
<file path=[Content_Types].xml><?xml version="1.0" encoding="utf-8"?>
<Types xmlns="http://schemas.openxmlformats.org/package/2006/content-types">
  <Default Extension="bin" ContentType="application/vnd.openxmlformats-officedocument.oleObject"/>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charts/chart3.xml" ContentType="application/vnd.openxmlformats-officedocument.drawingml.chart+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70"/>
  </p:notesMasterIdLst>
  <p:sldIdLst>
    <p:sldId id="256" r:id="rId2"/>
    <p:sldId id="495" r:id="rId3"/>
    <p:sldId id="563" r:id="rId4"/>
    <p:sldId id="715" r:id="rId5"/>
    <p:sldId id="829" r:id="rId6"/>
    <p:sldId id="831" r:id="rId7"/>
    <p:sldId id="833" r:id="rId8"/>
    <p:sldId id="830" r:id="rId9"/>
    <p:sldId id="679" r:id="rId10"/>
    <p:sldId id="832" r:id="rId11"/>
    <p:sldId id="678" r:id="rId12"/>
    <p:sldId id="720" r:id="rId13"/>
    <p:sldId id="580" r:id="rId14"/>
    <p:sldId id="836" r:id="rId15"/>
    <p:sldId id="837" r:id="rId16"/>
    <p:sldId id="838" r:id="rId17"/>
    <p:sldId id="581" r:id="rId18"/>
    <p:sldId id="582" r:id="rId19"/>
    <p:sldId id="835" r:id="rId20"/>
    <p:sldId id="764" r:id="rId21"/>
    <p:sldId id="762" r:id="rId22"/>
    <p:sldId id="839" r:id="rId23"/>
    <p:sldId id="840" r:id="rId24"/>
    <p:sldId id="841" r:id="rId25"/>
    <p:sldId id="738" r:id="rId26"/>
    <p:sldId id="460" r:id="rId27"/>
    <p:sldId id="546" r:id="rId28"/>
    <p:sldId id="523" r:id="rId29"/>
    <p:sldId id="530" r:id="rId30"/>
    <p:sldId id="475" r:id="rId31"/>
    <p:sldId id="739" r:id="rId32"/>
    <p:sldId id="544" r:id="rId33"/>
    <p:sldId id="545" r:id="rId34"/>
    <p:sldId id="548" r:id="rId35"/>
    <p:sldId id="729" r:id="rId36"/>
    <p:sldId id="547" r:id="rId37"/>
    <p:sldId id="467" r:id="rId38"/>
    <p:sldId id="730" r:id="rId39"/>
    <p:sldId id="567" r:id="rId40"/>
    <p:sldId id="465" r:id="rId41"/>
    <p:sldId id="466" r:id="rId42"/>
    <p:sldId id="731" r:id="rId43"/>
    <p:sldId id="732" r:id="rId44"/>
    <p:sldId id="469" r:id="rId45"/>
    <p:sldId id="733" r:id="rId46"/>
    <p:sldId id="543" r:id="rId47"/>
    <p:sldId id="529" r:id="rId48"/>
    <p:sldId id="550" r:id="rId49"/>
    <p:sldId id="734" r:id="rId50"/>
    <p:sldId id="494" r:id="rId51"/>
    <p:sldId id="470" r:id="rId52"/>
    <p:sldId id="533" r:id="rId53"/>
    <p:sldId id="534" r:id="rId54"/>
    <p:sldId id="535" r:id="rId55"/>
    <p:sldId id="536" r:id="rId56"/>
    <p:sldId id="537" r:id="rId57"/>
    <p:sldId id="538" r:id="rId58"/>
    <p:sldId id="532" r:id="rId59"/>
    <p:sldId id="735" r:id="rId60"/>
    <p:sldId id="736" r:id="rId61"/>
    <p:sldId id="472" r:id="rId62"/>
    <p:sldId id="473" r:id="rId63"/>
    <p:sldId id="737" r:id="rId64"/>
    <p:sldId id="727" r:id="rId65"/>
    <p:sldId id="728" r:id="rId66"/>
    <p:sldId id="528" r:id="rId67"/>
    <p:sldId id="481" r:id="rId68"/>
    <p:sldId id="542" r:id="rId69"/>
  </p:sldIdLst>
  <p:sldSz cx="9144000" cy="6858000" type="screen4x3"/>
  <p:notesSz cx="6858000" cy="92360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704" userDrawn="1">
          <p15:clr>
            <a:srgbClr val="A4A3A4"/>
          </p15:clr>
        </p15:guide>
        <p15:guide id="2" pos="30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494" autoAdjust="0"/>
  </p:normalViewPr>
  <p:slideViewPr>
    <p:cSldViewPr snapToGrid="0">
      <p:cViewPr varScale="1">
        <p:scale>
          <a:sx n="128" d="100"/>
          <a:sy n="128" d="100"/>
        </p:scale>
        <p:origin x="978" y="126"/>
      </p:cViewPr>
      <p:guideLst>
        <p:guide orient="horz" pos="1704"/>
        <p:guide pos="3072"/>
      </p:guideLst>
    </p:cSldViewPr>
  </p:slideViewPr>
  <p:notesTextViewPr>
    <p:cViewPr>
      <p:scale>
        <a:sx n="100" d="100"/>
        <a:sy n="100" d="100"/>
      </p:scale>
      <p:origin x="0" y="0"/>
    </p:cViewPr>
  </p:notesTextViewPr>
  <p:gridSpacing cx="45720" cy="4572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ata1\Applied%20Antitrust\13_merger_review\hsr_statistic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ata1\Applied%20Antitrust\13_merger_review\hsr_statistic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ata1\Applied%20Antitrust\13_merger_review\hsr_statistic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Transactions Reported</a:t>
            </a:r>
          </a:p>
        </c:rich>
      </c:tx>
      <c:overlay val="0"/>
    </c:title>
    <c:autoTitleDeleted val="0"/>
    <c:plotArea>
      <c:layout/>
      <c:lineChart>
        <c:grouping val="standard"/>
        <c:varyColors val="0"/>
        <c:dLbls>
          <c:showLegendKey val="0"/>
          <c:showVal val="0"/>
          <c:showCatName val="0"/>
          <c:showSerName val="0"/>
          <c:showPercent val="0"/>
          <c:showBubbleSize val="0"/>
        </c:dLbls>
        <c:marker val="1"/>
        <c:smooth val="0"/>
        <c:axId val="331891840"/>
        <c:axId val="331893376"/>
      </c:lineChart>
      <c:catAx>
        <c:axId val="331891840"/>
        <c:scaling>
          <c:orientation val="minMax"/>
        </c:scaling>
        <c:delete val="0"/>
        <c:axPos val="b"/>
        <c:numFmt formatCode="General" sourceLinked="1"/>
        <c:majorTickMark val="out"/>
        <c:minorTickMark val="none"/>
        <c:tickLblPos val="nextTo"/>
        <c:crossAx val="331893376"/>
        <c:crosses val="autoZero"/>
        <c:auto val="1"/>
        <c:lblAlgn val="ctr"/>
        <c:lblOffset val="100"/>
        <c:noMultiLvlLbl val="0"/>
      </c:catAx>
      <c:valAx>
        <c:axId val="331893376"/>
        <c:scaling>
          <c:orientation val="minMax"/>
        </c:scaling>
        <c:delete val="0"/>
        <c:axPos val="l"/>
        <c:majorGridlines/>
        <c:numFmt formatCode="#,##0" sourceLinked="1"/>
        <c:majorTickMark val="out"/>
        <c:minorTickMark val="none"/>
        <c:tickLblPos val="nextTo"/>
        <c:crossAx val="331891840"/>
        <c:crosses val="autoZero"/>
        <c:crossBetween val="between"/>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Transactions Reported</a:t>
            </a:r>
          </a:p>
        </c:rich>
      </c:tx>
      <c:overlay val="0"/>
    </c:title>
    <c:autoTitleDeleted val="0"/>
    <c:plotArea>
      <c:layout/>
      <c:lineChart>
        <c:grouping val="standard"/>
        <c:varyColors val="0"/>
        <c:ser>
          <c:idx val="0"/>
          <c:order val="0"/>
          <c:marker>
            <c:symbol val="none"/>
          </c:marker>
          <c:cat>
            <c:numRef>
              <c:f>Expanded!$AA$10:$AR$10</c:f>
              <c:numCache>
                <c:formatCode>General</c:formatCode>
                <c:ptCount val="18"/>
                <c:pt idx="0">
                  <c:v>2003</c:v>
                </c:pt>
                <c:pt idx="1">
                  <c:v>2004</c:v>
                </c:pt>
                <c:pt idx="2">
                  <c:v>2005</c:v>
                </c:pt>
                <c:pt idx="3">
                  <c:v>2006</c:v>
                </c:pt>
                <c:pt idx="4">
                  <c:v>2007</c:v>
                </c:pt>
                <c:pt idx="5">
                  <c:v>2008</c:v>
                </c:pt>
                <c:pt idx="6">
                  <c:v>2009</c:v>
                </c:pt>
                <c:pt idx="7">
                  <c:v>2010</c:v>
                </c:pt>
                <c:pt idx="8">
                  <c:v>2011</c:v>
                </c:pt>
                <c:pt idx="9">
                  <c:v>2012</c:v>
                </c:pt>
                <c:pt idx="10">
                  <c:v>2013</c:v>
                </c:pt>
                <c:pt idx="11">
                  <c:v>2014</c:v>
                </c:pt>
                <c:pt idx="12">
                  <c:v>2015</c:v>
                </c:pt>
                <c:pt idx="13">
                  <c:v>2016</c:v>
                </c:pt>
                <c:pt idx="14">
                  <c:v>2017</c:v>
                </c:pt>
                <c:pt idx="15">
                  <c:v>2018</c:v>
                </c:pt>
                <c:pt idx="16">
                  <c:v>2019</c:v>
                </c:pt>
                <c:pt idx="17">
                  <c:v>2020</c:v>
                </c:pt>
              </c:numCache>
            </c:numRef>
          </c:cat>
          <c:val>
            <c:numRef>
              <c:f>Expanded!$AA$11:$AR$11</c:f>
              <c:numCache>
                <c:formatCode>#,##0</c:formatCode>
                <c:ptCount val="18"/>
                <c:pt idx="0">
                  <c:v>1014</c:v>
                </c:pt>
                <c:pt idx="1">
                  <c:v>1428</c:v>
                </c:pt>
                <c:pt idx="2">
                  <c:v>1675</c:v>
                </c:pt>
                <c:pt idx="3">
                  <c:v>1768</c:v>
                </c:pt>
                <c:pt idx="4">
                  <c:v>2201</c:v>
                </c:pt>
                <c:pt idx="5">
                  <c:v>1726</c:v>
                </c:pt>
                <c:pt idx="6" formatCode="General">
                  <c:v>716</c:v>
                </c:pt>
                <c:pt idx="7">
                  <c:v>1166</c:v>
                </c:pt>
                <c:pt idx="8">
                  <c:v>1450</c:v>
                </c:pt>
                <c:pt idx="9" formatCode="General">
                  <c:v>1429</c:v>
                </c:pt>
                <c:pt idx="10">
                  <c:v>1326</c:v>
                </c:pt>
                <c:pt idx="11">
                  <c:v>1663</c:v>
                </c:pt>
                <c:pt idx="12">
                  <c:v>1801</c:v>
                </c:pt>
                <c:pt idx="13">
                  <c:v>1832</c:v>
                </c:pt>
                <c:pt idx="14">
                  <c:v>2052</c:v>
                </c:pt>
                <c:pt idx="15">
                  <c:v>2111</c:v>
                </c:pt>
                <c:pt idx="16">
                  <c:v>2089</c:v>
                </c:pt>
                <c:pt idx="17">
                  <c:v>1637</c:v>
                </c:pt>
              </c:numCache>
            </c:numRef>
          </c:val>
          <c:smooth val="0"/>
          <c:extLst>
            <c:ext xmlns:c16="http://schemas.microsoft.com/office/drawing/2014/chart" uri="{C3380CC4-5D6E-409C-BE32-E72D297353CC}">
              <c16:uniqueId val="{00000000-9ED5-4CB9-9EE9-E192D5912804}"/>
            </c:ext>
          </c:extLst>
        </c:ser>
        <c:dLbls>
          <c:showLegendKey val="0"/>
          <c:showVal val="0"/>
          <c:showCatName val="0"/>
          <c:showSerName val="0"/>
          <c:showPercent val="0"/>
          <c:showBubbleSize val="0"/>
        </c:dLbls>
        <c:smooth val="0"/>
        <c:axId val="167187968"/>
        <c:axId val="167189504"/>
      </c:lineChart>
      <c:catAx>
        <c:axId val="167187968"/>
        <c:scaling>
          <c:orientation val="minMax"/>
        </c:scaling>
        <c:delete val="0"/>
        <c:axPos val="b"/>
        <c:numFmt formatCode="General" sourceLinked="1"/>
        <c:majorTickMark val="out"/>
        <c:minorTickMark val="none"/>
        <c:tickLblPos val="nextTo"/>
        <c:crossAx val="167189504"/>
        <c:crosses val="autoZero"/>
        <c:auto val="1"/>
        <c:lblAlgn val="ctr"/>
        <c:lblOffset val="100"/>
        <c:noMultiLvlLbl val="0"/>
      </c:catAx>
      <c:valAx>
        <c:axId val="167189504"/>
        <c:scaling>
          <c:orientation val="minMax"/>
        </c:scaling>
        <c:delete val="0"/>
        <c:axPos val="l"/>
        <c:majorGridlines/>
        <c:numFmt formatCode="#,##0" sourceLinked="1"/>
        <c:majorTickMark val="out"/>
        <c:minorTickMark val="none"/>
        <c:tickLblPos val="nextTo"/>
        <c:crossAx val="167187968"/>
        <c:crosses val="autoZero"/>
        <c:crossBetween val="midCat"/>
      </c:valAx>
    </c:plotArea>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b="0"/>
              <a:t>Percentage of Reportable Transactions </a:t>
            </a:r>
            <a:br>
              <a:rPr lang="en-US" sz="1600" b="0"/>
            </a:br>
            <a:r>
              <a:rPr lang="en-US" sz="1600" b="0"/>
              <a:t>Receiving Second Requests</a:t>
            </a:r>
          </a:p>
        </c:rich>
      </c:tx>
      <c:overlay val="0"/>
    </c:title>
    <c:autoTitleDeleted val="0"/>
    <c:plotArea>
      <c:layout/>
      <c:lineChart>
        <c:grouping val="standard"/>
        <c:varyColors val="0"/>
        <c:ser>
          <c:idx val="0"/>
          <c:order val="0"/>
          <c:tx>
            <c:strRef>
              <c:f>Expanded!$AG$13:$AR$13</c:f>
              <c:strCache>
                <c:ptCount val="12"/>
                <c:pt idx="0">
                  <c:v>4.3%</c:v>
                </c:pt>
                <c:pt idx="1">
                  <c:v>3.6%</c:v>
                </c:pt>
                <c:pt idx="2">
                  <c:v>3.8%</c:v>
                </c:pt>
                <c:pt idx="3">
                  <c:v>3.4%</c:v>
                </c:pt>
                <c:pt idx="4">
                  <c:v>3.5%</c:v>
                </c:pt>
                <c:pt idx="5">
                  <c:v>3.1%</c:v>
                </c:pt>
                <c:pt idx="6">
                  <c:v>2.6%</c:v>
                </c:pt>
                <c:pt idx="7">
                  <c:v>2.9%</c:v>
                </c:pt>
                <c:pt idx="8">
                  <c:v>2.5%</c:v>
                </c:pt>
                <c:pt idx="9">
                  <c:v>2.1%</c:v>
                </c:pt>
                <c:pt idx="10">
                  <c:v>2.9%</c:v>
                </c:pt>
                <c:pt idx="11">
                  <c:v>2.9%</c:v>
                </c:pt>
              </c:strCache>
            </c:strRef>
          </c:tx>
          <c:marker>
            <c:symbol val="none"/>
          </c:marker>
          <c:cat>
            <c:numRef>
              <c:f>Expanded!$AG$10:$AR$10</c:f>
              <c:numCache>
                <c:formatCode>General</c:formatCode>
                <c:ptCount val="12"/>
                <c:pt idx="0">
                  <c:v>2009</c:v>
                </c:pt>
                <c:pt idx="1">
                  <c:v>2010</c:v>
                </c:pt>
                <c:pt idx="2">
                  <c:v>2011</c:v>
                </c:pt>
                <c:pt idx="3">
                  <c:v>2012</c:v>
                </c:pt>
                <c:pt idx="4">
                  <c:v>2013</c:v>
                </c:pt>
                <c:pt idx="5">
                  <c:v>2014</c:v>
                </c:pt>
                <c:pt idx="6">
                  <c:v>2015</c:v>
                </c:pt>
                <c:pt idx="7">
                  <c:v>2016</c:v>
                </c:pt>
                <c:pt idx="8">
                  <c:v>2017</c:v>
                </c:pt>
                <c:pt idx="9">
                  <c:v>2018</c:v>
                </c:pt>
                <c:pt idx="10">
                  <c:v>2019</c:v>
                </c:pt>
                <c:pt idx="11">
                  <c:v>2020</c:v>
                </c:pt>
              </c:numCache>
            </c:numRef>
          </c:cat>
          <c:val>
            <c:numRef>
              <c:f>Expanded!$AG$13:$AR$13</c:f>
              <c:numCache>
                <c:formatCode>0.0%</c:formatCode>
                <c:ptCount val="12"/>
                <c:pt idx="0">
                  <c:v>4.3296089385474863E-2</c:v>
                </c:pt>
                <c:pt idx="1">
                  <c:v>3.6020583190394515E-2</c:v>
                </c:pt>
                <c:pt idx="2">
                  <c:v>3.793103448275862E-2</c:v>
                </c:pt>
                <c:pt idx="3">
                  <c:v>3.4289713086074175E-2</c:v>
                </c:pt>
                <c:pt idx="4">
                  <c:v>3.5444947209653091E-2</c:v>
                </c:pt>
                <c:pt idx="5">
                  <c:v>3.0667468430547205E-2</c:v>
                </c:pt>
                <c:pt idx="6">
                  <c:v>2.6096612992781789E-2</c:v>
                </c:pt>
                <c:pt idx="7">
                  <c:v>2.9475982532751091E-2</c:v>
                </c:pt>
                <c:pt idx="8">
                  <c:v>2.4853801169590642E-2</c:v>
                </c:pt>
                <c:pt idx="9">
                  <c:v>2.1316911416390336E-2</c:v>
                </c:pt>
                <c:pt idx="10">
                  <c:v>2.9200574437529919E-2</c:v>
                </c:pt>
                <c:pt idx="11">
                  <c:v>2.9321930360415395E-2</c:v>
                </c:pt>
              </c:numCache>
            </c:numRef>
          </c:val>
          <c:smooth val="0"/>
          <c:extLst>
            <c:ext xmlns:c16="http://schemas.microsoft.com/office/drawing/2014/chart" uri="{C3380CC4-5D6E-409C-BE32-E72D297353CC}">
              <c16:uniqueId val="{00000000-2E13-4432-968A-46DCBCC57F1A}"/>
            </c:ext>
          </c:extLst>
        </c:ser>
        <c:dLbls>
          <c:showLegendKey val="0"/>
          <c:showVal val="0"/>
          <c:showCatName val="0"/>
          <c:showSerName val="0"/>
          <c:showPercent val="0"/>
          <c:showBubbleSize val="0"/>
        </c:dLbls>
        <c:smooth val="0"/>
        <c:axId val="166699392"/>
        <c:axId val="166700928"/>
      </c:lineChart>
      <c:catAx>
        <c:axId val="166699392"/>
        <c:scaling>
          <c:orientation val="minMax"/>
        </c:scaling>
        <c:delete val="0"/>
        <c:axPos val="b"/>
        <c:numFmt formatCode="General" sourceLinked="1"/>
        <c:majorTickMark val="out"/>
        <c:minorTickMark val="none"/>
        <c:tickLblPos val="nextTo"/>
        <c:txPr>
          <a:bodyPr/>
          <a:lstStyle/>
          <a:p>
            <a:pPr>
              <a:defRPr b="0"/>
            </a:pPr>
            <a:endParaRPr lang="en-US"/>
          </a:p>
        </c:txPr>
        <c:crossAx val="166700928"/>
        <c:crosses val="autoZero"/>
        <c:auto val="1"/>
        <c:lblAlgn val="ctr"/>
        <c:lblOffset val="100"/>
        <c:noMultiLvlLbl val="0"/>
      </c:catAx>
      <c:valAx>
        <c:axId val="166700928"/>
        <c:scaling>
          <c:orientation val="minMax"/>
        </c:scaling>
        <c:delete val="0"/>
        <c:axPos val="l"/>
        <c:majorGridlines/>
        <c:numFmt formatCode="0.0%" sourceLinked="1"/>
        <c:majorTickMark val="out"/>
        <c:minorTickMark val="none"/>
        <c:tickLblPos val="nextTo"/>
        <c:txPr>
          <a:bodyPr/>
          <a:lstStyle/>
          <a:p>
            <a:pPr>
              <a:defRPr b="0"/>
            </a:pPr>
            <a:endParaRPr lang="en-US"/>
          </a:p>
        </c:txPr>
        <c:crossAx val="166699392"/>
        <c:crosses val="autoZero"/>
        <c:crossBetween val="midCat"/>
      </c:valAx>
    </c:plotArea>
    <c:plotVisOnly val="1"/>
    <c:dispBlanksAs val="gap"/>
    <c:showDLblsOverMax val="0"/>
  </c:chart>
  <c:spPr>
    <a:ln>
      <a:noFill/>
    </a:ln>
  </c:spPr>
  <c:txPr>
    <a:bodyPr/>
    <a:lstStyle/>
    <a:p>
      <a:pPr>
        <a:defRPr b="1"/>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3" y="1"/>
            <a:ext cx="2972421" cy="46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21" tIns="45861" rIns="91721" bIns="45861" numCol="1" anchor="t" anchorCtr="0" compatLnSpc="1">
            <a:prstTxWarp prst="textNoShape">
              <a:avLst/>
            </a:prstTxWarp>
          </a:bodyPr>
          <a:lstStyle>
            <a:lvl1pPr defTabSz="917449">
              <a:defRPr sz="1300" smtClean="0"/>
            </a:lvl1pPr>
          </a:lstStyle>
          <a:p>
            <a:pPr>
              <a:defRPr/>
            </a:pPr>
            <a:endParaRPr lang="en-US"/>
          </a:p>
        </p:txBody>
      </p:sp>
      <p:sp>
        <p:nvSpPr>
          <p:cNvPr id="8195" name="Rectangle 3"/>
          <p:cNvSpPr>
            <a:spLocks noGrp="1" noChangeArrowheads="1"/>
          </p:cNvSpPr>
          <p:nvPr>
            <p:ph type="dt" idx="1"/>
          </p:nvPr>
        </p:nvSpPr>
        <p:spPr bwMode="auto">
          <a:xfrm>
            <a:off x="3884028" y="1"/>
            <a:ext cx="2972421" cy="46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21" tIns="45861" rIns="91721" bIns="45861" numCol="1" anchor="t" anchorCtr="0" compatLnSpc="1">
            <a:prstTxWarp prst="textNoShape">
              <a:avLst/>
            </a:prstTxWarp>
          </a:bodyPr>
          <a:lstStyle>
            <a:lvl1pPr algn="r" defTabSz="917449">
              <a:defRPr sz="1300" smtClean="0"/>
            </a:lvl1pPr>
          </a:lstStyle>
          <a:p>
            <a:pPr>
              <a:defRPr/>
            </a:pPr>
            <a:endParaRPr lang="en-US"/>
          </a:p>
        </p:txBody>
      </p:sp>
      <p:sp>
        <p:nvSpPr>
          <p:cNvPr id="58372" name="Rectangle 4"/>
          <p:cNvSpPr>
            <a:spLocks noGrp="1" noRot="1" noChangeAspect="1" noChangeArrowheads="1" noTextEdit="1"/>
          </p:cNvSpPr>
          <p:nvPr>
            <p:ph type="sldImg" idx="2"/>
          </p:nvPr>
        </p:nvSpPr>
        <p:spPr bwMode="auto">
          <a:xfrm>
            <a:off x="1120775" y="693738"/>
            <a:ext cx="4616450" cy="34623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6422" y="4387767"/>
            <a:ext cx="5485158" cy="41543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21" tIns="45861" rIns="91721" bIns="4586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3" y="8773957"/>
            <a:ext cx="2972421" cy="46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21" tIns="45861" rIns="91721" bIns="45861" numCol="1" anchor="b" anchorCtr="0" compatLnSpc="1">
            <a:prstTxWarp prst="textNoShape">
              <a:avLst/>
            </a:prstTxWarp>
          </a:bodyPr>
          <a:lstStyle>
            <a:lvl1pPr defTabSz="917449">
              <a:defRPr sz="1300" smtClean="0"/>
            </a:lvl1pPr>
          </a:lstStyle>
          <a:p>
            <a:pPr>
              <a:defRPr/>
            </a:pPr>
            <a:endParaRPr lang="en-US"/>
          </a:p>
        </p:txBody>
      </p:sp>
      <p:sp>
        <p:nvSpPr>
          <p:cNvPr id="8199" name="Rectangle 7"/>
          <p:cNvSpPr>
            <a:spLocks noGrp="1" noChangeArrowheads="1"/>
          </p:cNvSpPr>
          <p:nvPr>
            <p:ph type="sldNum" sz="quarter" idx="5"/>
          </p:nvPr>
        </p:nvSpPr>
        <p:spPr bwMode="auto">
          <a:xfrm>
            <a:off x="3884028" y="8773957"/>
            <a:ext cx="2972421" cy="46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721" tIns="45861" rIns="91721" bIns="45861" numCol="1" anchor="b" anchorCtr="0" compatLnSpc="1">
            <a:prstTxWarp prst="textNoShape">
              <a:avLst/>
            </a:prstTxWarp>
          </a:bodyPr>
          <a:lstStyle>
            <a:lvl1pPr algn="r" defTabSz="917449">
              <a:defRPr sz="1300" smtClean="0"/>
            </a:lvl1pPr>
          </a:lstStyle>
          <a:p>
            <a:pPr>
              <a:defRPr/>
            </a:pPr>
            <a:fld id="{1634B49F-0C95-4C8A-952F-2D32117B9958}" type="slidenum">
              <a:rPr lang="en-US"/>
              <a:pPr>
                <a:defRPr/>
              </a:pPr>
              <a:t>‹#›</a:t>
            </a:fld>
            <a:endParaRPr lang="en-US"/>
          </a:p>
        </p:txBody>
      </p:sp>
    </p:spTree>
    <p:extLst>
      <p:ext uri="{BB962C8B-B14F-4D97-AF65-F5344CB8AC3E}">
        <p14:creationId xmlns:p14="http://schemas.microsoft.com/office/powerpoint/2010/main" val="15253161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1</a:t>
            </a:fld>
            <a:endParaRPr lang="en-US"/>
          </a:p>
        </p:txBody>
      </p:sp>
    </p:spTree>
    <p:extLst>
      <p:ext uri="{BB962C8B-B14F-4D97-AF65-F5344CB8AC3E}">
        <p14:creationId xmlns:p14="http://schemas.microsoft.com/office/powerpoint/2010/main" val="18108792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13</a:t>
            </a:fld>
            <a:endParaRPr lang="en-US" altLang="en-US"/>
          </a:p>
        </p:txBody>
      </p:sp>
    </p:spTree>
    <p:extLst>
      <p:ext uri="{BB962C8B-B14F-4D97-AF65-F5344CB8AC3E}">
        <p14:creationId xmlns:p14="http://schemas.microsoft.com/office/powerpoint/2010/main" val="744632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14</a:t>
            </a:fld>
            <a:endParaRPr lang="en-US" altLang="en-US" dirty="0"/>
          </a:p>
        </p:txBody>
      </p:sp>
    </p:spTree>
    <p:extLst>
      <p:ext uri="{BB962C8B-B14F-4D97-AF65-F5344CB8AC3E}">
        <p14:creationId xmlns:p14="http://schemas.microsoft.com/office/powerpoint/2010/main" val="2300295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15</a:t>
            </a:fld>
            <a:endParaRPr lang="en-US" altLang="en-US" dirty="0"/>
          </a:p>
        </p:txBody>
      </p:sp>
    </p:spTree>
    <p:extLst>
      <p:ext uri="{BB962C8B-B14F-4D97-AF65-F5344CB8AC3E}">
        <p14:creationId xmlns:p14="http://schemas.microsoft.com/office/powerpoint/2010/main" val="32224316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16</a:t>
            </a:fld>
            <a:endParaRPr lang="en-US" altLang="en-US" dirty="0"/>
          </a:p>
        </p:txBody>
      </p:sp>
    </p:spTree>
    <p:extLst>
      <p:ext uri="{BB962C8B-B14F-4D97-AF65-F5344CB8AC3E}">
        <p14:creationId xmlns:p14="http://schemas.microsoft.com/office/powerpoint/2010/main" val="42431336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xfrm>
            <a:off x="1185863" y="695325"/>
            <a:ext cx="4648200" cy="3486150"/>
          </a:xfrm>
          <a:ln/>
        </p:spPr>
      </p:sp>
      <p:sp>
        <p:nvSpPr>
          <p:cNvPr id="73731" name="Notes Placeholder 2"/>
          <p:cNvSpPr>
            <a:spLocks noGrp="1"/>
          </p:cNvSpPr>
          <p:nvPr>
            <p:ph type="body" idx="1"/>
          </p:nvPr>
        </p:nvSpPr>
        <p:spPr>
          <a:xfrm>
            <a:off x="933450" y="4413251"/>
            <a:ext cx="5143500" cy="4187825"/>
          </a:xfrm>
          <a:noFill/>
        </p:spPr>
        <p:txBody>
          <a:bodyPr lIns="89164" tIns="44579" rIns="89164" bIns="44579"/>
          <a:lstStyle/>
          <a:p>
            <a:endParaRPr lang="en-US" altLang="en-US" dirty="0"/>
          </a:p>
        </p:txBody>
      </p:sp>
      <p:sp>
        <p:nvSpPr>
          <p:cNvPr id="73732" name="Slide Number Placeholder 3"/>
          <p:cNvSpPr txBox="1">
            <a:spLocks noGrp="1"/>
          </p:cNvSpPr>
          <p:nvPr/>
        </p:nvSpPr>
        <p:spPr bwMode="auto">
          <a:xfrm>
            <a:off x="3970338" y="8831264"/>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164" tIns="44579" rIns="89164" bIns="44579"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F3EFFB9D-DFFA-485C-B239-3A489D13C1DD}" type="slidenum">
              <a:rPr lang="zh-CN" altLang="en-US" sz="1200"/>
              <a:pPr algn="r"/>
              <a:t>17</a:t>
            </a:fld>
            <a:endParaRPr lang="en-US" altLang="zh-CN" sz="1200"/>
          </a:p>
        </p:txBody>
      </p:sp>
    </p:spTree>
    <p:extLst>
      <p:ext uri="{BB962C8B-B14F-4D97-AF65-F5344CB8AC3E}">
        <p14:creationId xmlns:p14="http://schemas.microsoft.com/office/powerpoint/2010/main" val="3004790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18</a:t>
            </a:fld>
            <a:endParaRPr lang="en-US" altLang="en-US" dirty="0"/>
          </a:p>
        </p:txBody>
      </p:sp>
    </p:spTree>
    <p:extLst>
      <p:ext uri="{BB962C8B-B14F-4D97-AF65-F5344CB8AC3E}">
        <p14:creationId xmlns:p14="http://schemas.microsoft.com/office/powerpoint/2010/main" val="1346633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19</a:t>
            </a:fld>
            <a:endParaRPr lang="en-US" altLang="en-US"/>
          </a:p>
        </p:txBody>
      </p:sp>
    </p:spTree>
    <p:extLst>
      <p:ext uri="{BB962C8B-B14F-4D97-AF65-F5344CB8AC3E}">
        <p14:creationId xmlns:p14="http://schemas.microsoft.com/office/powerpoint/2010/main" val="35787202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dirty="0">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18168" eaLnBrk="0" hangingPunct="0">
              <a:spcBef>
                <a:spcPct val="30000"/>
              </a:spcBef>
              <a:defRPr sz="1200">
                <a:solidFill>
                  <a:schemeClr val="tx1"/>
                </a:solidFill>
                <a:latin typeface="Arial" panose="020B0604020202020204" pitchFamily="34" charset="0"/>
              </a:defRPr>
            </a:lvl1pPr>
            <a:lvl2pPr marL="706749" indent="-271826" defTabSz="918168" eaLnBrk="0" hangingPunct="0">
              <a:spcBef>
                <a:spcPct val="30000"/>
              </a:spcBef>
              <a:defRPr sz="1200">
                <a:solidFill>
                  <a:schemeClr val="tx1"/>
                </a:solidFill>
                <a:latin typeface="Arial" panose="020B0604020202020204" pitchFamily="34" charset="0"/>
              </a:defRPr>
            </a:lvl2pPr>
            <a:lvl3pPr marL="1087305" indent="-217461" defTabSz="918168" eaLnBrk="0" hangingPunct="0">
              <a:spcBef>
                <a:spcPct val="30000"/>
              </a:spcBef>
              <a:defRPr sz="1200">
                <a:solidFill>
                  <a:schemeClr val="tx1"/>
                </a:solidFill>
                <a:latin typeface="Arial" panose="020B0604020202020204" pitchFamily="34" charset="0"/>
              </a:defRPr>
            </a:lvl3pPr>
            <a:lvl4pPr marL="1522227" indent="-217461" defTabSz="918168" eaLnBrk="0" hangingPunct="0">
              <a:spcBef>
                <a:spcPct val="30000"/>
              </a:spcBef>
              <a:defRPr sz="1200">
                <a:solidFill>
                  <a:schemeClr val="tx1"/>
                </a:solidFill>
                <a:latin typeface="Arial" panose="020B0604020202020204" pitchFamily="34" charset="0"/>
              </a:defRPr>
            </a:lvl4pPr>
            <a:lvl5pPr marL="1957149" indent="-217461" defTabSz="918168" eaLnBrk="0" hangingPunct="0">
              <a:spcBef>
                <a:spcPct val="30000"/>
              </a:spcBef>
              <a:defRPr sz="1200">
                <a:solidFill>
                  <a:schemeClr val="tx1"/>
                </a:solidFill>
                <a:latin typeface="Arial" panose="020B0604020202020204" pitchFamily="34" charset="0"/>
              </a:defRPr>
            </a:lvl5pPr>
            <a:lvl6pPr marL="2392071" indent="-217461" defTabSz="918168" eaLnBrk="0" fontAlgn="base" hangingPunct="0">
              <a:spcBef>
                <a:spcPct val="30000"/>
              </a:spcBef>
              <a:spcAft>
                <a:spcPct val="0"/>
              </a:spcAft>
              <a:defRPr sz="1200">
                <a:solidFill>
                  <a:schemeClr val="tx1"/>
                </a:solidFill>
                <a:latin typeface="Arial" panose="020B0604020202020204" pitchFamily="34" charset="0"/>
              </a:defRPr>
            </a:lvl6pPr>
            <a:lvl7pPr marL="2826993" indent="-217461" defTabSz="918168" eaLnBrk="0" fontAlgn="base" hangingPunct="0">
              <a:spcBef>
                <a:spcPct val="30000"/>
              </a:spcBef>
              <a:spcAft>
                <a:spcPct val="0"/>
              </a:spcAft>
              <a:defRPr sz="1200">
                <a:solidFill>
                  <a:schemeClr val="tx1"/>
                </a:solidFill>
                <a:latin typeface="Arial" panose="020B0604020202020204" pitchFamily="34" charset="0"/>
              </a:defRPr>
            </a:lvl7pPr>
            <a:lvl8pPr marL="3261915" indent="-217461" defTabSz="918168" eaLnBrk="0" fontAlgn="base" hangingPunct="0">
              <a:spcBef>
                <a:spcPct val="30000"/>
              </a:spcBef>
              <a:spcAft>
                <a:spcPct val="0"/>
              </a:spcAft>
              <a:defRPr sz="1200">
                <a:solidFill>
                  <a:schemeClr val="tx1"/>
                </a:solidFill>
                <a:latin typeface="Arial" panose="020B0604020202020204" pitchFamily="34" charset="0"/>
              </a:defRPr>
            </a:lvl8pPr>
            <a:lvl9pPr marL="3696837" indent="-217461" defTabSz="91816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pPr eaLnBrk="1" hangingPunct="1">
                <a:spcBef>
                  <a:spcPct val="0"/>
                </a:spcBef>
              </a:pPr>
              <a:t>20</a:t>
            </a:fld>
            <a:endParaRPr lang="en-US" altLang="en-US" sz="1300" dirty="0"/>
          </a:p>
        </p:txBody>
      </p:sp>
    </p:spTree>
    <p:extLst>
      <p:ext uri="{BB962C8B-B14F-4D97-AF65-F5344CB8AC3E}">
        <p14:creationId xmlns:p14="http://schemas.microsoft.com/office/powerpoint/2010/main" val="26724106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21</a:t>
            </a:fld>
            <a:endParaRPr lang="en-US" altLang="en-US" dirty="0"/>
          </a:p>
        </p:txBody>
      </p:sp>
    </p:spTree>
    <p:extLst>
      <p:ext uri="{BB962C8B-B14F-4D97-AF65-F5344CB8AC3E}">
        <p14:creationId xmlns:p14="http://schemas.microsoft.com/office/powerpoint/2010/main" val="15237225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22</a:t>
            </a:fld>
            <a:endParaRPr lang="en-US" altLang="en-US" dirty="0"/>
          </a:p>
        </p:txBody>
      </p:sp>
    </p:spTree>
    <p:extLst>
      <p:ext uri="{BB962C8B-B14F-4D97-AF65-F5344CB8AC3E}">
        <p14:creationId xmlns:p14="http://schemas.microsoft.com/office/powerpoint/2010/main" val="1523722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a:t>
            </a:fld>
            <a:endParaRPr lang="en-US"/>
          </a:p>
        </p:txBody>
      </p:sp>
    </p:spTree>
    <p:extLst>
      <p:ext uri="{BB962C8B-B14F-4D97-AF65-F5344CB8AC3E}">
        <p14:creationId xmlns:p14="http://schemas.microsoft.com/office/powerpoint/2010/main" val="30151300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23</a:t>
            </a:fld>
            <a:endParaRPr lang="en-US" altLang="en-US" dirty="0"/>
          </a:p>
        </p:txBody>
      </p:sp>
    </p:spTree>
    <p:extLst>
      <p:ext uri="{BB962C8B-B14F-4D97-AF65-F5344CB8AC3E}">
        <p14:creationId xmlns:p14="http://schemas.microsoft.com/office/powerpoint/2010/main" val="15237225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24</a:t>
            </a:fld>
            <a:endParaRPr lang="en-US" altLang="en-US" dirty="0"/>
          </a:p>
        </p:txBody>
      </p:sp>
    </p:spTree>
    <p:extLst>
      <p:ext uri="{BB962C8B-B14F-4D97-AF65-F5344CB8AC3E}">
        <p14:creationId xmlns:p14="http://schemas.microsoft.com/office/powerpoint/2010/main" val="40924857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25</a:t>
            </a:fld>
            <a:endParaRPr lang="en-US"/>
          </a:p>
        </p:txBody>
      </p:sp>
    </p:spTree>
    <p:extLst>
      <p:ext uri="{BB962C8B-B14F-4D97-AF65-F5344CB8AC3E}">
        <p14:creationId xmlns:p14="http://schemas.microsoft.com/office/powerpoint/2010/main" val="34850033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26</a:t>
            </a:fld>
            <a:endParaRPr lang="en-US"/>
          </a:p>
        </p:txBody>
      </p:sp>
    </p:spTree>
    <p:extLst>
      <p:ext uri="{BB962C8B-B14F-4D97-AF65-F5344CB8AC3E}">
        <p14:creationId xmlns:p14="http://schemas.microsoft.com/office/powerpoint/2010/main" val="30380831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27</a:t>
            </a:fld>
            <a:endParaRPr lang="en-US"/>
          </a:p>
        </p:txBody>
      </p:sp>
    </p:spTree>
    <p:extLst>
      <p:ext uri="{BB962C8B-B14F-4D97-AF65-F5344CB8AC3E}">
        <p14:creationId xmlns:p14="http://schemas.microsoft.com/office/powerpoint/2010/main" val="37104376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28</a:t>
            </a:fld>
            <a:endParaRPr lang="en-US"/>
          </a:p>
        </p:txBody>
      </p:sp>
    </p:spTree>
    <p:extLst>
      <p:ext uri="{BB962C8B-B14F-4D97-AF65-F5344CB8AC3E}">
        <p14:creationId xmlns:p14="http://schemas.microsoft.com/office/powerpoint/2010/main" val="38368420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29</a:t>
            </a:fld>
            <a:endParaRPr lang="en-US"/>
          </a:p>
        </p:txBody>
      </p:sp>
    </p:spTree>
    <p:extLst>
      <p:ext uri="{BB962C8B-B14F-4D97-AF65-F5344CB8AC3E}">
        <p14:creationId xmlns:p14="http://schemas.microsoft.com/office/powerpoint/2010/main" val="2164773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30</a:t>
            </a:fld>
            <a:endParaRPr lang="en-US"/>
          </a:p>
        </p:txBody>
      </p:sp>
    </p:spTree>
    <p:extLst>
      <p:ext uri="{BB962C8B-B14F-4D97-AF65-F5344CB8AC3E}">
        <p14:creationId xmlns:p14="http://schemas.microsoft.com/office/powerpoint/2010/main" val="3039045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31</a:t>
            </a:fld>
            <a:endParaRPr lang="en-US"/>
          </a:p>
        </p:txBody>
      </p:sp>
    </p:spTree>
    <p:extLst>
      <p:ext uri="{BB962C8B-B14F-4D97-AF65-F5344CB8AC3E}">
        <p14:creationId xmlns:p14="http://schemas.microsoft.com/office/powerpoint/2010/main" val="35132121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32</a:t>
            </a:fld>
            <a:endParaRPr lang="en-US"/>
          </a:p>
        </p:txBody>
      </p:sp>
    </p:spTree>
    <p:extLst>
      <p:ext uri="{BB962C8B-B14F-4D97-AF65-F5344CB8AC3E}">
        <p14:creationId xmlns:p14="http://schemas.microsoft.com/office/powerpoint/2010/main" val="296383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xfrm>
            <a:off x="1125538" y="690563"/>
            <a:ext cx="4616450" cy="3463925"/>
          </a:xfrm>
          <a:ln/>
        </p:spPr>
      </p:sp>
      <p:sp>
        <p:nvSpPr>
          <p:cNvPr id="63491" name="Notes Placeholder 2"/>
          <p:cNvSpPr>
            <a:spLocks noGrp="1"/>
          </p:cNvSpPr>
          <p:nvPr>
            <p:ph type="body" idx="1"/>
          </p:nvPr>
        </p:nvSpPr>
        <p:spPr>
          <a:xfrm>
            <a:off x="913158" y="4384615"/>
            <a:ext cx="5031685" cy="4160650"/>
          </a:xfrm>
          <a:noFill/>
        </p:spPr>
        <p:txBody>
          <a:bodyPr lIns="87996" tIns="43995" rIns="87996" bIns="43995"/>
          <a:lstStyle/>
          <a:p>
            <a:endParaRPr lang="en-US" altLang="en-US">
              <a:latin typeface="Arial" panose="020B0604020202020204" pitchFamily="34" charset="0"/>
            </a:endParaRPr>
          </a:p>
        </p:txBody>
      </p:sp>
      <p:sp>
        <p:nvSpPr>
          <p:cNvPr id="63492" name="Slide Number Placeholder 3"/>
          <p:cNvSpPr txBox="1">
            <a:spLocks noGrp="1"/>
          </p:cNvSpPr>
          <p:nvPr/>
        </p:nvSpPr>
        <p:spPr bwMode="auto">
          <a:xfrm>
            <a:off x="3884026" y="8773959"/>
            <a:ext cx="2973974" cy="46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996" tIns="43995" rIns="87996" bIns="43995" anchor="b"/>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algn="r"/>
            <a:fld id="{2E69BA3C-CE5E-4A8A-9892-A3BCD660CC64}" type="slidenum">
              <a:rPr lang="zh-CN" altLang="en-US" sz="1200"/>
              <a:pPr algn="r"/>
              <a:t>3</a:t>
            </a:fld>
            <a:endParaRPr lang="en-US" altLang="zh-CN" sz="1200"/>
          </a:p>
        </p:txBody>
      </p:sp>
    </p:spTree>
    <p:extLst>
      <p:ext uri="{BB962C8B-B14F-4D97-AF65-F5344CB8AC3E}">
        <p14:creationId xmlns:p14="http://schemas.microsoft.com/office/powerpoint/2010/main" val="2758025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33</a:t>
            </a:fld>
            <a:endParaRPr lang="en-US"/>
          </a:p>
        </p:txBody>
      </p:sp>
    </p:spTree>
    <p:extLst>
      <p:ext uri="{BB962C8B-B14F-4D97-AF65-F5344CB8AC3E}">
        <p14:creationId xmlns:p14="http://schemas.microsoft.com/office/powerpoint/2010/main" val="5160095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34</a:t>
            </a:fld>
            <a:endParaRPr lang="en-US"/>
          </a:p>
        </p:txBody>
      </p:sp>
    </p:spTree>
    <p:extLst>
      <p:ext uri="{BB962C8B-B14F-4D97-AF65-F5344CB8AC3E}">
        <p14:creationId xmlns:p14="http://schemas.microsoft.com/office/powerpoint/2010/main" val="19972309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35</a:t>
            </a:fld>
            <a:endParaRPr lang="en-US"/>
          </a:p>
        </p:txBody>
      </p:sp>
    </p:spTree>
    <p:extLst>
      <p:ext uri="{BB962C8B-B14F-4D97-AF65-F5344CB8AC3E}">
        <p14:creationId xmlns:p14="http://schemas.microsoft.com/office/powerpoint/2010/main" val="18087428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36</a:t>
            </a:fld>
            <a:endParaRPr lang="en-US"/>
          </a:p>
        </p:txBody>
      </p:sp>
    </p:spTree>
    <p:extLst>
      <p:ext uri="{BB962C8B-B14F-4D97-AF65-F5344CB8AC3E}">
        <p14:creationId xmlns:p14="http://schemas.microsoft.com/office/powerpoint/2010/main" val="264156186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37</a:t>
            </a:fld>
            <a:endParaRPr lang="en-US"/>
          </a:p>
        </p:txBody>
      </p:sp>
    </p:spTree>
    <p:extLst>
      <p:ext uri="{BB962C8B-B14F-4D97-AF65-F5344CB8AC3E}">
        <p14:creationId xmlns:p14="http://schemas.microsoft.com/office/powerpoint/2010/main" val="5430187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38</a:t>
            </a:fld>
            <a:endParaRPr lang="en-US"/>
          </a:p>
        </p:txBody>
      </p:sp>
    </p:spTree>
    <p:extLst>
      <p:ext uri="{BB962C8B-B14F-4D97-AF65-F5344CB8AC3E}">
        <p14:creationId xmlns:p14="http://schemas.microsoft.com/office/powerpoint/2010/main" val="7288791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39</a:t>
            </a:fld>
            <a:endParaRPr lang="en-US"/>
          </a:p>
        </p:txBody>
      </p:sp>
    </p:spTree>
    <p:extLst>
      <p:ext uri="{BB962C8B-B14F-4D97-AF65-F5344CB8AC3E}">
        <p14:creationId xmlns:p14="http://schemas.microsoft.com/office/powerpoint/2010/main" val="383684203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40</a:t>
            </a:fld>
            <a:endParaRPr lang="en-US"/>
          </a:p>
        </p:txBody>
      </p:sp>
    </p:spTree>
    <p:extLst>
      <p:ext uri="{BB962C8B-B14F-4D97-AF65-F5344CB8AC3E}">
        <p14:creationId xmlns:p14="http://schemas.microsoft.com/office/powerpoint/2010/main" val="288179707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41</a:t>
            </a:fld>
            <a:endParaRPr lang="en-US"/>
          </a:p>
        </p:txBody>
      </p:sp>
    </p:spTree>
    <p:extLst>
      <p:ext uri="{BB962C8B-B14F-4D97-AF65-F5344CB8AC3E}">
        <p14:creationId xmlns:p14="http://schemas.microsoft.com/office/powerpoint/2010/main" val="101256646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42</a:t>
            </a:fld>
            <a:endParaRPr lang="en-US"/>
          </a:p>
        </p:txBody>
      </p:sp>
    </p:spTree>
    <p:extLst>
      <p:ext uri="{BB962C8B-B14F-4D97-AF65-F5344CB8AC3E}">
        <p14:creationId xmlns:p14="http://schemas.microsoft.com/office/powerpoint/2010/main" val="3597050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xfrm>
            <a:off x="1185863" y="695325"/>
            <a:ext cx="4648200" cy="3486150"/>
          </a:xfrm>
          <a:ln/>
        </p:spPr>
      </p:sp>
      <p:sp>
        <p:nvSpPr>
          <p:cNvPr id="62467" name="Notes Placeholder 2"/>
          <p:cNvSpPr>
            <a:spLocks noGrp="1"/>
          </p:cNvSpPr>
          <p:nvPr>
            <p:ph type="body" idx="1"/>
          </p:nvPr>
        </p:nvSpPr>
        <p:spPr>
          <a:xfrm>
            <a:off x="933450" y="4413252"/>
            <a:ext cx="5143500" cy="4187825"/>
          </a:xfrm>
          <a:noFill/>
        </p:spPr>
        <p:txBody>
          <a:bodyPr lIns="89164" tIns="44579" rIns="89164" bIns="44579"/>
          <a:lstStyle/>
          <a:p>
            <a:endParaRPr lang="en-US" altLang="en-US">
              <a:latin typeface="Arial" panose="020B0604020202020204" pitchFamily="34" charset="0"/>
            </a:endParaRPr>
          </a:p>
        </p:txBody>
      </p:sp>
      <p:sp>
        <p:nvSpPr>
          <p:cNvPr id="62468" name="Slide Number Placeholder 3"/>
          <p:cNvSpPr txBox="1">
            <a:spLocks noGrp="1"/>
          </p:cNvSpPr>
          <p:nvPr/>
        </p:nvSpPr>
        <p:spPr bwMode="auto">
          <a:xfrm>
            <a:off x="3970338" y="8831265"/>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164" tIns="44579" rIns="89164" bIns="44579" anchor="b"/>
          <a:lstStyle>
            <a:lvl1pPr defTabSz="923925" eaLnBrk="0" hangingPunct="0">
              <a:defRPr>
                <a:solidFill>
                  <a:schemeClr val="tx1"/>
                </a:solidFill>
                <a:latin typeface="Arial" panose="020B0604020202020204" pitchFamily="34" charset="0"/>
              </a:defRPr>
            </a:lvl1pPr>
            <a:lvl2pPr marL="742950" indent="-285750" defTabSz="923925" eaLnBrk="0" hangingPunct="0">
              <a:defRPr>
                <a:solidFill>
                  <a:schemeClr val="tx1"/>
                </a:solidFill>
                <a:latin typeface="Arial" panose="020B0604020202020204" pitchFamily="34" charset="0"/>
              </a:defRPr>
            </a:lvl2pPr>
            <a:lvl3pPr marL="1143000" indent="-228600" defTabSz="923925" eaLnBrk="0" hangingPunct="0">
              <a:defRPr>
                <a:solidFill>
                  <a:schemeClr val="tx1"/>
                </a:solidFill>
                <a:latin typeface="Arial" panose="020B0604020202020204" pitchFamily="34" charset="0"/>
              </a:defRPr>
            </a:lvl3pPr>
            <a:lvl4pPr marL="1600200" indent="-228600" defTabSz="923925" eaLnBrk="0" hangingPunct="0">
              <a:defRPr>
                <a:solidFill>
                  <a:schemeClr val="tx1"/>
                </a:solidFill>
                <a:latin typeface="Arial" panose="020B0604020202020204" pitchFamily="34" charset="0"/>
              </a:defRPr>
            </a:lvl4pPr>
            <a:lvl5pPr marL="2057400" indent="-228600" defTabSz="923925" eaLnBrk="0" hangingPunct="0">
              <a:defRPr>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a:solidFill>
                  <a:schemeClr val="tx1"/>
                </a:solidFill>
                <a:latin typeface="Arial" panose="020B0604020202020204" pitchFamily="34" charset="0"/>
              </a:defRPr>
            </a:lvl9pPr>
          </a:lstStyle>
          <a:p>
            <a:pPr algn="r"/>
            <a:fld id="{6FE2C541-9DF1-4AED-824F-873832647D07}" type="slidenum">
              <a:rPr lang="zh-CN" altLang="en-US" sz="1200"/>
              <a:pPr algn="r"/>
              <a:t>4</a:t>
            </a:fld>
            <a:endParaRPr lang="en-US" altLang="zh-CN" sz="1200"/>
          </a:p>
        </p:txBody>
      </p:sp>
    </p:spTree>
    <p:extLst>
      <p:ext uri="{BB962C8B-B14F-4D97-AF65-F5344CB8AC3E}">
        <p14:creationId xmlns:p14="http://schemas.microsoft.com/office/powerpoint/2010/main" val="40199107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43</a:t>
            </a:fld>
            <a:endParaRPr lang="en-US"/>
          </a:p>
        </p:txBody>
      </p:sp>
    </p:spTree>
    <p:extLst>
      <p:ext uri="{BB962C8B-B14F-4D97-AF65-F5344CB8AC3E}">
        <p14:creationId xmlns:p14="http://schemas.microsoft.com/office/powerpoint/2010/main" val="46853776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44</a:t>
            </a:fld>
            <a:endParaRPr lang="en-US"/>
          </a:p>
        </p:txBody>
      </p:sp>
    </p:spTree>
    <p:extLst>
      <p:ext uri="{BB962C8B-B14F-4D97-AF65-F5344CB8AC3E}">
        <p14:creationId xmlns:p14="http://schemas.microsoft.com/office/powerpoint/2010/main" val="97484380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45</a:t>
            </a:fld>
            <a:endParaRPr lang="en-US"/>
          </a:p>
        </p:txBody>
      </p:sp>
    </p:spTree>
    <p:extLst>
      <p:ext uri="{BB962C8B-B14F-4D97-AF65-F5344CB8AC3E}">
        <p14:creationId xmlns:p14="http://schemas.microsoft.com/office/powerpoint/2010/main" val="166438814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46</a:t>
            </a:fld>
            <a:endParaRPr lang="en-US"/>
          </a:p>
        </p:txBody>
      </p:sp>
    </p:spTree>
    <p:extLst>
      <p:ext uri="{BB962C8B-B14F-4D97-AF65-F5344CB8AC3E}">
        <p14:creationId xmlns:p14="http://schemas.microsoft.com/office/powerpoint/2010/main" val="166438814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47</a:t>
            </a:fld>
            <a:endParaRPr lang="en-US"/>
          </a:p>
        </p:txBody>
      </p:sp>
    </p:spTree>
    <p:extLst>
      <p:ext uri="{BB962C8B-B14F-4D97-AF65-F5344CB8AC3E}">
        <p14:creationId xmlns:p14="http://schemas.microsoft.com/office/powerpoint/2010/main" val="26568084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48</a:t>
            </a:fld>
            <a:endParaRPr lang="en-US"/>
          </a:p>
        </p:txBody>
      </p:sp>
    </p:spTree>
    <p:extLst>
      <p:ext uri="{BB962C8B-B14F-4D97-AF65-F5344CB8AC3E}">
        <p14:creationId xmlns:p14="http://schemas.microsoft.com/office/powerpoint/2010/main" val="19882210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49</a:t>
            </a:fld>
            <a:endParaRPr lang="en-US"/>
          </a:p>
        </p:txBody>
      </p:sp>
    </p:spTree>
    <p:extLst>
      <p:ext uri="{BB962C8B-B14F-4D97-AF65-F5344CB8AC3E}">
        <p14:creationId xmlns:p14="http://schemas.microsoft.com/office/powerpoint/2010/main" val="198822103"/>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50</a:t>
            </a:fld>
            <a:endParaRPr lang="en-US"/>
          </a:p>
        </p:txBody>
      </p:sp>
    </p:spTree>
    <p:extLst>
      <p:ext uri="{BB962C8B-B14F-4D97-AF65-F5344CB8AC3E}">
        <p14:creationId xmlns:p14="http://schemas.microsoft.com/office/powerpoint/2010/main" val="16325394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51</a:t>
            </a:fld>
            <a:endParaRPr lang="en-US"/>
          </a:p>
        </p:txBody>
      </p:sp>
    </p:spTree>
    <p:extLst>
      <p:ext uri="{BB962C8B-B14F-4D97-AF65-F5344CB8AC3E}">
        <p14:creationId xmlns:p14="http://schemas.microsoft.com/office/powerpoint/2010/main" val="320331605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52</a:t>
            </a:fld>
            <a:endParaRPr lang="en-US"/>
          </a:p>
        </p:txBody>
      </p:sp>
    </p:spTree>
    <p:extLst>
      <p:ext uri="{BB962C8B-B14F-4D97-AF65-F5344CB8AC3E}">
        <p14:creationId xmlns:p14="http://schemas.microsoft.com/office/powerpoint/2010/main" val="4156880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6</a:t>
            </a:fld>
            <a:endParaRPr lang="en-US" altLang="en-US"/>
          </a:p>
        </p:txBody>
      </p:sp>
    </p:spTree>
    <p:extLst>
      <p:ext uri="{BB962C8B-B14F-4D97-AF65-F5344CB8AC3E}">
        <p14:creationId xmlns:p14="http://schemas.microsoft.com/office/powerpoint/2010/main" val="14307977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53</a:t>
            </a:fld>
            <a:endParaRPr lang="en-US"/>
          </a:p>
        </p:txBody>
      </p:sp>
    </p:spTree>
    <p:extLst>
      <p:ext uri="{BB962C8B-B14F-4D97-AF65-F5344CB8AC3E}">
        <p14:creationId xmlns:p14="http://schemas.microsoft.com/office/powerpoint/2010/main" val="416805001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54</a:t>
            </a:fld>
            <a:endParaRPr lang="en-US"/>
          </a:p>
        </p:txBody>
      </p:sp>
    </p:spTree>
    <p:extLst>
      <p:ext uri="{BB962C8B-B14F-4D97-AF65-F5344CB8AC3E}">
        <p14:creationId xmlns:p14="http://schemas.microsoft.com/office/powerpoint/2010/main" val="255566450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55</a:t>
            </a:fld>
            <a:endParaRPr lang="en-US"/>
          </a:p>
        </p:txBody>
      </p:sp>
    </p:spTree>
    <p:extLst>
      <p:ext uri="{BB962C8B-B14F-4D97-AF65-F5344CB8AC3E}">
        <p14:creationId xmlns:p14="http://schemas.microsoft.com/office/powerpoint/2010/main" val="13284340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56</a:t>
            </a:fld>
            <a:endParaRPr lang="en-US"/>
          </a:p>
        </p:txBody>
      </p:sp>
    </p:spTree>
    <p:extLst>
      <p:ext uri="{BB962C8B-B14F-4D97-AF65-F5344CB8AC3E}">
        <p14:creationId xmlns:p14="http://schemas.microsoft.com/office/powerpoint/2010/main" val="89819672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57</a:t>
            </a:fld>
            <a:endParaRPr lang="en-US"/>
          </a:p>
        </p:txBody>
      </p:sp>
    </p:spTree>
    <p:extLst>
      <p:ext uri="{BB962C8B-B14F-4D97-AF65-F5344CB8AC3E}">
        <p14:creationId xmlns:p14="http://schemas.microsoft.com/office/powerpoint/2010/main" val="1706621741"/>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58</a:t>
            </a:fld>
            <a:endParaRPr lang="en-US"/>
          </a:p>
        </p:txBody>
      </p:sp>
    </p:spTree>
    <p:extLst>
      <p:ext uri="{BB962C8B-B14F-4D97-AF65-F5344CB8AC3E}">
        <p14:creationId xmlns:p14="http://schemas.microsoft.com/office/powerpoint/2010/main" val="202660548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59</a:t>
            </a:fld>
            <a:endParaRPr lang="en-US"/>
          </a:p>
        </p:txBody>
      </p:sp>
    </p:spTree>
    <p:extLst>
      <p:ext uri="{BB962C8B-B14F-4D97-AF65-F5344CB8AC3E}">
        <p14:creationId xmlns:p14="http://schemas.microsoft.com/office/powerpoint/2010/main" val="17680333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971834327"/>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61</a:t>
            </a:fld>
            <a:endParaRPr lang="en-US"/>
          </a:p>
        </p:txBody>
      </p:sp>
    </p:spTree>
    <p:extLst>
      <p:ext uri="{BB962C8B-B14F-4D97-AF65-F5344CB8AC3E}">
        <p14:creationId xmlns:p14="http://schemas.microsoft.com/office/powerpoint/2010/main" val="1499085522"/>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62</a:t>
            </a:fld>
            <a:endParaRPr lang="en-US"/>
          </a:p>
        </p:txBody>
      </p:sp>
    </p:spTree>
    <p:extLst>
      <p:ext uri="{BB962C8B-B14F-4D97-AF65-F5344CB8AC3E}">
        <p14:creationId xmlns:p14="http://schemas.microsoft.com/office/powerpoint/2010/main" val="10121257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p:spPr>
        <p:txBody>
          <a:bodyPr/>
          <a:lstStyle/>
          <a:p>
            <a:endParaRPr lang="en-US" altLang="en-US">
              <a:latin typeface="Arial" panose="020B0604020202020204" pitchFamily="34" charset="0"/>
            </a:endParaRPr>
          </a:p>
        </p:txBody>
      </p:sp>
      <p:sp>
        <p:nvSpPr>
          <p:cNvPr id="77828" name="Slide Number Placeholder 3"/>
          <p:cNvSpPr>
            <a:spLocks noGrp="1"/>
          </p:cNvSpPr>
          <p:nvPr>
            <p:ph type="sldNum" sz="quarter" idx="5"/>
          </p:nvPr>
        </p:nvSpPr>
        <p:spPr>
          <a:noFill/>
        </p:spPr>
        <p:txBody>
          <a:bodyPr/>
          <a:lstStyle>
            <a:lvl1pPr defTabSz="918168" eaLnBrk="0" hangingPunct="0">
              <a:spcBef>
                <a:spcPct val="30000"/>
              </a:spcBef>
              <a:defRPr sz="1200">
                <a:solidFill>
                  <a:schemeClr val="tx1"/>
                </a:solidFill>
                <a:latin typeface="Arial" panose="020B0604020202020204" pitchFamily="34" charset="0"/>
              </a:defRPr>
            </a:lvl1pPr>
            <a:lvl2pPr marL="706749" indent="-271826" defTabSz="918168" eaLnBrk="0" hangingPunct="0">
              <a:spcBef>
                <a:spcPct val="30000"/>
              </a:spcBef>
              <a:defRPr sz="1200">
                <a:solidFill>
                  <a:schemeClr val="tx1"/>
                </a:solidFill>
                <a:latin typeface="Arial" panose="020B0604020202020204" pitchFamily="34" charset="0"/>
              </a:defRPr>
            </a:lvl2pPr>
            <a:lvl3pPr marL="1087305" indent="-217461" defTabSz="918168" eaLnBrk="0" hangingPunct="0">
              <a:spcBef>
                <a:spcPct val="30000"/>
              </a:spcBef>
              <a:defRPr sz="1200">
                <a:solidFill>
                  <a:schemeClr val="tx1"/>
                </a:solidFill>
                <a:latin typeface="Arial" panose="020B0604020202020204" pitchFamily="34" charset="0"/>
              </a:defRPr>
            </a:lvl3pPr>
            <a:lvl4pPr marL="1522227" indent="-217461" defTabSz="918168" eaLnBrk="0" hangingPunct="0">
              <a:spcBef>
                <a:spcPct val="30000"/>
              </a:spcBef>
              <a:defRPr sz="1200">
                <a:solidFill>
                  <a:schemeClr val="tx1"/>
                </a:solidFill>
                <a:latin typeface="Arial" panose="020B0604020202020204" pitchFamily="34" charset="0"/>
              </a:defRPr>
            </a:lvl4pPr>
            <a:lvl5pPr marL="1957149" indent="-217461" defTabSz="918168" eaLnBrk="0" hangingPunct="0">
              <a:spcBef>
                <a:spcPct val="30000"/>
              </a:spcBef>
              <a:defRPr sz="1200">
                <a:solidFill>
                  <a:schemeClr val="tx1"/>
                </a:solidFill>
                <a:latin typeface="Arial" panose="020B0604020202020204" pitchFamily="34" charset="0"/>
              </a:defRPr>
            </a:lvl5pPr>
            <a:lvl6pPr marL="2392071" indent="-217461" defTabSz="918168" eaLnBrk="0" fontAlgn="base" hangingPunct="0">
              <a:spcBef>
                <a:spcPct val="30000"/>
              </a:spcBef>
              <a:spcAft>
                <a:spcPct val="0"/>
              </a:spcAft>
              <a:defRPr sz="1200">
                <a:solidFill>
                  <a:schemeClr val="tx1"/>
                </a:solidFill>
                <a:latin typeface="Arial" panose="020B0604020202020204" pitchFamily="34" charset="0"/>
              </a:defRPr>
            </a:lvl6pPr>
            <a:lvl7pPr marL="2826993" indent="-217461" defTabSz="918168" eaLnBrk="0" fontAlgn="base" hangingPunct="0">
              <a:spcBef>
                <a:spcPct val="30000"/>
              </a:spcBef>
              <a:spcAft>
                <a:spcPct val="0"/>
              </a:spcAft>
              <a:defRPr sz="1200">
                <a:solidFill>
                  <a:schemeClr val="tx1"/>
                </a:solidFill>
                <a:latin typeface="Arial" panose="020B0604020202020204" pitchFamily="34" charset="0"/>
              </a:defRPr>
            </a:lvl7pPr>
            <a:lvl8pPr marL="3261915" indent="-217461" defTabSz="918168" eaLnBrk="0" fontAlgn="base" hangingPunct="0">
              <a:spcBef>
                <a:spcPct val="30000"/>
              </a:spcBef>
              <a:spcAft>
                <a:spcPct val="0"/>
              </a:spcAft>
              <a:defRPr sz="1200">
                <a:solidFill>
                  <a:schemeClr val="tx1"/>
                </a:solidFill>
                <a:latin typeface="Arial" panose="020B0604020202020204" pitchFamily="34" charset="0"/>
              </a:defRPr>
            </a:lvl8pPr>
            <a:lvl9pPr marL="3696837" indent="-217461" defTabSz="918168"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fld id="{1C1894DF-5FCE-4DBF-ABB1-8970618A8003}" type="slidenum">
              <a:rPr lang="en-US" altLang="en-US" sz="1300"/>
              <a:pPr eaLnBrk="1" hangingPunct="1">
                <a:spcBef>
                  <a:spcPct val="0"/>
                </a:spcBef>
              </a:pPr>
              <a:t>7</a:t>
            </a:fld>
            <a:endParaRPr lang="en-US" altLang="en-US" sz="1300"/>
          </a:p>
        </p:txBody>
      </p:sp>
    </p:spTree>
    <p:extLst>
      <p:ext uri="{BB962C8B-B14F-4D97-AF65-F5344CB8AC3E}">
        <p14:creationId xmlns:p14="http://schemas.microsoft.com/office/powerpoint/2010/main" val="377793957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63</a:t>
            </a:fld>
            <a:endParaRPr lang="en-US"/>
          </a:p>
        </p:txBody>
      </p:sp>
    </p:spTree>
    <p:extLst>
      <p:ext uri="{BB962C8B-B14F-4D97-AF65-F5344CB8AC3E}">
        <p14:creationId xmlns:p14="http://schemas.microsoft.com/office/powerpoint/2010/main" val="3837108118"/>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64</a:t>
            </a:fld>
            <a:endParaRPr lang="en-US"/>
          </a:p>
        </p:txBody>
      </p:sp>
    </p:spTree>
    <p:extLst>
      <p:ext uri="{BB962C8B-B14F-4D97-AF65-F5344CB8AC3E}">
        <p14:creationId xmlns:p14="http://schemas.microsoft.com/office/powerpoint/2010/main" val="2577301724"/>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65</a:t>
            </a:fld>
            <a:endParaRPr lang="en-US"/>
          </a:p>
        </p:txBody>
      </p:sp>
    </p:spTree>
    <p:extLst>
      <p:ext uri="{BB962C8B-B14F-4D97-AF65-F5344CB8AC3E}">
        <p14:creationId xmlns:p14="http://schemas.microsoft.com/office/powerpoint/2010/main" val="3283346566"/>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66</a:t>
            </a:fld>
            <a:endParaRPr lang="en-US"/>
          </a:p>
        </p:txBody>
      </p:sp>
    </p:spTree>
    <p:extLst>
      <p:ext uri="{BB962C8B-B14F-4D97-AF65-F5344CB8AC3E}">
        <p14:creationId xmlns:p14="http://schemas.microsoft.com/office/powerpoint/2010/main" val="4116702930"/>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xfrm>
            <a:off x="1125538" y="690563"/>
            <a:ext cx="4616450" cy="3463925"/>
          </a:xfrm>
          <a:ln/>
        </p:spPr>
      </p:sp>
      <p:sp>
        <p:nvSpPr>
          <p:cNvPr id="76803" name="Notes Placeholder 2"/>
          <p:cNvSpPr>
            <a:spLocks noGrp="1"/>
          </p:cNvSpPr>
          <p:nvPr>
            <p:ph type="body" idx="1"/>
          </p:nvPr>
        </p:nvSpPr>
        <p:spPr>
          <a:xfrm>
            <a:off x="913158" y="4384613"/>
            <a:ext cx="5031685" cy="4160650"/>
          </a:xfrm>
          <a:noFill/>
        </p:spPr>
        <p:txBody>
          <a:bodyPr lIns="87785" tIns="43889" rIns="87785" bIns="43889"/>
          <a:lstStyle/>
          <a:p>
            <a:endParaRPr lang="en-US"/>
          </a:p>
        </p:txBody>
      </p:sp>
      <p:sp>
        <p:nvSpPr>
          <p:cNvPr id="76804" name="Slide Number Placeholder 3"/>
          <p:cNvSpPr txBox="1">
            <a:spLocks noGrp="1"/>
          </p:cNvSpPr>
          <p:nvPr/>
        </p:nvSpPr>
        <p:spPr bwMode="auto">
          <a:xfrm>
            <a:off x="3884027" y="8773958"/>
            <a:ext cx="2973974" cy="4621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785" tIns="43889" rIns="87785" bIns="43889"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58AA5AF6-5A09-4D57-BF74-B1A2D8D7B148}" type="slidenum">
              <a:rPr lang="zh-CN" altLang="en-US" sz="1200"/>
              <a:pPr algn="r"/>
              <a:t>67</a:t>
            </a:fld>
            <a:endParaRPr lang="en-US" altLang="zh-CN" sz="1200"/>
          </a:p>
        </p:txBody>
      </p:sp>
    </p:spTree>
    <p:extLst>
      <p:ext uri="{BB962C8B-B14F-4D97-AF65-F5344CB8AC3E}">
        <p14:creationId xmlns:p14="http://schemas.microsoft.com/office/powerpoint/2010/main" val="1796164342"/>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634B49F-0C95-4C8A-952F-2D32117B9958}" type="slidenum">
              <a:rPr lang="en-US" smtClean="0"/>
              <a:pPr>
                <a:defRPr/>
              </a:pPr>
              <a:t>68</a:t>
            </a:fld>
            <a:endParaRPr lang="en-US"/>
          </a:p>
        </p:txBody>
      </p:sp>
    </p:spTree>
    <p:extLst>
      <p:ext uri="{BB962C8B-B14F-4D97-AF65-F5344CB8AC3E}">
        <p14:creationId xmlns:p14="http://schemas.microsoft.com/office/powerpoint/2010/main" val="2841982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2798CD9-7A92-4063-8609-EE5DC65F431E}" type="slidenum">
              <a:rPr lang="en-US" altLang="en-US" smtClean="0"/>
              <a:pPr/>
              <a:t>9</a:t>
            </a:fld>
            <a:endParaRPr lang="en-US" altLang="en-US"/>
          </a:p>
        </p:txBody>
      </p:sp>
    </p:spTree>
    <p:extLst>
      <p:ext uri="{BB962C8B-B14F-4D97-AF65-F5344CB8AC3E}">
        <p14:creationId xmlns:p14="http://schemas.microsoft.com/office/powerpoint/2010/main" val="3824586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1185863" y="695325"/>
            <a:ext cx="4648200" cy="3486150"/>
          </a:xfrm>
          <a:ln/>
        </p:spPr>
      </p:sp>
      <p:sp>
        <p:nvSpPr>
          <p:cNvPr id="70659" name="Notes Placeholder 2"/>
          <p:cNvSpPr>
            <a:spLocks noGrp="1"/>
          </p:cNvSpPr>
          <p:nvPr>
            <p:ph type="body" idx="1"/>
          </p:nvPr>
        </p:nvSpPr>
        <p:spPr>
          <a:xfrm>
            <a:off x="933450" y="4413251"/>
            <a:ext cx="5143500" cy="4187825"/>
          </a:xfrm>
          <a:noFill/>
        </p:spPr>
        <p:txBody>
          <a:bodyPr lIns="89164" tIns="44579" rIns="89164" bIns="44579"/>
          <a:lstStyle/>
          <a:p>
            <a:endParaRPr lang="en-US" altLang="en-US" dirty="0"/>
          </a:p>
        </p:txBody>
      </p:sp>
      <p:sp>
        <p:nvSpPr>
          <p:cNvPr id="70660" name="Slide Number Placeholder 3"/>
          <p:cNvSpPr txBox="1">
            <a:spLocks noGrp="1"/>
          </p:cNvSpPr>
          <p:nvPr/>
        </p:nvSpPr>
        <p:spPr bwMode="auto">
          <a:xfrm>
            <a:off x="3970338" y="8831264"/>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164" tIns="44579" rIns="89164" bIns="44579"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7616E8A8-0D1F-4270-B47E-953B9AD9F0A6}" type="slidenum">
              <a:rPr lang="zh-CN" altLang="en-US" sz="1200"/>
              <a:pPr algn="r"/>
              <a:t>11</a:t>
            </a:fld>
            <a:endParaRPr lang="en-US" altLang="zh-CN" sz="1200"/>
          </a:p>
        </p:txBody>
      </p:sp>
    </p:spTree>
    <p:extLst>
      <p:ext uri="{BB962C8B-B14F-4D97-AF65-F5344CB8AC3E}">
        <p14:creationId xmlns:p14="http://schemas.microsoft.com/office/powerpoint/2010/main" val="22967990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xfrm>
            <a:off x="1185863" y="695325"/>
            <a:ext cx="4648200" cy="3486150"/>
          </a:xfrm>
          <a:ln/>
        </p:spPr>
      </p:sp>
      <p:sp>
        <p:nvSpPr>
          <p:cNvPr id="70659" name="Notes Placeholder 2"/>
          <p:cNvSpPr>
            <a:spLocks noGrp="1"/>
          </p:cNvSpPr>
          <p:nvPr>
            <p:ph type="body" idx="1"/>
          </p:nvPr>
        </p:nvSpPr>
        <p:spPr>
          <a:xfrm>
            <a:off x="933450" y="4413251"/>
            <a:ext cx="5143500" cy="4187825"/>
          </a:xfrm>
          <a:noFill/>
        </p:spPr>
        <p:txBody>
          <a:bodyPr lIns="89164" tIns="44579" rIns="89164" bIns="44579"/>
          <a:lstStyle/>
          <a:p>
            <a:endParaRPr lang="en-US" altLang="en-US" dirty="0"/>
          </a:p>
        </p:txBody>
      </p:sp>
      <p:sp>
        <p:nvSpPr>
          <p:cNvPr id="70660" name="Slide Number Placeholder 3"/>
          <p:cNvSpPr txBox="1">
            <a:spLocks noGrp="1"/>
          </p:cNvSpPr>
          <p:nvPr/>
        </p:nvSpPr>
        <p:spPr bwMode="auto">
          <a:xfrm>
            <a:off x="3970338" y="8831264"/>
            <a:ext cx="3040062" cy="4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164" tIns="44579" rIns="89164" bIns="44579" anchor="b"/>
          <a:lstStyle>
            <a:lvl1pPr defTabSz="923925" eaLnBrk="0" hangingPunct="0">
              <a:defRPr>
                <a:solidFill>
                  <a:schemeClr val="tx1"/>
                </a:solidFill>
                <a:latin typeface="Arial" charset="0"/>
              </a:defRPr>
            </a:lvl1pPr>
            <a:lvl2pPr marL="742950" indent="-285750" defTabSz="923925" eaLnBrk="0" hangingPunct="0">
              <a:defRPr>
                <a:solidFill>
                  <a:schemeClr val="tx1"/>
                </a:solidFill>
                <a:latin typeface="Arial" charset="0"/>
              </a:defRPr>
            </a:lvl2pPr>
            <a:lvl3pPr marL="1143000" indent="-228600" defTabSz="923925" eaLnBrk="0" hangingPunct="0">
              <a:defRPr>
                <a:solidFill>
                  <a:schemeClr val="tx1"/>
                </a:solidFill>
                <a:latin typeface="Arial" charset="0"/>
              </a:defRPr>
            </a:lvl3pPr>
            <a:lvl4pPr marL="1600200" indent="-228600" defTabSz="923925" eaLnBrk="0" hangingPunct="0">
              <a:defRPr>
                <a:solidFill>
                  <a:schemeClr val="tx1"/>
                </a:solidFill>
                <a:latin typeface="Arial" charset="0"/>
              </a:defRPr>
            </a:lvl4pPr>
            <a:lvl5pPr marL="2057400" indent="-228600" defTabSz="923925" eaLnBrk="0" hangingPunct="0">
              <a:defRPr>
                <a:solidFill>
                  <a:schemeClr val="tx1"/>
                </a:solidFill>
                <a:latin typeface="Arial" charset="0"/>
              </a:defRPr>
            </a:lvl5pPr>
            <a:lvl6pPr marL="2514600" indent="-228600" defTabSz="923925" eaLnBrk="0" fontAlgn="base" hangingPunct="0">
              <a:spcBef>
                <a:spcPct val="0"/>
              </a:spcBef>
              <a:spcAft>
                <a:spcPct val="0"/>
              </a:spcAft>
              <a:defRPr>
                <a:solidFill>
                  <a:schemeClr val="tx1"/>
                </a:solidFill>
                <a:latin typeface="Arial" charset="0"/>
              </a:defRPr>
            </a:lvl6pPr>
            <a:lvl7pPr marL="2971800" indent="-228600" defTabSz="923925" eaLnBrk="0" fontAlgn="base" hangingPunct="0">
              <a:spcBef>
                <a:spcPct val="0"/>
              </a:spcBef>
              <a:spcAft>
                <a:spcPct val="0"/>
              </a:spcAft>
              <a:defRPr>
                <a:solidFill>
                  <a:schemeClr val="tx1"/>
                </a:solidFill>
                <a:latin typeface="Arial" charset="0"/>
              </a:defRPr>
            </a:lvl7pPr>
            <a:lvl8pPr marL="3429000" indent="-228600" defTabSz="923925" eaLnBrk="0" fontAlgn="base" hangingPunct="0">
              <a:spcBef>
                <a:spcPct val="0"/>
              </a:spcBef>
              <a:spcAft>
                <a:spcPct val="0"/>
              </a:spcAft>
              <a:defRPr>
                <a:solidFill>
                  <a:schemeClr val="tx1"/>
                </a:solidFill>
                <a:latin typeface="Arial" charset="0"/>
              </a:defRPr>
            </a:lvl8pPr>
            <a:lvl9pPr marL="3886200" indent="-228600" defTabSz="923925" eaLnBrk="0" fontAlgn="base" hangingPunct="0">
              <a:spcBef>
                <a:spcPct val="0"/>
              </a:spcBef>
              <a:spcAft>
                <a:spcPct val="0"/>
              </a:spcAft>
              <a:defRPr>
                <a:solidFill>
                  <a:schemeClr val="tx1"/>
                </a:solidFill>
                <a:latin typeface="Arial" charset="0"/>
              </a:defRPr>
            </a:lvl9pPr>
          </a:lstStyle>
          <a:p>
            <a:pPr algn="r"/>
            <a:fld id="{7616E8A8-0D1F-4270-B47E-953B9AD9F0A6}" type="slidenum">
              <a:rPr lang="zh-CN" altLang="en-US" sz="1200"/>
              <a:pPr algn="r"/>
              <a:t>12</a:t>
            </a:fld>
            <a:endParaRPr lang="en-US" altLang="zh-CN" sz="1200"/>
          </a:p>
        </p:txBody>
      </p:sp>
    </p:spTree>
    <p:extLst>
      <p:ext uri="{BB962C8B-B14F-4D97-AF65-F5344CB8AC3E}">
        <p14:creationId xmlns:p14="http://schemas.microsoft.com/office/powerpoint/2010/main" val="2296799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122" name="Rectangle 2"/>
          <p:cNvSpPr>
            <a:spLocks noGrp="1" noChangeArrowheads="1"/>
          </p:cNvSpPr>
          <p:nvPr>
            <p:ph type="ctrTitle"/>
          </p:nvPr>
        </p:nvSpPr>
        <p:spPr>
          <a:xfrm>
            <a:off x="914400" y="1524000"/>
            <a:ext cx="7623175" cy="1752600"/>
          </a:xfrm>
        </p:spPr>
        <p:txBody>
          <a:bodyPr/>
          <a:lstStyle>
            <a:lvl1pPr>
              <a:defRPr sz="4000"/>
            </a:lvl1pPr>
          </a:lstStyle>
          <a:p>
            <a:r>
              <a:rPr lang="en-US" altLang="en-US"/>
              <a:t>Click to edit Master title style</a:t>
            </a:r>
          </a:p>
        </p:txBody>
      </p:sp>
      <p:sp>
        <p:nvSpPr>
          <p:cNvPr id="5123"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a:lvl1pPr>
          </a:lstStyle>
          <a:p>
            <a:r>
              <a:rPr lang="en-US" altLang="en-US"/>
              <a:t>Click to edit Master subtitle style</a:t>
            </a:r>
          </a:p>
        </p:txBody>
      </p:sp>
      <p:sp>
        <p:nvSpPr>
          <p:cNvPr id="6" name="Rectangle 4"/>
          <p:cNvSpPr>
            <a:spLocks noGrp="1" noChangeArrowheads="1"/>
          </p:cNvSpPr>
          <p:nvPr>
            <p:ph type="dt" sz="half" idx="10"/>
          </p:nvPr>
        </p:nvSpPr>
        <p:spPr>
          <a:xfrm>
            <a:off x="457200" y="6243638"/>
            <a:ext cx="2133600" cy="457200"/>
          </a:xfrm>
          <a:prstGeom prst="rect">
            <a:avLst/>
          </a:prstGeom>
        </p:spPr>
        <p:txBody>
          <a:bodyPr/>
          <a:lstStyle>
            <a:lvl1pPr>
              <a:defRPr smtClean="0"/>
            </a:lvl1pPr>
          </a:lstStyle>
          <a:p>
            <a:pPr>
              <a:defRPr/>
            </a:pPr>
            <a:fld id="{554C27D6-ECDA-4B71-9F5B-4CD7B7932035}" type="datetime1">
              <a:rPr lang="en-US"/>
              <a:pPr>
                <a:defRPr/>
              </a:pPr>
              <a:t>4/14/2022</a:t>
            </a:fld>
            <a:endParaRPr lang="en-US" altLang="en-US"/>
          </a:p>
        </p:txBody>
      </p:sp>
      <p:sp>
        <p:nvSpPr>
          <p:cNvPr id="7" name="Rectangle 5"/>
          <p:cNvSpPr>
            <a:spLocks noGrp="1" noChangeArrowheads="1"/>
          </p:cNvSpPr>
          <p:nvPr>
            <p:ph type="ftr" sz="quarter" idx="11"/>
          </p:nvPr>
        </p:nvSpPr>
        <p:spPr>
          <a:xfrm>
            <a:off x="3124200" y="6243638"/>
            <a:ext cx="2895600" cy="457200"/>
          </a:xfrm>
          <a:prstGeom prst="rect">
            <a:avLst/>
          </a:prstGeom>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endParaRPr lang="en-US" altLang="en-US" dirty="0"/>
          </a:p>
        </p:txBody>
      </p:sp>
    </p:spTree>
    <p:extLst>
      <p:ext uri="{BB962C8B-B14F-4D97-AF65-F5344CB8AC3E}">
        <p14:creationId xmlns:p14="http://schemas.microsoft.com/office/powerpoint/2010/main" val="912121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4"/>
            <a:ext cx="8229600" cy="598802"/>
          </a:xfrm>
        </p:spPr>
        <p:txBody>
          <a:bodyPr/>
          <a:lstStyle>
            <a:lvl1pPr>
              <a:defRPr b="1"/>
            </a:lvl1pPr>
          </a:lstStyle>
          <a:p>
            <a:r>
              <a:rPr lang="en-US" dirty="0"/>
              <a:t>Click to edit Master title style</a:t>
            </a:r>
          </a:p>
        </p:txBody>
      </p:sp>
      <p:sp>
        <p:nvSpPr>
          <p:cNvPr id="3" name="Content Placeholder 2"/>
          <p:cNvSpPr>
            <a:spLocks noGrp="1"/>
          </p:cNvSpPr>
          <p:nvPr>
            <p:ph idx="1"/>
          </p:nvPr>
        </p:nvSpPr>
        <p:spPr>
          <a:xfrm>
            <a:off x="457200" y="914400"/>
            <a:ext cx="8229600" cy="5237018"/>
          </a:xfrm>
        </p:spPr>
        <p:txBody>
          <a:bodyPr/>
          <a:lstStyle>
            <a:lvl1pPr>
              <a:spcBef>
                <a:spcPts val="1200"/>
              </a:spcBef>
              <a:defRPr/>
            </a:lvl1pPr>
            <a:lvl2pPr>
              <a:defRPr sz="1600"/>
            </a:lvl2pPr>
            <a:lvl3pPr>
              <a:defRPr sz="1400"/>
            </a:lvl3pPr>
            <a:lvl4pPr>
              <a:defRPr sz="12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p:txBody>
          <a:bodyPr/>
          <a:lstStyle>
            <a:lvl1pPr>
              <a:defRPr sz="900" smtClean="0"/>
            </a:lvl1pPr>
          </a:lstStyle>
          <a:p>
            <a:pPr>
              <a:defRPr/>
            </a:pPr>
            <a:fld id="{64A241CF-2A9D-4F7C-9199-B1435F5AB990}" type="slidenum">
              <a:rPr lang="en-US" altLang="en-US"/>
              <a:pPr>
                <a:defRPr/>
              </a:pPr>
              <a:t>‹#›</a:t>
            </a:fld>
            <a:endParaRPr lang="en-US" altLang="en-US" dirty="0"/>
          </a:p>
        </p:txBody>
      </p:sp>
    </p:spTree>
    <p:extLst>
      <p:ext uri="{BB962C8B-B14F-4D97-AF65-F5344CB8AC3E}">
        <p14:creationId xmlns:p14="http://schemas.microsoft.com/office/powerpoint/2010/main" val="2347897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fld id="{D31AD65E-99E6-4861-8D1F-4FED3A1E477B}" type="slidenum">
              <a:rPr lang="en-US" altLang="en-US"/>
              <a:pPr>
                <a:defRPr/>
              </a:pPr>
              <a:t>‹#›</a:t>
            </a:fld>
            <a:endParaRPr lang="en-US" altLang="en-US" dirty="0"/>
          </a:p>
        </p:txBody>
      </p:sp>
    </p:spTree>
    <p:extLst>
      <p:ext uri="{BB962C8B-B14F-4D97-AF65-F5344CB8AC3E}">
        <p14:creationId xmlns:p14="http://schemas.microsoft.com/office/powerpoint/2010/main" val="3981368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5064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F2740F2D-2E38-4D00-8A28-73ADF5E5C835}" type="datetime1">
              <a:rPr lang="en-US"/>
              <a:pPr>
                <a:defRPr/>
              </a:pPr>
              <a:t>4/14/2022</a:t>
            </a:fld>
            <a:endParaRPr lang="en-US" alt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75AEC9D-016D-4FA9-89CE-675D2B93055D}" type="slidenum">
              <a:rPr lang="en-US" altLang="en-US"/>
              <a:pPr>
                <a:defRPr/>
              </a:pPr>
              <a:t>‹#›</a:t>
            </a:fld>
            <a:endParaRPr lang="en-US" altLang="en-US" dirty="0"/>
          </a:p>
        </p:txBody>
      </p:sp>
    </p:spTree>
    <p:extLst>
      <p:ext uri="{BB962C8B-B14F-4D97-AF65-F5344CB8AC3E}">
        <p14:creationId xmlns:p14="http://schemas.microsoft.com/office/powerpoint/2010/main" val="306737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A3233C20-ABD8-42C8-B66D-B67C92FF9638}" type="datetime1">
              <a:rPr lang="en-US"/>
              <a:pPr>
                <a:defRPr/>
              </a:pPr>
              <a:t>4/14/2022</a:t>
            </a:fld>
            <a:endParaRPr lang="en-US" altLang="en-US"/>
          </a:p>
        </p:txBody>
      </p:sp>
      <p:sp>
        <p:nvSpPr>
          <p:cNvPr id="8"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4BBD9F5F-D989-46AF-874D-503A8C5ED23E}" type="slidenum">
              <a:rPr lang="en-US" altLang="en-US"/>
              <a:pPr>
                <a:defRPr/>
              </a:pPr>
              <a:t>‹#›</a:t>
            </a:fld>
            <a:endParaRPr lang="en-US" altLang="en-US"/>
          </a:p>
        </p:txBody>
      </p:sp>
    </p:spTree>
    <p:extLst>
      <p:ext uri="{BB962C8B-B14F-4D97-AF65-F5344CB8AC3E}">
        <p14:creationId xmlns:p14="http://schemas.microsoft.com/office/powerpoint/2010/main" val="739518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93649EE7-095A-466B-BFC5-961FFACA5BA7}" type="slidenum">
              <a:rPr lang="en-US" altLang="en-US"/>
              <a:pPr>
                <a:defRPr/>
              </a:pPr>
              <a:t>‹#›</a:t>
            </a:fld>
            <a:endParaRPr lang="en-US" altLang="en-US"/>
          </a:p>
        </p:txBody>
      </p:sp>
    </p:spTree>
    <p:extLst>
      <p:ext uri="{BB962C8B-B14F-4D97-AF65-F5344CB8AC3E}">
        <p14:creationId xmlns:p14="http://schemas.microsoft.com/office/powerpoint/2010/main" val="1265945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93B55E4A-E8E2-4C76-A0CC-057680F8C80F}" type="datetime1">
              <a:rPr lang="en-US"/>
              <a:pPr>
                <a:defRPr/>
              </a:pPr>
              <a:t>4/14/2022</a:t>
            </a:fld>
            <a:endParaRPr lang="en-US" altLang="en-US"/>
          </a:p>
        </p:txBody>
      </p:sp>
      <p:sp>
        <p:nvSpPr>
          <p:cNvPr id="3" name="Rectangle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724179D-9931-43D0-93B7-B281D164EB0B}" type="slidenum">
              <a:rPr lang="en-US" altLang="en-US"/>
              <a:pPr>
                <a:defRPr/>
              </a:pPr>
              <a:t>‹#›</a:t>
            </a:fld>
            <a:endParaRPr lang="en-US" altLang="en-US"/>
          </a:p>
        </p:txBody>
      </p:sp>
    </p:spTree>
    <p:extLst>
      <p:ext uri="{BB962C8B-B14F-4D97-AF65-F5344CB8AC3E}">
        <p14:creationId xmlns:p14="http://schemas.microsoft.com/office/powerpoint/2010/main" val="1352109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a:xfrm>
            <a:off x="457200" y="6243638"/>
            <a:ext cx="2133600" cy="457200"/>
          </a:xfrm>
          <a:prstGeom prst="rect">
            <a:avLst/>
          </a:prstGeom>
          <a:ln/>
        </p:spPr>
        <p:txBody>
          <a:bodyPr/>
          <a:lstStyle>
            <a:lvl1pPr>
              <a:defRPr/>
            </a:lvl1pPr>
          </a:lstStyle>
          <a:p>
            <a:pPr>
              <a:defRPr/>
            </a:pPr>
            <a:fld id="{3C3FCAB5-BC41-431A-96F9-B70F363AA0EA}" type="datetime1">
              <a:rPr lang="en-US"/>
              <a:pPr>
                <a:defRPr/>
              </a:pPr>
              <a:t>4/14/2022</a:t>
            </a:fld>
            <a:endParaRPr lang="en-US" altLang="en-US"/>
          </a:p>
        </p:txBody>
      </p:sp>
      <p:sp>
        <p:nvSpPr>
          <p:cNvPr id="6" name="Footer Placeholder 5"/>
          <p:cNvSpPr>
            <a:spLocks noGrp="1" noChangeArrowheads="1"/>
          </p:cNvSpPr>
          <p:nvPr>
            <p:ph type="ftr" sz="quarter" idx="11"/>
          </p:nvPr>
        </p:nvSpPr>
        <p:spPr>
          <a:xfrm>
            <a:off x="3124200" y="6248400"/>
            <a:ext cx="2895600" cy="457200"/>
          </a:xfrm>
          <a:prstGeom prst="rect">
            <a:avLst/>
          </a:prstGeom>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8FF370-E295-432B-9D96-128E21408381}" type="slidenum">
              <a:rPr lang="en-US" altLang="en-US"/>
              <a:pPr>
                <a:defRPr/>
              </a:pPr>
              <a:t>‹#›</a:t>
            </a:fld>
            <a:endParaRPr lang="en-US" altLang="en-US"/>
          </a:p>
        </p:txBody>
      </p:sp>
    </p:spTree>
    <p:extLst>
      <p:ext uri="{BB962C8B-B14F-4D97-AF65-F5344CB8AC3E}">
        <p14:creationId xmlns:p14="http://schemas.microsoft.com/office/powerpoint/2010/main" val="1087916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fld id="{F0B4ABCD-BD93-4F25-A1B8-60E9C4D08906}" type="slidenum">
              <a:rPr lang="en-US" altLang="en-US"/>
              <a:pPr>
                <a:defRPr/>
              </a:pPr>
              <a:t>‹#›</a:t>
            </a:fld>
            <a:endParaRPr lang="en-US" altLang="en-US" dirty="0"/>
          </a:p>
        </p:txBody>
      </p:sp>
    </p:spTree>
    <p:extLst>
      <p:ext uri="{BB962C8B-B14F-4D97-AF65-F5344CB8AC3E}">
        <p14:creationId xmlns:p14="http://schemas.microsoft.com/office/powerpoint/2010/main" val="2691807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096963"/>
            <a:ext cx="8229600" cy="503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a:p>
            <a:pPr lvl="4"/>
            <a:endParaRPr lang="en-US" altLang="en-US"/>
          </a:p>
        </p:txBody>
      </p:sp>
      <p:sp>
        <p:nvSpPr>
          <p:cNvPr id="4102"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900" smtClean="0">
                <a:latin typeface="+mn-lt"/>
              </a:defRPr>
            </a:lvl1pPr>
          </a:lstStyle>
          <a:p>
            <a:pPr>
              <a:defRPr/>
            </a:pPr>
            <a:fld id="{5F0037A6-757D-4D9C-B614-371D20AB2058}" type="slidenum">
              <a:rPr lang="en-US" altLang="en-US" smtClean="0"/>
              <a:pPr>
                <a:defRPr/>
              </a:pPr>
              <a:t>‹#›</a:t>
            </a:fld>
            <a:endParaRPr lang="en-US" altLang="en-US" dirty="0"/>
          </a:p>
        </p:txBody>
      </p:sp>
      <p:sp>
        <p:nvSpPr>
          <p:cNvPr id="1031" name="Freeform 7"/>
          <p:cNvSpPr>
            <a:spLocks noChangeArrowheads="1"/>
          </p:cNvSpPr>
          <p:nvPr/>
        </p:nvSpPr>
        <p:spPr bwMode="auto">
          <a:xfrm>
            <a:off x="381000" y="228600"/>
            <a:ext cx="82296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Text Box 9"/>
          <p:cNvSpPr txBox="1">
            <a:spLocks noChangeArrowheads="1"/>
          </p:cNvSpPr>
          <p:nvPr userDrawn="1"/>
        </p:nvSpPr>
        <p:spPr bwMode="auto">
          <a:xfrm>
            <a:off x="393700" y="6248400"/>
            <a:ext cx="4267200"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50000"/>
              </a:spcBef>
              <a:defRPr/>
            </a:pPr>
            <a:r>
              <a:rPr lang="en-US" altLang="en-US" sz="900" b="1" dirty="0"/>
              <a:t>Merger Antitrust Law</a:t>
            </a:r>
            <a:br>
              <a:rPr lang="en-US" altLang="en-US" sz="900" dirty="0"/>
            </a:br>
            <a:r>
              <a:rPr lang="en-US" altLang="en-US" sz="900" dirty="0"/>
              <a:t>Georgetown University Law Center</a:t>
            </a:r>
            <a:br>
              <a:rPr lang="en-US" altLang="en-US" sz="900" dirty="0"/>
            </a:br>
            <a:r>
              <a:rPr lang="en-US" altLang="en-US" sz="900" dirty="0"/>
              <a:t>Dale Collins</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66" r:id="rId3"/>
    <p:sldLayoutId id="2147483767" r:id="rId4"/>
    <p:sldLayoutId id="2147483768" r:id="rId5"/>
    <p:sldLayoutId id="2147483769" r:id="rId6"/>
    <p:sldLayoutId id="2147483770" r:id="rId7"/>
    <p:sldLayoutId id="2147483771" r:id="rId8"/>
    <p:sldLayoutId id="2147483772" r:id="rId9"/>
  </p:sldLayoutIdLst>
  <p:hf hdr="0" ftr="0" dt="0"/>
  <p:txStyles>
    <p:titleStyle>
      <a:lvl1pPr algn="l"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Garamond" pitchFamily="18" charset="0"/>
        </a:defRPr>
      </a:lvl2pPr>
      <a:lvl3pPr algn="l" rtl="0" eaLnBrk="0" fontAlgn="base" hangingPunct="0">
        <a:spcBef>
          <a:spcPct val="0"/>
        </a:spcBef>
        <a:spcAft>
          <a:spcPct val="0"/>
        </a:spcAft>
        <a:defRPr sz="3600">
          <a:solidFill>
            <a:schemeClr val="tx2"/>
          </a:solidFill>
          <a:latin typeface="Garamond" pitchFamily="18" charset="0"/>
        </a:defRPr>
      </a:lvl3pPr>
      <a:lvl4pPr algn="l" rtl="0" eaLnBrk="0" fontAlgn="base" hangingPunct="0">
        <a:spcBef>
          <a:spcPct val="0"/>
        </a:spcBef>
        <a:spcAft>
          <a:spcPct val="0"/>
        </a:spcAft>
        <a:defRPr sz="3600">
          <a:solidFill>
            <a:schemeClr val="tx2"/>
          </a:solidFill>
          <a:latin typeface="Garamond" pitchFamily="18" charset="0"/>
        </a:defRPr>
      </a:lvl4pPr>
      <a:lvl5pPr algn="l" rtl="0" eaLnBrk="0" fontAlgn="base" hangingPunct="0">
        <a:spcBef>
          <a:spcPct val="0"/>
        </a:spcBef>
        <a:spcAft>
          <a:spcPct val="0"/>
        </a:spcAft>
        <a:defRPr sz="3600">
          <a:solidFill>
            <a:schemeClr val="tx2"/>
          </a:solidFill>
          <a:latin typeface="Garamond" pitchFamily="18" charset="0"/>
        </a:defRPr>
      </a:lvl5pPr>
      <a:lvl6pPr marL="457200" algn="l" rtl="0" fontAlgn="base">
        <a:spcBef>
          <a:spcPct val="0"/>
        </a:spcBef>
        <a:spcAft>
          <a:spcPct val="0"/>
        </a:spcAft>
        <a:defRPr sz="3600">
          <a:solidFill>
            <a:schemeClr val="tx2"/>
          </a:solidFill>
          <a:latin typeface="Garamond" pitchFamily="18" charset="0"/>
        </a:defRPr>
      </a:lvl6pPr>
      <a:lvl7pPr marL="914400" algn="l" rtl="0" fontAlgn="base">
        <a:spcBef>
          <a:spcPct val="0"/>
        </a:spcBef>
        <a:spcAft>
          <a:spcPct val="0"/>
        </a:spcAft>
        <a:defRPr sz="3600">
          <a:solidFill>
            <a:schemeClr val="tx2"/>
          </a:solidFill>
          <a:latin typeface="Garamond" pitchFamily="18" charset="0"/>
        </a:defRPr>
      </a:lvl7pPr>
      <a:lvl8pPr marL="1371600" algn="l" rtl="0" fontAlgn="base">
        <a:spcBef>
          <a:spcPct val="0"/>
        </a:spcBef>
        <a:spcAft>
          <a:spcPct val="0"/>
        </a:spcAft>
        <a:defRPr sz="3600">
          <a:solidFill>
            <a:schemeClr val="tx2"/>
          </a:solidFill>
          <a:latin typeface="Garamond" pitchFamily="18" charset="0"/>
        </a:defRPr>
      </a:lvl8pPr>
      <a:lvl9pPr marL="1828800" algn="l" rtl="0" fontAlgn="base">
        <a:spcBef>
          <a:spcPct val="0"/>
        </a:spcBef>
        <a:spcAft>
          <a:spcPct val="0"/>
        </a:spcAft>
        <a:defRPr sz="36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2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16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14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12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0.xml"/><Relationship Id="rId1" Type="http://schemas.openxmlformats.org/officeDocument/2006/relationships/slideLayout" Target="../slideLayouts/slideLayout6.xml"/><Relationship Id="rId4" Type="http://schemas.openxmlformats.org/officeDocument/2006/relationships/chart" Target="../charts/char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justice.gov/atr/page/file/1111341/download"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7.xml"/><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03288" y="1235075"/>
            <a:ext cx="8104187" cy="2101850"/>
          </a:xfrm>
        </p:spPr>
        <p:txBody>
          <a:bodyPr/>
          <a:lstStyle/>
          <a:p>
            <a:pPr eaLnBrk="1" hangingPunct="1"/>
            <a:r>
              <a:rPr lang="en-US" dirty="0"/>
              <a:t>Unit 13</a:t>
            </a:r>
            <a:br>
              <a:rPr lang="en-US" dirty="0"/>
            </a:br>
            <a:r>
              <a:rPr lang="en-US" dirty="0"/>
              <a:t>The DOJ/FTC Merger Review Process</a:t>
            </a:r>
            <a:br>
              <a:rPr lang="en-US" dirty="0"/>
            </a:br>
            <a:endParaRPr lang="en-US" sz="2400" dirty="0"/>
          </a:p>
        </p:txBody>
      </p:sp>
      <p:sp>
        <p:nvSpPr>
          <p:cNvPr id="4099" name="Rectangle 3"/>
          <p:cNvSpPr>
            <a:spLocks noGrp="1" noChangeArrowheads="1"/>
          </p:cNvSpPr>
          <p:nvPr>
            <p:ph type="subTitle" idx="1"/>
          </p:nvPr>
        </p:nvSpPr>
        <p:spPr/>
        <p:txBody>
          <a:bodyPr/>
          <a:lstStyle/>
          <a:p>
            <a:pPr eaLnBrk="1" hangingPunct="1"/>
            <a:r>
              <a:rPr lang="en-US" dirty="0"/>
              <a:t>Merger Antitrust Law</a:t>
            </a:r>
          </a:p>
          <a:p>
            <a:pPr eaLnBrk="1" hangingPunct="1">
              <a:spcBef>
                <a:spcPts val="0"/>
              </a:spcBef>
            </a:pPr>
            <a:r>
              <a:rPr lang="en-US" sz="1600" dirty="0"/>
              <a:t>Georgetown University Law Center</a:t>
            </a:r>
          </a:p>
          <a:p>
            <a:pPr eaLnBrk="1" hangingPunct="1"/>
            <a:r>
              <a:rPr lang="en-US" sz="1600" dirty="0"/>
              <a:t>Professor Dale Collins</a:t>
            </a:r>
          </a:p>
        </p:txBody>
      </p:sp>
      <p:sp>
        <p:nvSpPr>
          <p:cNvPr id="2" name="TextBox 1">
            <a:extLst>
              <a:ext uri="{FF2B5EF4-FFF2-40B4-BE49-F238E27FC236}">
                <a16:creationId xmlns:a16="http://schemas.microsoft.com/office/drawing/2014/main" id="{A9B6A58F-16A7-44E9-A719-FCC81B510D16}"/>
              </a:ext>
            </a:extLst>
          </p:cNvPr>
          <p:cNvSpPr txBox="1"/>
          <p:nvPr/>
        </p:nvSpPr>
        <p:spPr>
          <a:xfrm>
            <a:off x="689956" y="6209607"/>
            <a:ext cx="1130438" cy="276999"/>
          </a:xfrm>
          <a:prstGeom prst="rect">
            <a:avLst/>
          </a:prstGeom>
          <a:noFill/>
        </p:spPr>
        <p:txBody>
          <a:bodyPr wrap="none" rtlCol="0">
            <a:spAutoFit/>
          </a:bodyPr>
          <a:lstStyle/>
          <a:p>
            <a:r>
              <a:rPr lang="en-US" sz="1200" dirty="0"/>
              <a:t>April 14, 2022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95B61-490E-478F-B76B-CEA10245F6BC}"/>
              </a:ext>
            </a:extLst>
          </p:cNvPr>
          <p:cNvSpPr>
            <a:spLocks noGrp="1"/>
          </p:cNvSpPr>
          <p:nvPr>
            <p:ph type="title"/>
          </p:nvPr>
        </p:nvSpPr>
        <p:spPr/>
        <p:txBody>
          <a:bodyPr/>
          <a:lstStyle/>
          <a:p>
            <a:r>
              <a:rPr lang="en-US" dirty="0"/>
              <a:t>A predictive model</a:t>
            </a:r>
          </a:p>
        </p:txBody>
      </p:sp>
      <p:sp>
        <p:nvSpPr>
          <p:cNvPr id="3" name="Content Placeholder 2">
            <a:extLst>
              <a:ext uri="{FF2B5EF4-FFF2-40B4-BE49-F238E27FC236}">
                <a16:creationId xmlns:a16="http://schemas.microsoft.com/office/drawing/2014/main" id="{0F256B7B-E7F0-4F90-9320-7514DE3F3D27}"/>
              </a:ext>
            </a:extLst>
          </p:cNvPr>
          <p:cNvSpPr>
            <a:spLocks noGrp="1"/>
          </p:cNvSpPr>
          <p:nvPr>
            <p:ph idx="1"/>
          </p:nvPr>
        </p:nvSpPr>
        <p:spPr/>
        <p:txBody>
          <a:bodyPr/>
          <a:lstStyle/>
          <a:p>
            <a:r>
              <a:rPr lang="en-US" dirty="0"/>
              <a:t>We are going to look at a model that </a:t>
            </a:r>
            <a:r>
              <a:rPr lang="en-US" b="1" i="1" dirty="0">
                <a:solidFill>
                  <a:schemeClr val="tx2"/>
                </a:solidFill>
              </a:rPr>
              <a:t>predicts</a:t>
            </a:r>
            <a:r>
              <a:rPr lang="en-US" dirty="0"/>
              <a:t> merger antitrust outcomes</a:t>
            </a:r>
          </a:p>
          <a:p>
            <a:r>
              <a:rPr lang="en-US" dirty="0"/>
              <a:t>The model does </a:t>
            </a:r>
            <a:r>
              <a:rPr lang="en-US" b="1" i="1" dirty="0">
                <a:solidFill>
                  <a:schemeClr val="tx2"/>
                </a:solidFill>
              </a:rPr>
              <a:t>not purport to describe </a:t>
            </a:r>
            <a:r>
              <a:rPr lang="en-US" dirty="0"/>
              <a:t>how the investigating agency in fact decides merger outcomes</a:t>
            </a:r>
          </a:p>
          <a:p>
            <a:r>
              <a:rPr lang="en-US" dirty="0"/>
              <a:t>The model’s </a:t>
            </a:r>
            <a:r>
              <a:rPr lang="en-US" b="1" i="1" dirty="0">
                <a:solidFill>
                  <a:schemeClr val="tx2"/>
                </a:solidFill>
              </a:rPr>
              <a:t>only purpose is to predict enforcement outcomes</a:t>
            </a:r>
            <a:r>
              <a:rPr lang="en-US" dirty="0"/>
              <a:t>, not be a description of actual agency decision making</a:t>
            </a:r>
          </a:p>
          <a:p>
            <a:endParaRPr lang="en-US" dirty="0"/>
          </a:p>
        </p:txBody>
      </p:sp>
      <p:sp>
        <p:nvSpPr>
          <p:cNvPr id="4" name="Slide Number Placeholder 3">
            <a:extLst>
              <a:ext uri="{FF2B5EF4-FFF2-40B4-BE49-F238E27FC236}">
                <a16:creationId xmlns:a16="http://schemas.microsoft.com/office/drawing/2014/main" id="{5C7A1090-5807-4F67-A1B4-08048C563629}"/>
              </a:ext>
            </a:extLst>
          </p:cNvPr>
          <p:cNvSpPr>
            <a:spLocks noGrp="1"/>
          </p:cNvSpPr>
          <p:nvPr>
            <p:ph type="sldNum" sz="quarter" idx="12"/>
          </p:nvPr>
        </p:nvSpPr>
        <p:spPr/>
        <p:txBody>
          <a:bodyPr/>
          <a:lstStyle/>
          <a:p>
            <a:pPr>
              <a:defRPr/>
            </a:pPr>
            <a:fld id="{64A241CF-2A9D-4F7C-9199-B1435F5AB990}" type="slidenum">
              <a:rPr lang="en-US" altLang="en-US" smtClean="0"/>
              <a:pPr>
                <a:defRPr/>
              </a:pPr>
              <a:t>10</a:t>
            </a:fld>
            <a:endParaRPr lang="en-US" altLang="en-US" dirty="0"/>
          </a:p>
        </p:txBody>
      </p:sp>
    </p:spTree>
    <p:extLst>
      <p:ext uri="{BB962C8B-B14F-4D97-AF65-F5344CB8AC3E}">
        <p14:creationId xmlns:p14="http://schemas.microsoft.com/office/powerpoint/2010/main" val="795201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title"/>
          </p:nvPr>
        </p:nvSpPr>
        <p:spPr/>
        <p:txBody>
          <a:bodyPr/>
          <a:lstStyle/>
          <a:p>
            <a:r>
              <a:rPr lang="en-US" altLang="en-US" dirty="0"/>
              <a:t>Assessing substantive antitrust risk</a:t>
            </a:r>
          </a:p>
        </p:txBody>
      </p:sp>
      <p:sp>
        <p:nvSpPr>
          <p:cNvPr id="21507" name="Rectangle 6"/>
          <p:cNvSpPr>
            <a:spLocks noGrp="1" noChangeArrowheads="1"/>
          </p:cNvSpPr>
          <p:nvPr>
            <p:ph type="body" idx="1"/>
          </p:nvPr>
        </p:nvSpPr>
        <p:spPr/>
        <p:txBody>
          <a:bodyPr/>
          <a:lstStyle/>
          <a:p>
            <a:r>
              <a:rPr lang="en-US" dirty="0"/>
              <a:t>So how do the DOJ/FTC decide whether a merger is anticompetitive?</a:t>
            </a:r>
          </a:p>
          <a:p>
            <a:pPr lvl="1"/>
            <a:r>
              <a:rPr lang="en-US" altLang="en-US" dirty="0"/>
              <a:t>Recall that the purpose of merger antitrust law is to prevent the creation or facilitation of market power to the harm of customers in the market as a whole through—</a:t>
            </a:r>
          </a:p>
          <a:p>
            <a:pPr lvl="2"/>
            <a:r>
              <a:rPr lang="en-US" altLang="en-US" dirty="0"/>
              <a:t>Increased prices</a:t>
            </a:r>
          </a:p>
          <a:p>
            <a:pPr lvl="2"/>
            <a:r>
              <a:rPr lang="en-US" altLang="en-US" dirty="0"/>
              <a:t>Reduced market output</a:t>
            </a:r>
          </a:p>
          <a:p>
            <a:pPr lvl="2"/>
            <a:r>
              <a:rPr lang="en-US" altLang="en-US" dirty="0"/>
              <a:t>Reduced product or service quality</a:t>
            </a:r>
          </a:p>
          <a:p>
            <a:pPr lvl="2"/>
            <a:r>
              <a:rPr lang="en-US" altLang="en-US" dirty="0"/>
              <a:t>Reduced rate of technological innovation or product improvement</a:t>
            </a:r>
          </a:p>
          <a:p>
            <a:pPr lvl="2"/>
            <a:r>
              <a:rPr lang="en-US" altLang="en-US" dirty="0"/>
              <a:t>[Maybe] reduced product variety</a:t>
            </a:r>
          </a:p>
          <a:p>
            <a:pPr lvl="2"/>
            <a:endParaRPr lang="en-US" altLang="en-US" dirty="0"/>
          </a:p>
        </p:txBody>
      </p:sp>
      <p:sp>
        <p:nvSpPr>
          <p:cNvPr id="21508"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5BA129C-A677-4CF9-BB68-A02B6F35E20E}" type="slidenum">
              <a:rPr lang="en-US" altLang="en-US" smtClean="0"/>
              <a:pPr/>
              <a:t>11</a:t>
            </a:fld>
            <a:endParaRPr lang="en-US" altLang="en-US"/>
          </a:p>
        </p:txBody>
      </p:sp>
    </p:spTree>
    <p:extLst>
      <p:ext uri="{BB962C8B-B14F-4D97-AF65-F5344CB8AC3E}">
        <p14:creationId xmlns:p14="http://schemas.microsoft.com/office/powerpoint/2010/main" val="2022277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150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Grp="1" noChangeArrowheads="1"/>
          </p:cNvSpPr>
          <p:nvPr>
            <p:ph type="title"/>
          </p:nvPr>
        </p:nvSpPr>
        <p:spPr/>
        <p:txBody>
          <a:bodyPr/>
          <a:lstStyle/>
          <a:p>
            <a:r>
              <a:rPr lang="en-US" altLang="en-US" dirty="0"/>
              <a:t>Assessing substantive antitrust risk</a:t>
            </a:r>
          </a:p>
        </p:txBody>
      </p:sp>
      <p:sp>
        <p:nvSpPr>
          <p:cNvPr id="21507" name="Rectangle 6"/>
          <p:cNvSpPr>
            <a:spLocks noGrp="1" noChangeArrowheads="1"/>
          </p:cNvSpPr>
          <p:nvPr>
            <p:ph type="body" idx="1"/>
          </p:nvPr>
        </p:nvSpPr>
        <p:spPr/>
        <p:txBody>
          <a:bodyPr/>
          <a:lstStyle/>
          <a:p>
            <a:r>
              <a:rPr lang="en-US" altLang="en-US" dirty="0"/>
              <a:t>The predictive model—Four important rules</a:t>
            </a:r>
          </a:p>
          <a:p>
            <a:pPr marL="801687" lvl="1" indent="-457200">
              <a:buSzPct val="90000"/>
              <a:buFont typeface="+mj-lt"/>
              <a:buAutoNum type="arabicPeriod"/>
            </a:pPr>
            <a:r>
              <a:rPr lang="en-US" altLang="en-US" dirty="0"/>
              <a:t>Absent compelling evidence of significant customer harm from other sources, only </a:t>
            </a:r>
            <a:r>
              <a:rPr lang="en-US" altLang="en-US" b="1" i="1" dirty="0">
                <a:solidFill>
                  <a:schemeClr val="tx2"/>
                </a:solidFill>
              </a:rPr>
              <a:t>price increases </a:t>
            </a:r>
            <a:r>
              <a:rPr lang="en-US" altLang="en-US" dirty="0"/>
              <a:t>count </a:t>
            </a:r>
          </a:p>
          <a:p>
            <a:pPr marL="801687" lvl="1" indent="-457200">
              <a:buSzPct val="90000"/>
              <a:buFont typeface="+mj-lt"/>
              <a:buAutoNum type="arabicPeriod"/>
            </a:pPr>
            <a:r>
              <a:rPr lang="en-US" altLang="en-US" dirty="0"/>
              <a:t>The merger is anticompetitive if it is likely to result in a price increase or other competitive harm to </a:t>
            </a:r>
            <a:r>
              <a:rPr lang="en-US" altLang="en-US" b="1" i="1" dirty="0">
                <a:solidFill>
                  <a:schemeClr val="tx2"/>
                </a:solidFill>
              </a:rPr>
              <a:t>any identifiable customer group</a:t>
            </a:r>
          </a:p>
          <a:p>
            <a:pPr marL="801687" lvl="1" indent="-457200">
              <a:buSzPct val="90000"/>
              <a:buFont typeface="+mj-lt"/>
              <a:buAutoNum type="arabicPeriod"/>
            </a:pPr>
            <a:r>
              <a:rPr lang="en-US" altLang="en-US" dirty="0"/>
              <a:t>The agencies believe that </a:t>
            </a:r>
            <a:r>
              <a:rPr lang="en-US" altLang="en-US" b="1" i="1" dirty="0">
                <a:solidFill>
                  <a:schemeClr val="tx2"/>
                </a:solidFill>
              </a:rPr>
              <a:t>no customer group is too small </a:t>
            </a:r>
            <a:r>
              <a:rPr lang="en-US" altLang="en-US" dirty="0"/>
              <a:t>to deserve antitrust protection</a:t>
            </a:r>
          </a:p>
          <a:p>
            <a:pPr marL="801687" lvl="1" indent="-457200">
              <a:buSzPct val="90000"/>
              <a:buFont typeface="+mj-lt"/>
              <a:buAutoNum type="arabicPeriod"/>
            </a:pPr>
            <a:r>
              <a:rPr lang="en-US" altLang="en-US" dirty="0">
                <a:latin typeface="Arial" charset="0"/>
              </a:rPr>
              <a:t>The agencies believe that </a:t>
            </a:r>
            <a:r>
              <a:rPr lang="en-US" altLang="en-US" b="1" i="1" dirty="0">
                <a:solidFill>
                  <a:schemeClr val="tx2"/>
                </a:solidFill>
                <a:latin typeface="Arial" charset="0"/>
              </a:rPr>
              <a:t>no merger is too small </a:t>
            </a:r>
            <a:r>
              <a:rPr lang="en-US" altLang="en-US" dirty="0">
                <a:latin typeface="Arial" charset="0"/>
              </a:rPr>
              <a:t>to challenge</a:t>
            </a:r>
          </a:p>
        </p:txBody>
      </p:sp>
      <p:sp>
        <p:nvSpPr>
          <p:cNvPr id="21508"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5BA129C-A677-4CF9-BB68-A02B6F35E20E}" type="slidenum">
              <a:rPr lang="en-US" altLang="en-US" smtClean="0"/>
              <a:pPr/>
              <a:t>12</a:t>
            </a:fld>
            <a:endParaRPr lang="en-US" altLang="en-US"/>
          </a:p>
        </p:txBody>
      </p:sp>
    </p:spTree>
    <p:extLst>
      <p:ext uri="{BB962C8B-B14F-4D97-AF65-F5344CB8AC3E}">
        <p14:creationId xmlns:p14="http://schemas.microsoft.com/office/powerpoint/2010/main" val="2147395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Assessing substantive antitrust risk</a:t>
            </a:r>
            <a:endParaRPr lang="en-US" dirty="0"/>
          </a:p>
        </p:txBody>
      </p:sp>
      <p:sp>
        <p:nvSpPr>
          <p:cNvPr id="3" name="Content Placeholder 2"/>
          <p:cNvSpPr>
            <a:spLocks noGrp="1"/>
          </p:cNvSpPr>
          <p:nvPr>
            <p:ph idx="1"/>
          </p:nvPr>
        </p:nvSpPr>
        <p:spPr>
          <a:xfrm>
            <a:off x="457200" y="811759"/>
            <a:ext cx="8229600" cy="5237018"/>
          </a:xfrm>
        </p:spPr>
        <p:txBody>
          <a:bodyPr/>
          <a:lstStyle/>
          <a:p>
            <a:r>
              <a:rPr lang="en-US" dirty="0"/>
              <a:t>Key factors in the decision to challenge horizontal mergers:</a:t>
            </a:r>
          </a:p>
          <a:p>
            <a:pPr lvl="1"/>
            <a:r>
              <a:rPr lang="en-US" dirty="0"/>
              <a:t>The existence of incriminating documents </a:t>
            </a:r>
          </a:p>
          <a:p>
            <a:pPr lvl="2"/>
            <a:r>
              <a:rPr lang="en-US" dirty="0"/>
              <a:t>Or occasionally incriminating public statements by management</a:t>
            </a:r>
          </a:p>
          <a:p>
            <a:pPr lvl="1"/>
            <a:r>
              <a:rPr lang="en-US" dirty="0"/>
              <a:t>Customer complaints</a:t>
            </a:r>
          </a:p>
          <a:p>
            <a:pPr lvl="1"/>
            <a:r>
              <a:rPr lang="en-US" dirty="0"/>
              <a:t>Closeness and uniqueness of competition between the merging parties</a:t>
            </a:r>
          </a:p>
          <a:p>
            <a:pPr lvl="2"/>
            <a:r>
              <a:rPr lang="en-US" dirty="0"/>
              <a:t>Especially evidence of unique head-to-head price competition between the merging parties</a:t>
            </a:r>
          </a:p>
          <a:p>
            <a:pPr lvl="1"/>
            <a:r>
              <a:rPr lang="en-US" dirty="0"/>
              <a:t>The number of other realistic alternative competitor-suppliers for each identifiable customer group</a:t>
            </a:r>
          </a:p>
          <a:p>
            <a:pPr lvl="1"/>
            <a:r>
              <a:rPr lang="en-US" dirty="0"/>
              <a:t>Dominance (high market share) of one of the merging parties</a:t>
            </a:r>
          </a:p>
          <a:p>
            <a:pPr lvl="1"/>
            <a:r>
              <a:rPr lang="en-US" dirty="0"/>
              <a:t>“Natural experiments”</a:t>
            </a:r>
          </a:p>
          <a:p>
            <a:pPr lvl="1"/>
            <a:r>
              <a:rPr lang="en-US" dirty="0"/>
              <a:t>History of actual or attempted collusion/coordination in the market</a:t>
            </a:r>
          </a:p>
          <a:p>
            <a:pPr lvl="1"/>
            <a:r>
              <a:rPr lang="en-US" dirty="0"/>
              <a:t>High barriers to entry/repositioning </a:t>
            </a:r>
          </a:p>
          <a:p>
            <a:pPr lvl="1"/>
            <a:endParaRPr lang="en-US" dirty="0"/>
          </a:p>
        </p:txBody>
      </p:sp>
      <p:sp>
        <p:nvSpPr>
          <p:cNvPr id="4" name="Slide Number Placeholder 3"/>
          <p:cNvSpPr>
            <a:spLocks noGrp="1"/>
          </p:cNvSpPr>
          <p:nvPr>
            <p:ph type="sldNum" sz="quarter" idx="12"/>
          </p:nvPr>
        </p:nvSpPr>
        <p:spPr/>
        <p:txBody>
          <a:bodyPr/>
          <a:lstStyle/>
          <a:p>
            <a:fld id="{64A241CF-2A9D-4F7C-9199-B1435F5AB990}" type="slidenum">
              <a:rPr lang="en-US" altLang="en-US" smtClean="0"/>
              <a:pPr/>
              <a:t>13</a:t>
            </a:fld>
            <a:endParaRPr lang="en-US" altLang="en-US" dirty="0"/>
          </a:p>
        </p:txBody>
      </p:sp>
    </p:spTree>
    <p:extLst>
      <p:ext uri="{BB962C8B-B14F-4D97-AF65-F5344CB8AC3E}">
        <p14:creationId xmlns:p14="http://schemas.microsoft.com/office/powerpoint/2010/main" val="303726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87492"/>
            <a:ext cx="8686800" cy="712787"/>
          </a:xfrm>
        </p:spPr>
        <p:txBody>
          <a:bodyPr/>
          <a:lstStyle/>
          <a:p>
            <a:r>
              <a:rPr lang="en-US" dirty="0"/>
              <a:t>The predictive model for horizontal mergers</a:t>
            </a:r>
          </a:p>
        </p:txBody>
      </p:sp>
      <p:sp>
        <p:nvSpPr>
          <p:cNvPr id="30724" name="Slide Number Placeholder 8"/>
          <p:cNvSpPr>
            <a:spLocks noGrp="1"/>
          </p:cNvSpPr>
          <p:nvPr>
            <p:ph type="sldNum" sz="quarter" idx="4294967295"/>
          </p:nvPr>
        </p:nvSpPr>
        <p:spPr>
          <a:xfrm>
            <a:off x="6553200" y="6243638"/>
            <a:ext cx="2133600" cy="457200"/>
          </a:xfrm>
          <a:prstGeom prst="rect">
            <a:avLst/>
          </a:prstGeom>
        </p:spPr>
        <p:txBody>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fld id="{0B32CB1E-AA88-4DBF-8E40-C8AB66C84BBE}" type="slidenum">
              <a:rPr lang="en-US" altLang="en-US" sz="900" smtClean="0">
                <a:latin typeface="+mn-lt"/>
              </a:rPr>
              <a:pPr/>
              <a:t>14</a:t>
            </a:fld>
            <a:endParaRPr lang="en-US" altLang="en-US" sz="900" dirty="0">
              <a:latin typeface="+mn-lt"/>
            </a:endParaRPr>
          </a:p>
        </p:txBody>
      </p:sp>
      <p:sp>
        <p:nvSpPr>
          <p:cNvPr id="30739" name="TextBox 50"/>
          <p:cNvSpPr txBox="1">
            <a:spLocks noChangeArrowheads="1"/>
          </p:cNvSpPr>
          <p:nvPr/>
        </p:nvSpPr>
        <p:spPr bwMode="auto">
          <a:xfrm>
            <a:off x="638302" y="1095887"/>
            <a:ext cx="40543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eaLnBrk="1" hangingPunct="1">
              <a:spcBef>
                <a:spcPct val="0"/>
              </a:spcBef>
              <a:buClrTx/>
              <a:buSzTx/>
              <a:buFontTx/>
              <a:buNone/>
            </a:pPr>
            <a:r>
              <a:rPr lang="en-US" altLang="en-US" sz="2400" dirty="0"/>
              <a:t>Reduction in Bidders/Competitors*</a:t>
            </a:r>
          </a:p>
        </p:txBody>
      </p:sp>
      <p:sp>
        <p:nvSpPr>
          <p:cNvPr id="30740" name="TextBox 51"/>
          <p:cNvSpPr txBox="1">
            <a:spLocks noChangeArrowheads="1"/>
          </p:cNvSpPr>
          <p:nvPr/>
        </p:nvSpPr>
        <p:spPr bwMode="auto">
          <a:xfrm>
            <a:off x="457201" y="1653160"/>
            <a:ext cx="4356104" cy="3524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eaLnBrk="1" hangingPunct="1">
              <a:spcBef>
                <a:spcPct val="0"/>
              </a:spcBef>
              <a:buClrTx/>
              <a:buSzTx/>
              <a:buNone/>
            </a:pPr>
            <a:r>
              <a:rPr lang="en-US" altLang="en-US" sz="1600" dirty="0"/>
              <a:t>5 → 4	Usually clears if no bad documents and </a:t>
            </a:r>
            <a:br>
              <a:rPr lang="en-US" altLang="en-US" sz="1600" dirty="0"/>
            </a:br>
            <a:r>
              <a:rPr lang="en-US" altLang="en-US" sz="1600" dirty="0"/>
              <a:t>	no material customer complaints</a:t>
            </a:r>
          </a:p>
          <a:p>
            <a:pPr eaLnBrk="1" hangingPunct="1">
              <a:spcBef>
                <a:spcPts val="600"/>
              </a:spcBef>
              <a:buClrTx/>
              <a:buSzTx/>
              <a:buFontTx/>
              <a:buNone/>
            </a:pPr>
            <a:r>
              <a:rPr lang="en-US" altLang="en-US" sz="1600" dirty="0"/>
              <a:t>4 → 3	Usually challenged unless there are </a:t>
            </a:r>
            <a:br>
              <a:rPr lang="en-US" altLang="en-US" sz="1600" dirty="0"/>
            </a:br>
            <a:r>
              <a:rPr lang="en-US" altLang="en-US" sz="1600" dirty="0"/>
              <a:t>	no bad documents and there is a strong </a:t>
            </a:r>
            <a:br>
              <a:rPr lang="en-US" altLang="en-US" sz="1600" dirty="0"/>
            </a:br>
            <a:r>
              <a:rPr lang="en-US" altLang="en-US" sz="1600" dirty="0"/>
              <a:t>	procompetitive business rationale, some</a:t>
            </a:r>
            <a:br>
              <a:rPr lang="en-US" altLang="en-US" sz="1600" dirty="0"/>
            </a:br>
            <a:r>
              <a:rPr lang="en-US" altLang="en-US" sz="1600" dirty="0"/>
              <a:t>	customer support, </a:t>
            </a:r>
            <a:r>
              <a:rPr lang="en-US" altLang="en-US" sz="1600" i="1" dirty="0"/>
              <a:t>and</a:t>
            </a:r>
            <a:r>
              <a:rPr lang="en-US" altLang="en-US" sz="1600" dirty="0"/>
              <a:t> minimal customer </a:t>
            </a:r>
            <a:br>
              <a:rPr lang="en-US" altLang="en-US" sz="1600" dirty="0"/>
            </a:br>
            <a:r>
              <a:rPr lang="en-US" altLang="en-US" sz="1600" dirty="0"/>
              <a:t>	complaints </a:t>
            </a:r>
          </a:p>
          <a:p>
            <a:pPr eaLnBrk="1" hangingPunct="1">
              <a:spcBef>
                <a:spcPts val="600"/>
              </a:spcBef>
              <a:buClrTx/>
              <a:buSzTx/>
              <a:buFontTx/>
              <a:buNone/>
            </a:pPr>
            <a:r>
              <a:rPr lang="en-US" altLang="en-US" sz="1600" dirty="0"/>
              <a:t>3 → 2	Almost always challenged unless there are</a:t>
            </a:r>
            <a:br>
              <a:rPr lang="en-US" altLang="en-US" sz="1600" dirty="0"/>
            </a:br>
            <a:r>
              <a:rPr lang="en-US" altLang="en-US" sz="1600" dirty="0"/>
              <a:t>	no bad documents, and there is a </a:t>
            </a:r>
            <a:br>
              <a:rPr lang="en-US" altLang="en-US" sz="1600" dirty="0"/>
            </a:br>
            <a:r>
              <a:rPr lang="en-US" altLang="en-US" sz="1600" dirty="0"/>
              <a:t>	compelling business rational that is </a:t>
            </a:r>
            <a:br>
              <a:rPr lang="en-US" altLang="en-US" sz="1600" dirty="0"/>
            </a:br>
            <a:r>
              <a:rPr lang="en-US" altLang="en-US" sz="1600" dirty="0"/>
              <a:t>	strongly supported by customers and </a:t>
            </a:r>
            <a:br>
              <a:rPr lang="en-US" altLang="en-US" sz="1600" dirty="0"/>
            </a:br>
            <a:r>
              <a:rPr lang="en-US" altLang="en-US" sz="1600" dirty="0"/>
              <a:t>	no material customer complaints </a:t>
            </a:r>
          </a:p>
          <a:p>
            <a:pPr eaLnBrk="1" hangingPunct="1">
              <a:spcBef>
                <a:spcPts val="600"/>
              </a:spcBef>
              <a:buClrTx/>
              <a:buSzTx/>
              <a:buFontTx/>
              <a:buNone/>
            </a:pPr>
            <a:r>
              <a:rPr lang="en-US" altLang="en-US" sz="1600" dirty="0"/>
              <a:t>2 → 1	Always challenged</a:t>
            </a:r>
          </a:p>
        </p:txBody>
      </p:sp>
      <p:sp>
        <p:nvSpPr>
          <p:cNvPr id="30742" name="TextBox 29"/>
          <p:cNvSpPr txBox="1">
            <a:spLocks noChangeArrowheads="1"/>
          </p:cNvSpPr>
          <p:nvPr/>
        </p:nvSpPr>
        <p:spPr bwMode="auto">
          <a:xfrm>
            <a:off x="429716" y="5154568"/>
            <a:ext cx="4803772"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eaLnBrk="1" hangingPunct="1">
              <a:spcBef>
                <a:spcPct val="0"/>
              </a:spcBef>
              <a:buClrTx/>
              <a:buSzTx/>
              <a:buFontTx/>
              <a:buNone/>
            </a:pPr>
            <a:r>
              <a:rPr lang="en-US" altLang="en-US" sz="1600" dirty="0"/>
              <a:t>* Critically, these must be </a:t>
            </a:r>
            <a:r>
              <a:rPr lang="en-US" altLang="en-US" sz="1600" b="1" i="1" dirty="0">
                <a:solidFill>
                  <a:schemeClr val="tx2"/>
                </a:solidFill>
              </a:rPr>
              <a:t>meaningful</a:t>
            </a:r>
            <a:r>
              <a:rPr lang="en-US" altLang="en-US" sz="1600" dirty="0"/>
              <a:t> and </a:t>
            </a:r>
            <a:r>
              <a:rPr lang="en-US" altLang="en-US" sz="1600" b="1" i="1" dirty="0">
                <a:solidFill>
                  <a:schemeClr val="tx2"/>
                </a:solidFill>
              </a:rPr>
              <a:t>effective alternatives</a:t>
            </a:r>
            <a:r>
              <a:rPr lang="en-US" altLang="en-US" sz="1600" dirty="0"/>
              <a:t> from the perspective of the customer; “fringe” firms that customers do not regard as feasible alternatives do not count</a:t>
            </a:r>
          </a:p>
        </p:txBody>
      </p:sp>
      <p:sp>
        <p:nvSpPr>
          <p:cNvPr id="2" name="TextBox 1">
            <a:extLst>
              <a:ext uri="{FF2B5EF4-FFF2-40B4-BE49-F238E27FC236}">
                <a16:creationId xmlns:a16="http://schemas.microsoft.com/office/drawing/2014/main" id="{FFB2D73F-51D5-458A-80C2-480B58B98977}"/>
              </a:ext>
            </a:extLst>
          </p:cNvPr>
          <p:cNvSpPr txBox="1"/>
          <p:nvPr/>
        </p:nvSpPr>
        <p:spPr>
          <a:xfrm>
            <a:off x="5851488" y="1095887"/>
            <a:ext cx="1745542" cy="646331"/>
          </a:xfrm>
          <a:prstGeom prst="rect">
            <a:avLst/>
          </a:prstGeom>
          <a:noFill/>
        </p:spPr>
        <p:txBody>
          <a:bodyPr wrap="none" rtlCol="0">
            <a:spAutoFit/>
          </a:bodyPr>
          <a:lstStyle/>
          <a:p>
            <a:r>
              <a:rPr lang="en-US" sz="1600" dirty="0">
                <a:latin typeface="Arial Narrow" panose="020B0606020202030204" pitchFamily="34" charset="0"/>
              </a:rPr>
              <a:t>Special Case #1:</a:t>
            </a:r>
            <a:br>
              <a:rPr lang="en-US" sz="2400" dirty="0">
                <a:latin typeface="Arial Narrow" panose="020B0606020202030204" pitchFamily="34" charset="0"/>
              </a:rPr>
            </a:br>
            <a:r>
              <a:rPr lang="en-US" sz="2000" dirty="0">
                <a:latin typeface="Arial Narrow" panose="020B0606020202030204" pitchFamily="34" charset="0"/>
              </a:rPr>
              <a:t>Unilateral effects</a:t>
            </a:r>
          </a:p>
        </p:txBody>
      </p:sp>
      <p:sp>
        <p:nvSpPr>
          <p:cNvPr id="3" name="TextBox 2">
            <a:extLst>
              <a:ext uri="{FF2B5EF4-FFF2-40B4-BE49-F238E27FC236}">
                <a16:creationId xmlns:a16="http://schemas.microsoft.com/office/drawing/2014/main" id="{E3AC6DEF-9F54-4EAD-91D3-A11735A10D78}"/>
              </a:ext>
            </a:extLst>
          </p:cNvPr>
          <p:cNvSpPr txBox="1"/>
          <p:nvPr/>
        </p:nvSpPr>
        <p:spPr>
          <a:xfrm>
            <a:off x="5858382" y="1699741"/>
            <a:ext cx="2723949" cy="954107"/>
          </a:xfrm>
          <a:prstGeom prst="rect">
            <a:avLst/>
          </a:prstGeom>
          <a:noFill/>
        </p:spPr>
        <p:txBody>
          <a:bodyPr wrap="square" rtlCol="0">
            <a:spAutoFit/>
          </a:bodyPr>
          <a:lstStyle/>
          <a:p>
            <a:r>
              <a:rPr lang="en-US" sz="1400" dirty="0"/>
              <a:t>Two firms that compete very closely with one another but much less with other firms in the market</a:t>
            </a:r>
          </a:p>
        </p:txBody>
      </p:sp>
      <p:cxnSp>
        <p:nvCxnSpPr>
          <p:cNvPr id="5" name="Straight Connector 4">
            <a:extLst>
              <a:ext uri="{FF2B5EF4-FFF2-40B4-BE49-F238E27FC236}">
                <a16:creationId xmlns:a16="http://schemas.microsoft.com/office/drawing/2014/main" id="{1C9C16FC-0A7B-4642-B55C-4051B50CC3FB}"/>
              </a:ext>
            </a:extLst>
          </p:cNvPr>
          <p:cNvCxnSpPr>
            <a:cxnSpLocks/>
          </p:cNvCxnSpPr>
          <p:nvPr/>
        </p:nvCxnSpPr>
        <p:spPr>
          <a:xfrm>
            <a:off x="5332396" y="1248963"/>
            <a:ext cx="0" cy="4854844"/>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77564D23-7A9B-46C3-ACEC-FC1D6717570C}"/>
              </a:ext>
            </a:extLst>
          </p:cNvPr>
          <p:cNvSpPr txBox="1"/>
          <p:nvPr/>
        </p:nvSpPr>
        <p:spPr>
          <a:xfrm>
            <a:off x="5873535" y="2808663"/>
            <a:ext cx="2520242" cy="646331"/>
          </a:xfrm>
          <a:prstGeom prst="rect">
            <a:avLst/>
          </a:prstGeom>
          <a:noFill/>
        </p:spPr>
        <p:txBody>
          <a:bodyPr wrap="none" rtlCol="0">
            <a:spAutoFit/>
          </a:bodyPr>
          <a:lstStyle/>
          <a:p>
            <a:r>
              <a:rPr lang="en-US" sz="1600" dirty="0">
                <a:latin typeface="Arial Narrow" panose="020B0606020202030204" pitchFamily="34" charset="0"/>
              </a:rPr>
              <a:t>Special Case #2:</a:t>
            </a:r>
          </a:p>
          <a:p>
            <a:r>
              <a:rPr lang="en-US" sz="2000" dirty="0">
                <a:latin typeface="Arial Narrow" panose="020B0606020202030204" pitchFamily="34" charset="0"/>
              </a:rPr>
              <a:t>Elimination of a maverick</a:t>
            </a:r>
          </a:p>
        </p:txBody>
      </p:sp>
      <p:sp>
        <p:nvSpPr>
          <p:cNvPr id="7" name="TextBox 6">
            <a:extLst>
              <a:ext uri="{FF2B5EF4-FFF2-40B4-BE49-F238E27FC236}">
                <a16:creationId xmlns:a16="http://schemas.microsoft.com/office/drawing/2014/main" id="{1A0DB0A5-D996-4C83-A899-6C2180D8F44C}"/>
              </a:ext>
            </a:extLst>
          </p:cNvPr>
          <p:cNvSpPr txBox="1"/>
          <p:nvPr/>
        </p:nvSpPr>
        <p:spPr>
          <a:xfrm>
            <a:off x="5890907" y="3409585"/>
            <a:ext cx="2628361" cy="738664"/>
          </a:xfrm>
          <a:prstGeom prst="rect">
            <a:avLst/>
          </a:prstGeom>
          <a:noFill/>
        </p:spPr>
        <p:txBody>
          <a:bodyPr wrap="square" rtlCol="0">
            <a:spAutoFit/>
          </a:bodyPr>
          <a:lstStyle/>
          <a:p>
            <a:r>
              <a:rPr lang="en-US" sz="1400" dirty="0"/>
              <a:t>Elimination of a firm that has been especially disruptive in the marketplace (a maverick)</a:t>
            </a:r>
          </a:p>
        </p:txBody>
      </p:sp>
      <p:sp>
        <p:nvSpPr>
          <p:cNvPr id="13" name="TextBox 12">
            <a:extLst>
              <a:ext uri="{FF2B5EF4-FFF2-40B4-BE49-F238E27FC236}">
                <a16:creationId xmlns:a16="http://schemas.microsoft.com/office/drawing/2014/main" id="{AB9A6CF1-5FBE-45AA-A8B0-018520C83259}"/>
              </a:ext>
            </a:extLst>
          </p:cNvPr>
          <p:cNvSpPr txBox="1"/>
          <p:nvPr/>
        </p:nvSpPr>
        <p:spPr>
          <a:xfrm>
            <a:off x="5876163" y="4419373"/>
            <a:ext cx="3288080" cy="646331"/>
          </a:xfrm>
          <a:prstGeom prst="rect">
            <a:avLst/>
          </a:prstGeom>
          <a:noFill/>
        </p:spPr>
        <p:txBody>
          <a:bodyPr wrap="none" rtlCol="0">
            <a:spAutoFit/>
          </a:bodyPr>
          <a:lstStyle/>
          <a:p>
            <a:r>
              <a:rPr lang="en-US" sz="1600" dirty="0">
                <a:latin typeface="Arial Narrow" panose="020B0606020202030204" pitchFamily="34" charset="0"/>
              </a:rPr>
              <a:t>Special Case #3:</a:t>
            </a:r>
          </a:p>
          <a:p>
            <a:r>
              <a:rPr lang="en-US" sz="2000" dirty="0">
                <a:latin typeface="Arial Narrow" panose="020B0606020202030204" pitchFamily="34" charset="0"/>
              </a:rPr>
              <a:t>Elimination of a potential entrant</a:t>
            </a:r>
          </a:p>
        </p:txBody>
      </p:sp>
      <p:sp>
        <p:nvSpPr>
          <p:cNvPr id="14" name="TextBox 13">
            <a:extLst>
              <a:ext uri="{FF2B5EF4-FFF2-40B4-BE49-F238E27FC236}">
                <a16:creationId xmlns:a16="http://schemas.microsoft.com/office/drawing/2014/main" id="{CFF1C98F-6BD5-4ACE-867F-EAE8F8166418}"/>
              </a:ext>
            </a:extLst>
          </p:cNvPr>
          <p:cNvSpPr txBox="1"/>
          <p:nvPr/>
        </p:nvSpPr>
        <p:spPr>
          <a:xfrm>
            <a:off x="5893535" y="4988764"/>
            <a:ext cx="2628361" cy="1169551"/>
          </a:xfrm>
          <a:prstGeom prst="rect">
            <a:avLst/>
          </a:prstGeom>
          <a:noFill/>
        </p:spPr>
        <p:txBody>
          <a:bodyPr wrap="square" rtlCol="0">
            <a:spAutoFit/>
          </a:bodyPr>
          <a:lstStyle/>
          <a:p>
            <a:r>
              <a:rPr lang="en-US" sz="1400" dirty="0"/>
              <a:t>In a high concentrated market, the acquisition by or of a firm that otherwise would have entered the market and thereby increased competition</a:t>
            </a:r>
          </a:p>
        </p:txBody>
      </p:sp>
    </p:spTree>
    <p:extLst>
      <p:ext uri="{BB962C8B-B14F-4D97-AF65-F5344CB8AC3E}">
        <p14:creationId xmlns:p14="http://schemas.microsoft.com/office/powerpoint/2010/main" val="101637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3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4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74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9" grpId="0"/>
      <p:bldP spid="30740" grpId="0"/>
      <p:bldP spid="30742" grpId="0"/>
      <p:bldP spid="2" grpId="0"/>
      <p:bldP spid="3" grpId="0"/>
      <p:bldP spid="12" grpId="0"/>
      <p:bldP spid="7" grpId="0"/>
      <p:bldP spid="13"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7814"/>
            <a:ext cx="8686800" cy="598802"/>
          </a:xfrm>
        </p:spPr>
        <p:txBody>
          <a:bodyPr/>
          <a:lstStyle/>
          <a:p>
            <a:r>
              <a:rPr lang="en-US" dirty="0"/>
              <a:t>Basic structural tests for horizontal mergers</a:t>
            </a:r>
          </a:p>
        </p:txBody>
      </p:sp>
      <p:sp>
        <p:nvSpPr>
          <p:cNvPr id="2" name="Content Placeholder 1"/>
          <p:cNvSpPr>
            <a:spLocks noGrp="1"/>
          </p:cNvSpPr>
          <p:nvPr>
            <p:ph idx="1"/>
          </p:nvPr>
        </p:nvSpPr>
        <p:spPr>
          <a:xfrm>
            <a:off x="457200" y="815656"/>
            <a:ext cx="8418786" cy="5237018"/>
          </a:xfrm>
        </p:spPr>
        <p:txBody>
          <a:bodyPr/>
          <a:lstStyle/>
          <a:p>
            <a:r>
              <a:rPr lang="en-US" altLang="en-US" dirty="0"/>
              <a:t>The chances of successfully defending a deal </a:t>
            </a:r>
            <a:r>
              <a:rPr lang="en-US" altLang="en-US" i="1" dirty="0"/>
              <a:t>improve</a:t>
            </a:r>
            <a:r>
              <a:rPr lang="en-US" altLang="en-US" dirty="0"/>
              <a:t> if— </a:t>
            </a:r>
          </a:p>
          <a:p>
            <a:pPr lvl="1"/>
            <a:r>
              <a:rPr lang="en-US" altLang="en-US" dirty="0"/>
              <a:t>There are demonstrable powerful forces that constrain price increases or other anticompetitive behavior beyond the mere number of incumbent competitors </a:t>
            </a:r>
          </a:p>
          <a:p>
            <a:pPr lvl="1"/>
            <a:r>
              <a:rPr lang="en-US" altLang="en-US" dirty="0"/>
              <a:t>Three major forces:</a:t>
            </a:r>
          </a:p>
          <a:p>
            <a:pPr marL="1049337" lvl="2" indent="-342900">
              <a:buSzPct val="90000"/>
              <a:buFont typeface="+mj-lt"/>
              <a:buAutoNum type="arabicPeriod"/>
            </a:pPr>
            <a:r>
              <a:rPr lang="en-US" altLang="en-US" dirty="0"/>
              <a:t>͏</a:t>
            </a:r>
            <a:r>
              <a:rPr lang="en-US" altLang="en-US" i="1" dirty="0"/>
              <a:t>Entry, repositioning, or output expansion </a:t>
            </a:r>
            <a:r>
              <a:rPr lang="en-US" altLang="en-US" dirty="0"/>
              <a:t>by third-party competitors in response to anticompetitive behavior by the combined company</a:t>
            </a:r>
          </a:p>
          <a:p>
            <a:pPr lvl="3" indent="-309563"/>
            <a:r>
              <a:rPr lang="en-US" altLang="en-US" dirty="0"/>
              <a:t>Requires low barriers to entry or repositioning</a:t>
            </a:r>
          </a:p>
          <a:p>
            <a:pPr marL="1049337" lvl="2" indent="-342900">
              <a:buSzPct val="90000"/>
              <a:buFont typeface="+mj-lt"/>
              <a:buAutoNum type="arabicPeriod"/>
            </a:pPr>
            <a:r>
              <a:rPr lang="en-US" altLang="en-US" dirty="0"/>
              <a:t>͏</a:t>
            </a:r>
            <a:r>
              <a:rPr lang="en-US" altLang="en-US" i="1" dirty="0"/>
              <a:t>Powerful customers</a:t>
            </a:r>
            <a:r>
              <a:rPr lang="en-US" altLang="en-US" dirty="0"/>
              <a:t>, who can use their bargaining leverage to stop the combined firm from acting anticompetitively</a:t>
            </a:r>
          </a:p>
          <a:p>
            <a:pPr lvl="3" indent="-309563"/>
            <a:r>
              <a:rPr lang="en-US" altLang="en-US" dirty="0"/>
              <a:t>Requires a detailed explanation of how the bargaining will work to constrain the combined firm</a:t>
            </a:r>
          </a:p>
          <a:p>
            <a:pPr lvl="3" indent="-309563"/>
            <a:r>
              <a:rPr lang="en-US" altLang="en-US" dirty="0"/>
              <a:t>Defense on works firm-by-firm—Small firms without the requisite bargaining power can still be hurt </a:t>
            </a:r>
          </a:p>
          <a:p>
            <a:pPr marL="1049337" lvl="2" indent="-342900">
              <a:buSzPct val="90000"/>
              <a:buFont typeface="+mj-lt"/>
              <a:buAutoNum type="arabicPeriod"/>
            </a:pPr>
            <a:r>
              <a:rPr lang="en-US" altLang="en-US" dirty="0"/>
              <a:t>͏</a:t>
            </a:r>
            <a:r>
              <a:rPr lang="en-US" altLang="en-US" i="1" dirty="0"/>
              <a:t>Efficiencies</a:t>
            </a:r>
            <a:r>
              <a:rPr lang="en-US" altLang="en-US" dirty="0"/>
              <a:t>, where the procompetitive pressure of the efficiencies outweighs the anticompetitive pressure of the increased market power</a:t>
            </a:r>
          </a:p>
          <a:p>
            <a:pPr lvl="3" indent="-309563"/>
            <a:r>
              <a:rPr lang="en-US" altLang="en-US" dirty="0"/>
              <a:t>More on this below</a:t>
            </a:r>
          </a:p>
          <a:p>
            <a:pPr lvl="3" indent="-309563"/>
            <a:r>
              <a:rPr lang="en-US" altLang="en-US" dirty="0"/>
              <a:t>Agencies very skeptical</a:t>
            </a:r>
          </a:p>
          <a:p>
            <a:pPr lvl="4"/>
            <a:endParaRPr lang="en-US" altLang="en-US" dirty="0"/>
          </a:p>
        </p:txBody>
      </p:sp>
      <p:sp>
        <p:nvSpPr>
          <p:cNvPr id="30724" name="Slide Number Placeholder 8"/>
          <p:cNvSpPr>
            <a:spLocks noGrp="1"/>
          </p:cNvSpPr>
          <p:nvPr>
            <p:ph type="sldNum" sz="quarter" idx="12"/>
          </p:nvPr>
        </p:nvSpPr>
        <p:spPr/>
        <p:txBody>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fld id="{0B32CB1E-AA88-4DBF-8E40-C8AB66C84BBE}" type="slidenum">
              <a:rPr lang="en-US" altLang="en-US" sz="900" smtClean="0">
                <a:latin typeface="+mn-lt"/>
              </a:rPr>
              <a:pPr/>
              <a:t>15</a:t>
            </a:fld>
            <a:endParaRPr lang="en-US" altLang="en-US" sz="900" dirty="0">
              <a:latin typeface="+mn-lt"/>
            </a:endParaRPr>
          </a:p>
        </p:txBody>
      </p:sp>
    </p:spTree>
    <p:extLst>
      <p:ext uri="{BB962C8B-B14F-4D97-AF65-F5344CB8AC3E}">
        <p14:creationId xmlns:p14="http://schemas.microsoft.com/office/powerpoint/2010/main" val="2708461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7814"/>
            <a:ext cx="8686800" cy="598802"/>
          </a:xfrm>
        </p:spPr>
        <p:txBody>
          <a:bodyPr/>
          <a:lstStyle/>
          <a:p>
            <a:r>
              <a:rPr lang="en-US" dirty="0"/>
              <a:t>Basic structural tests for horizontal mergers</a:t>
            </a:r>
          </a:p>
        </p:txBody>
      </p:sp>
      <p:sp>
        <p:nvSpPr>
          <p:cNvPr id="2" name="Content Placeholder 1"/>
          <p:cNvSpPr>
            <a:spLocks noGrp="1"/>
          </p:cNvSpPr>
          <p:nvPr>
            <p:ph idx="1"/>
          </p:nvPr>
        </p:nvSpPr>
        <p:spPr>
          <a:xfrm>
            <a:off x="457200" y="815656"/>
            <a:ext cx="8418786" cy="5237018"/>
          </a:xfrm>
        </p:spPr>
        <p:txBody>
          <a:bodyPr/>
          <a:lstStyle/>
          <a:p>
            <a:r>
              <a:rPr lang="en-US" altLang="en-US" dirty="0"/>
              <a:t>Defenses</a:t>
            </a:r>
          </a:p>
          <a:p>
            <a:pPr lvl="1"/>
            <a:r>
              <a:rPr lang="en-US" altLang="en-US" dirty="0"/>
              <a:t>These forces are </a:t>
            </a:r>
            <a:r>
              <a:rPr lang="en-US" altLang="en-US" i="1" dirty="0"/>
              <a:t>legal defenses </a:t>
            </a:r>
            <a:r>
              <a:rPr lang="en-US" altLang="en-US" dirty="0"/>
              <a:t>if they are sufficient in likelihood and magnitude to completely offset the likely customer-harming aspects of the transaction</a:t>
            </a:r>
          </a:p>
          <a:p>
            <a:pPr lvl="1"/>
            <a:r>
              <a:rPr lang="en-US" altLang="en-US" dirty="0"/>
              <a:t>Basic distinction #2</a:t>
            </a:r>
          </a:p>
          <a:p>
            <a:pPr lvl="2"/>
            <a:r>
              <a:rPr lang="en-US" altLang="en-US" i="1" dirty="0"/>
              <a:t>Negative defense</a:t>
            </a:r>
            <a:r>
              <a:rPr lang="en-US" altLang="en-US" dirty="0"/>
              <a:t>: T</a:t>
            </a:r>
            <a:r>
              <a:rPr lang="en-US" dirty="0"/>
              <a:t>he merger is not anticompetitive in the first instance</a:t>
            </a:r>
          </a:p>
          <a:p>
            <a:pPr lvl="2"/>
            <a:r>
              <a:rPr lang="en-US" altLang="en-US" i="1" dirty="0"/>
              <a:t>Affirmative defense</a:t>
            </a:r>
            <a:r>
              <a:rPr lang="en-US" altLang="en-US" dirty="0"/>
              <a:t>: E</a:t>
            </a:r>
            <a:r>
              <a:rPr lang="en-US" dirty="0"/>
              <a:t>ven if the merger is anticompetitive, it is nonetheless not unlawful </a:t>
            </a:r>
          </a:p>
          <a:p>
            <a:pPr lvl="1"/>
            <a:r>
              <a:rPr lang="en-US" altLang="en-US" dirty="0"/>
              <a:t>Technically—</a:t>
            </a:r>
          </a:p>
          <a:p>
            <a:pPr lvl="2"/>
            <a:r>
              <a:rPr lang="en-US" dirty="0"/>
              <a:t>A </a:t>
            </a:r>
            <a:r>
              <a:rPr lang="en-US" i="1" dirty="0"/>
              <a:t>negative defense</a:t>
            </a:r>
            <a:r>
              <a:rPr lang="en-US" dirty="0"/>
              <a:t> denies an element of the plaintiff’s prima facie case </a:t>
            </a:r>
          </a:p>
          <a:p>
            <a:pPr lvl="2"/>
            <a:r>
              <a:rPr lang="en-US" dirty="0"/>
              <a:t>An </a:t>
            </a:r>
            <a:r>
              <a:rPr lang="en-US" i="1" dirty="0"/>
              <a:t>affirmative defense</a:t>
            </a:r>
            <a:r>
              <a:rPr lang="en-US" dirty="0"/>
              <a:t> </a:t>
            </a:r>
          </a:p>
          <a:p>
            <a:pPr lvl="3"/>
            <a:r>
              <a:rPr lang="en-US" dirty="0"/>
              <a:t>accepts the elements of the prima facie case as true, but </a:t>
            </a:r>
          </a:p>
          <a:p>
            <a:pPr lvl="3"/>
            <a:r>
              <a:rPr lang="en-US" dirty="0"/>
              <a:t>raises matters outside of the prima facie case that provide a justification or an excuse to absolve the defendant from liability</a:t>
            </a:r>
          </a:p>
          <a:p>
            <a:pPr lvl="2"/>
            <a:endParaRPr lang="en-US" altLang="en-US" dirty="0"/>
          </a:p>
          <a:p>
            <a:pPr lvl="4"/>
            <a:endParaRPr lang="en-US" altLang="en-US" dirty="0"/>
          </a:p>
        </p:txBody>
      </p:sp>
      <p:sp>
        <p:nvSpPr>
          <p:cNvPr id="30724" name="Slide Number Placeholder 8"/>
          <p:cNvSpPr>
            <a:spLocks noGrp="1"/>
          </p:cNvSpPr>
          <p:nvPr>
            <p:ph type="sldNum" sz="quarter" idx="12"/>
          </p:nvPr>
        </p:nvSpPr>
        <p:spPr/>
        <p:txBody>
          <a:bodyPr/>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fld id="{0B32CB1E-AA88-4DBF-8E40-C8AB66C84BBE}" type="slidenum">
              <a:rPr lang="en-US" altLang="en-US" sz="900" smtClean="0">
                <a:latin typeface="+mn-lt"/>
              </a:rPr>
              <a:pPr/>
              <a:t>16</a:t>
            </a:fld>
            <a:endParaRPr lang="en-US" altLang="en-US" sz="900" dirty="0">
              <a:latin typeface="+mn-lt"/>
            </a:endParaRPr>
          </a:p>
        </p:txBody>
      </p:sp>
      <p:sp>
        <p:nvSpPr>
          <p:cNvPr id="4" name="TextBox 3">
            <a:extLst>
              <a:ext uri="{FF2B5EF4-FFF2-40B4-BE49-F238E27FC236}">
                <a16:creationId xmlns:a16="http://schemas.microsoft.com/office/drawing/2014/main" id="{8B193F0A-D37C-462F-9FD2-FF661C1D8152}"/>
              </a:ext>
            </a:extLst>
          </p:cNvPr>
          <p:cNvSpPr txBox="1"/>
          <p:nvPr/>
        </p:nvSpPr>
        <p:spPr>
          <a:xfrm>
            <a:off x="680566" y="5455659"/>
            <a:ext cx="7972054" cy="461665"/>
          </a:xfrm>
          <a:prstGeom prst="rect">
            <a:avLst/>
          </a:prstGeom>
          <a:noFill/>
        </p:spPr>
        <p:txBody>
          <a:bodyPr wrap="none" rtlCol="0">
            <a:spAutoFit/>
          </a:bodyPr>
          <a:lstStyle/>
          <a:p>
            <a:r>
              <a:rPr lang="en-US" sz="2400" i="1" dirty="0">
                <a:solidFill>
                  <a:schemeClr val="tx2"/>
                </a:solidFill>
              </a:rPr>
              <a:t>There are no affirmative defenses in modern antitrust law</a:t>
            </a:r>
          </a:p>
        </p:txBody>
      </p:sp>
    </p:spTree>
    <p:extLst>
      <p:ext uri="{BB962C8B-B14F-4D97-AF65-F5344CB8AC3E}">
        <p14:creationId xmlns:p14="http://schemas.microsoft.com/office/powerpoint/2010/main" val="741993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5"/>
          <p:cNvSpPr>
            <a:spLocks noGrp="1" noChangeArrowheads="1"/>
          </p:cNvSpPr>
          <p:nvPr>
            <p:ph type="title"/>
          </p:nvPr>
        </p:nvSpPr>
        <p:spPr/>
        <p:txBody>
          <a:bodyPr/>
          <a:lstStyle/>
          <a:p>
            <a:r>
              <a:rPr lang="en-US" altLang="en-US" dirty="0"/>
              <a:t>Another basic distinction</a:t>
            </a:r>
          </a:p>
        </p:txBody>
      </p:sp>
      <p:sp>
        <p:nvSpPr>
          <p:cNvPr id="24579" name="Rectangle 6"/>
          <p:cNvSpPr>
            <a:spLocks noGrp="1" noChangeArrowheads="1"/>
          </p:cNvSpPr>
          <p:nvPr>
            <p:ph type="body" idx="1"/>
          </p:nvPr>
        </p:nvSpPr>
        <p:spPr/>
        <p:txBody>
          <a:bodyPr/>
          <a:lstStyle/>
          <a:p>
            <a:r>
              <a:rPr lang="en-US" altLang="en-US" dirty="0"/>
              <a:t>Truth v. evidence</a:t>
            </a:r>
          </a:p>
          <a:p>
            <a:pPr lvl="1"/>
            <a:r>
              <a:rPr lang="en-US" altLang="en-US" dirty="0"/>
              <a:t>The agencies (and the courts) deal in </a:t>
            </a:r>
            <a:r>
              <a:rPr lang="en-US" altLang="en-US" i="1" dirty="0"/>
              <a:t>evidence</a:t>
            </a:r>
          </a:p>
          <a:p>
            <a:pPr lvl="1"/>
            <a:r>
              <a:rPr lang="en-US" altLang="en-US" dirty="0"/>
              <a:t>Having the truth but being unable to prove it will not win the day  </a:t>
            </a:r>
          </a:p>
          <a:p>
            <a:pPr lvl="1"/>
            <a:r>
              <a:rPr lang="en-US" altLang="en-US" dirty="0"/>
              <a:t>The investigating staff also needs evidence to be able to prove its case to the agency decision makers and, if necessary, in litigation</a:t>
            </a:r>
          </a:p>
        </p:txBody>
      </p:sp>
      <p:sp>
        <p:nvSpPr>
          <p:cNvPr id="24580"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85F7D0C-8B12-4908-BB65-94FB8BA6751C}" type="slidenum">
              <a:rPr lang="en-US" altLang="en-US" smtClean="0"/>
              <a:pPr/>
              <a:t>17</a:t>
            </a:fld>
            <a:endParaRPr lang="en-US" altLang="en-US"/>
          </a:p>
        </p:txBody>
      </p:sp>
      <p:sp>
        <p:nvSpPr>
          <p:cNvPr id="5" name="TextBox 4"/>
          <p:cNvSpPr txBox="1"/>
          <p:nvPr/>
        </p:nvSpPr>
        <p:spPr>
          <a:xfrm>
            <a:off x="1999655" y="3982169"/>
            <a:ext cx="5336717" cy="461665"/>
          </a:xfrm>
          <a:prstGeom prst="rect">
            <a:avLst/>
          </a:prstGeom>
          <a:noFill/>
          <a:ln w="19050">
            <a:noFill/>
          </a:ln>
        </p:spPr>
        <p:txBody>
          <a:bodyPr wrap="none" rtlCol="0">
            <a:spAutoFit/>
          </a:bodyPr>
          <a:lstStyle/>
          <a:p>
            <a:r>
              <a:rPr lang="en-US" sz="2400" i="1" dirty="0">
                <a:solidFill>
                  <a:schemeClr val="tx2"/>
                </a:solidFill>
              </a:rPr>
              <a:t>So what are the sources of evidence?</a:t>
            </a:r>
          </a:p>
        </p:txBody>
      </p:sp>
    </p:spTree>
    <p:extLst>
      <p:ext uri="{BB962C8B-B14F-4D97-AF65-F5344CB8AC3E}">
        <p14:creationId xmlns:p14="http://schemas.microsoft.com/office/powerpoint/2010/main" val="4043999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7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sources of evidence</a:t>
            </a:r>
          </a:p>
        </p:txBody>
      </p:sp>
      <p:sp>
        <p:nvSpPr>
          <p:cNvPr id="3" name="Content Placeholder 2"/>
          <p:cNvSpPr>
            <a:spLocks noGrp="1"/>
          </p:cNvSpPr>
          <p:nvPr>
            <p:ph idx="1"/>
          </p:nvPr>
        </p:nvSpPr>
        <p:spPr>
          <a:xfrm>
            <a:off x="457199" y="759594"/>
            <a:ext cx="8615856" cy="5237018"/>
          </a:xfrm>
        </p:spPr>
        <p:txBody>
          <a:bodyPr/>
          <a:lstStyle/>
          <a:p>
            <a:pPr marL="457200" indent="-457200">
              <a:buSzPct val="90000"/>
              <a:buFont typeface="+mj-lt"/>
              <a:buAutoNum type="arabicPeriod"/>
            </a:pPr>
            <a:r>
              <a:rPr lang="en-US" sz="2000" dirty="0"/>
              <a:t>Company documents submitted with the original HSR filing</a:t>
            </a:r>
          </a:p>
          <a:p>
            <a:pPr marL="457200" indent="-457200">
              <a:buSzPct val="90000"/>
              <a:buFont typeface="+mj-lt"/>
              <a:buAutoNum type="arabicPeriod"/>
            </a:pPr>
            <a:r>
              <a:rPr lang="en-US" sz="2000" dirty="0"/>
              <a:t>Company responses to second requests in an HSR Act review</a:t>
            </a:r>
          </a:p>
          <a:p>
            <a:pPr lvl="1" indent="-212725">
              <a:buSzPct val="70000"/>
            </a:pPr>
            <a:r>
              <a:rPr lang="en-US" sz="1600" dirty="0"/>
              <a:t>Ordinary course of business documents </a:t>
            </a:r>
          </a:p>
          <a:p>
            <a:pPr lvl="1" indent="-212725">
              <a:buSzPct val="70000"/>
            </a:pPr>
            <a:r>
              <a:rPr lang="en-US" sz="1600" dirty="0"/>
              <a:t>Responses to data and narrative interrogatories</a:t>
            </a:r>
          </a:p>
          <a:p>
            <a:pPr marL="457200" indent="-457200">
              <a:buSzPct val="90000"/>
              <a:buFont typeface="+mj-lt"/>
              <a:buAutoNum type="arabicPeriod"/>
            </a:pPr>
            <a:r>
              <a:rPr lang="en-US" sz="2000" dirty="0"/>
              <a:t>Interviews/testimony/public statements of merging firm representatives</a:t>
            </a:r>
          </a:p>
          <a:p>
            <a:pPr marL="457200" indent="-457200">
              <a:buSzPct val="90000"/>
              <a:buFont typeface="+mj-lt"/>
              <a:buAutoNum type="arabicPeriod"/>
            </a:pPr>
            <a:r>
              <a:rPr lang="en-US" sz="2000" dirty="0"/>
              <a:t>Interviews with knowledgeable customers </a:t>
            </a:r>
          </a:p>
          <a:p>
            <a:pPr marL="457200" indent="-457200">
              <a:buSzPct val="90000"/>
              <a:buFont typeface="+mj-lt"/>
              <a:buAutoNum type="arabicPeriod"/>
            </a:pPr>
            <a:r>
              <a:rPr lang="en-US" sz="2000" dirty="0"/>
              <a:t>Interviews with competitors </a:t>
            </a:r>
          </a:p>
          <a:p>
            <a:pPr marL="457200" indent="-457200">
              <a:buSzPct val="90000"/>
              <a:buFont typeface="+mj-lt"/>
              <a:buAutoNum type="arabicPeriod"/>
            </a:pPr>
            <a:r>
              <a:rPr lang="en-US" sz="2000" dirty="0"/>
              <a:t>Customer responses in staff interviews and to DOJ Civil Investigative Demands (CIDs) or FTC subpoenas </a:t>
            </a:r>
          </a:p>
          <a:p>
            <a:pPr marL="457200" indent="-457200">
              <a:buSzPct val="90000"/>
              <a:buFont typeface="+mj-lt"/>
              <a:buAutoNum type="arabicPeriod"/>
            </a:pPr>
            <a:r>
              <a:rPr lang="en-US" sz="2000" dirty="0"/>
              <a:t>Analysis of bidding or “win-loss” data </a:t>
            </a:r>
          </a:p>
          <a:p>
            <a:pPr lvl="1" indent="-212725">
              <a:buSzPct val="70000"/>
            </a:pPr>
            <a:r>
              <a:rPr lang="en-US" sz="1600" dirty="0"/>
              <a:t>Including the ability of customers to play the merging firms off one another</a:t>
            </a:r>
          </a:p>
          <a:p>
            <a:pPr marL="457200" indent="-457200">
              <a:buSzPct val="90000"/>
              <a:buFont typeface="+mj-lt"/>
              <a:buAutoNum type="arabicPeriod"/>
            </a:pPr>
            <a:r>
              <a:rPr lang="en-US" dirty="0"/>
              <a:t>“</a:t>
            </a:r>
            <a:r>
              <a:rPr lang="en-US" sz="2000" dirty="0"/>
              <a:t>Natural” experiments </a:t>
            </a:r>
          </a:p>
          <a:p>
            <a:pPr marL="457200" indent="-457200">
              <a:buSzPct val="90000"/>
              <a:buFont typeface="+mj-lt"/>
              <a:buAutoNum type="arabicPeriod"/>
            </a:pPr>
            <a:r>
              <a:rPr lang="en-US" sz="2000" dirty="0"/>
              <a:t>Expert economic analysis</a:t>
            </a:r>
          </a:p>
        </p:txBody>
      </p:sp>
      <p:sp>
        <p:nvSpPr>
          <p:cNvPr id="4" name="Slide Number Placeholder 3"/>
          <p:cNvSpPr>
            <a:spLocks noGrp="1"/>
          </p:cNvSpPr>
          <p:nvPr>
            <p:ph type="sldNum" sz="quarter" idx="12"/>
          </p:nvPr>
        </p:nvSpPr>
        <p:spPr/>
        <p:txBody>
          <a:bodyPr/>
          <a:lstStyle/>
          <a:p>
            <a:fld id="{64A241CF-2A9D-4F7C-9199-B1435F5AB990}" type="slidenum">
              <a:rPr lang="en-US" altLang="en-US" smtClean="0"/>
              <a:pPr/>
              <a:t>18</a:t>
            </a:fld>
            <a:endParaRPr lang="en-US" altLang="en-US" dirty="0"/>
          </a:p>
        </p:txBody>
      </p:sp>
    </p:spTree>
    <p:extLst>
      <p:ext uri="{BB962C8B-B14F-4D97-AF65-F5344CB8AC3E}">
        <p14:creationId xmlns:p14="http://schemas.microsoft.com/office/powerpoint/2010/main" val="150043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Major sources of evidence</a:t>
            </a:r>
          </a:p>
        </p:txBody>
      </p:sp>
      <p:sp>
        <p:nvSpPr>
          <p:cNvPr id="3" name="Content Placeholder 2"/>
          <p:cNvSpPr>
            <a:spLocks noGrp="1"/>
          </p:cNvSpPr>
          <p:nvPr>
            <p:ph idx="1"/>
          </p:nvPr>
        </p:nvSpPr>
        <p:spPr/>
        <p:txBody>
          <a:bodyPr/>
          <a:lstStyle/>
          <a:p>
            <a:r>
              <a:rPr lang="en-US" dirty="0"/>
              <a:t>Consummated (closed) transactions</a:t>
            </a:r>
          </a:p>
          <a:p>
            <a:pPr lvl="1"/>
            <a:r>
              <a:rPr lang="en-US" dirty="0"/>
              <a:t>Observed effects </a:t>
            </a:r>
          </a:p>
          <a:p>
            <a:pPr lvl="2"/>
            <a:r>
              <a:rPr lang="en-US" dirty="0"/>
              <a:t>Most notably, price increases enabled by the merger</a:t>
            </a:r>
          </a:p>
          <a:p>
            <a:pPr lvl="1"/>
            <a:r>
              <a:rPr lang="en-US" dirty="0"/>
              <a:t>PLUS all of the evidence probative in </a:t>
            </a:r>
            <a:r>
              <a:rPr lang="en-US" dirty="0" err="1"/>
              <a:t>preconsummated</a:t>
            </a:r>
            <a:r>
              <a:rPr lang="en-US" dirty="0"/>
              <a:t> transactions</a:t>
            </a:r>
          </a:p>
        </p:txBody>
      </p:sp>
      <p:sp>
        <p:nvSpPr>
          <p:cNvPr id="4" name="Slide Number Placeholder 3"/>
          <p:cNvSpPr>
            <a:spLocks noGrp="1"/>
          </p:cNvSpPr>
          <p:nvPr>
            <p:ph type="sldNum" sz="quarter" idx="12"/>
          </p:nvPr>
        </p:nvSpPr>
        <p:spPr/>
        <p:txBody>
          <a:bodyPr/>
          <a:lstStyle/>
          <a:p>
            <a:fld id="{64A241CF-2A9D-4F7C-9199-B1435F5AB990}" type="slidenum">
              <a:rPr lang="en-US" altLang="en-US" smtClean="0"/>
              <a:pPr/>
              <a:t>19</a:t>
            </a:fld>
            <a:endParaRPr lang="en-US" altLang="en-US" dirty="0"/>
          </a:p>
        </p:txBody>
      </p:sp>
    </p:spTree>
    <p:extLst>
      <p:ext uri="{BB962C8B-B14F-4D97-AF65-F5344CB8AC3E}">
        <p14:creationId xmlns:p14="http://schemas.microsoft.com/office/powerpoint/2010/main" val="194401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p:txBody>
          <a:bodyPr/>
          <a:lstStyle/>
          <a:p>
            <a:r>
              <a:rPr lang="en-US" altLang="en-US" dirty="0"/>
              <a:t>Thinking systematically about antitrust risk</a:t>
            </a:r>
          </a:p>
          <a:p>
            <a:r>
              <a:rPr lang="en-US" altLang="en-US" dirty="0"/>
              <a:t>The HSR Act</a:t>
            </a:r>
          </a:p>
          <a:p>
            <a:r>
              <a:rPr lang="en-US" altLang="en-US" dirty="0"/>
              <a:t>Overview of the HSR merger review process</a:t>
            </a:r>
          </a:p>
          <a:p>
            <a:r>
              <a:rPr lang="en-US" dirty="0"/>
              <a:t>Premerger notification</a:t>
            </a:r>
          </a:p>
          <a:p>
            <a:r>
              <a:rPr lang="en-US" dirty="0"/>
              <a:t>Initial waiting period investigations</a:t>
            </a:r>
          </a:p>
          <a:p>
            <a:r>
              <a:rPr lang="en-US" dirty="0"/>
              <a:t>Second request investigations</a:t>
            </a:r>
          </a:p>
          <a:p>
            <a:r>
              <a:rPr lang="en-US" dirty="0"/>
              <a:t>DOJ/FTC merger review outcomes</a:t>
            </a:r>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2</a:t>
            </a:fld>
            <a:endParaRPr lang="en-US" altLang="en-US" dirty="0"/>
          </a:p>
        </p:txBody>
      </p:sp>
    </p:spTree>
    <p:extLst>
      <p:ext uri="{BB962C8B-B14F-4D97-AF65-F5344CB8AC3E}">
        <p14:creationId xmlns:p14="http://schemas.microsoft.com/office/powerpoint/2010/main" val="18734265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747962"/>
            <a:ext cx="7772400" cy="1362075"/>
          </a:xfrm>
        </p:spPr>
        <p:txBody>
          <a:bodyPr/>
          <a:lstStyle/>
          <a:p>
            <a:pPr algn="ctr"/>
            <a:r>
              <a:rPr lang="en-US" altLang="en-US" sz="3600" cap="none" dirty="0"/>
              <a:t>Synergies/Efficiencies</a:t>
            </a:r>
            <a:endParaRPr lang="en-US" altLang="en-US" sz="2800" cap="none" dirty="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latin typeface="Garamond" panose="02020404030301010803" pitchFamily="18" charset="0"/>
              </a:rPr>
              <a:pPr eaLnBrk="1" hangingPunct="1">
                <a:spcBef>
                  <a:spcPct val="0"/>
                </a:spcBef>
                <a:buClrTx/>
                <a:buSzTx/>
                <a:buFontTx/>
                <a:buNone/>
              </a:pPr>
              <a:t>20</a:t>
            </a:fld>
            <a:endParaRPr lang="en-US" altLang="en-US" sz="900" dirty="0">
              <a:latin typeface="Garamond" panose="02020404030301010803" pitchFamily="18" charset="0"/>
            </a:endParaRPr>
          </a:p>
        </p:txBody>
      </p:sp>
    </p:spTree>
    <p:extLst>
      <p:ext uri="{BB962C8B-B14F-4D97-AF65-F5344CB8AC3E}">
        <p14:creationId xmlns:p14="http://schemas.microsoft.com/office/powerpoint/2010/main" val="3345741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txBox="1">
            <a:spLocks noGrp="1"/>
          </p:cNvSpPr>
          <p:nvPr/>
        </p:nvSpPr>
        <p:spPr bwMode="auto">
          <a:xfrm>
            <a:off x="6781800" y="62103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algn="r" eaLnBrk="1" hangingPunct="1">
              <a:spcBef>
                <a:spcPct val="0"/>
              </a:spcBef>
              <a:buClrTx/>
              <a:buSzTx/>
              <a:buFontTx/>
              <a:buNone/>
            </a:pPr>
            <a:fld id="{F2A5AA9C-C172-4F84-B4C6-3B2D77292B44}" type="slidenum">
              <a:rPr lang="en-US" altLang="en-US" sz="900">
                <a:latin typeface="Arial" charset="0"/>
              </a:rPr>
              <a:pPr algn="r" eaLnBrk="1" hangingPunct="1">
                <a:spcBef>
                  <a:spcPct val="0"/>
                </a:spcBef>
                <a:buClrTx/>
                <a:buSzTx/>
                <a:buFontTx/>
                <a:buNone/>
              </a:pPr>
              <a:t>21</a:t>
            </a:fld>
            <a:endParaRPr lang="en-US" altLang="en-US" sz="900" dirty="0">
              <a:latin typeface="Arial" charset="0"/>
            </a:endParaRPr>
          </a:p>
        </p:txBody>
      </p:sp>
      <p:sp>
        <p:nvSpPr>
          <p:cNvPr id="37891" name="Rectangle 10"/>
          <p:cNvSpPr>
            <a:spLocks noGrp="1" noChangeArrowheads="1"/>
          </p:cNvSpPr>
          <p:nvPr>
            <p:ph type="title"/>
          </p:nvPr>
        </p:nvSpPr>
        <p:spPr/>
        <p:txBody>
          <a:bodyPr/>
          <a:lstStyle/>
          <a:p>
            <a:r>
              <a:rPr lang="en-US" altLang="en-US" dirty="0"/>
              <a:t>Synergies/efficiencies</a:t>
            </a:r>
          </a:p>
        </p:txBody>
      </p:sp>
      <p:sp>
        <p:nvSpPr>
          <p:cNvPr id="37892" name="Rectangle 11"/>
          <p:cNvSpPr>
            <a:spLocks noGrp="1" noChangeArrowheads="1"/>
          </p:cNvSpPr>
          <p:nvPr>
            <p:ph type="body" idx="1"/>
          </p:nvPr>
        </p:nvSpPr>
        <p:spPr/>
        <p:txBody>
          <a:bodyPr/>
          <a:lstStyle/>
          <a:p>
            <a:r>
              <a:rPr lang="en-US" altLang="en-US" dirty="0"/>
              <a:t>Some definitions</a:t>
            </a:r>
          </a:p>
          <a:p>
            <a:pPr lvl="1"/>
            <a:r>
              <a:rPr lang="en-US" altLang="en-US" i="1" dirty="0"/>
              <a:t>Synergies </a:t>
            </a:r>
            <a:r>
              <a:rPr lang="en-US" altLang="en-US" dirty="0"/>
              <a:t>(a business term)</a:t>
            </a:r>
          </a:p>
          <a:p>
            <a:pPr lvl="2"/>
            <a:r>
              <a:rPr lang="en-US" altLang="en-US" dirty="0"/>
              <a:t>Benefits to the company from the transaction that lower the combined firms’ costs or increase its revenues</a:t>
            </a:r>
          </a:p>
          <a:p>
            <a:pPr lvl="1"/>
            <a:r>
              <a:rPr lang="en-US" altLang="en-US" i="1" dirty="0"/>
              <a:t>Efficiencies</a:t>
            </a:r>
            <a:endParaRPr lang="en-US" altLang="en-US" dirty="0"/>
          </a:p>
          <a:p>
            <a:pPr lvl="2"/>
            <a:r>
              <a:rPr lang="en-US" altLang="en-US" dirty="0"/>
              <a:t>The term used in antitrust analysis for synergies that benefit consumers</a:t>
            </a:r>
          </a:p>
        </p:txBody>
      </p:sp>
      <p:sp>
        <p:nvSpPr>
          <p:cNvPr id="5" name="TextBox 4">
            <a:extLst>
              <a:ext uri="{FF2B5EF4-FFF2-40B4-BE49-F238E27FC236}">
                <a16:creationId xmlns:a16="http://schemas.microsoft.com/office/drawing/2014/main" id="{DB7E547A-A5C0-45AA-A7E5-8F33324CF011}"/>
              </a:ext>
            </a:extLst>
          </p:cNvPr>
          <p:cNvSpPr txBox="1"/>
          <p:nvPr/>
        </p:nvSpPr>
        <p:spPr>
          <a:xfrm>
            <a:off x="1202385" y="3846934"/>
            <a:ext cx="7196429" cy="1200329"/>
          </a:xfrm>
          <a:prstGeom prst="rect">
            <a:avLst/>
          </a:prstGeom>
          <a:noFill/>
          <a:ln w="15875">
            <a:noFill/>
          </a:ln>
        </p:spPr>
        <p:txBody>
          <a:bodyPr wrap="square" rtlCol="0">
            <a:spAutoFit/>
          </a:bodyPr>
          <a:lstStyle/>
          <a:p>
            <a:pPr algn="ctr"/>
            <a:r>
              <a:rPr lang="en-US" sz="2400" i="1" dirty="0">
                <a:solidFill>
                  <a:schemeClr val="tx2"/>
                </a:solidFill>
              </a:rPr>
              <a:t>Synergies are relevant to the antitrust analysis </a:t>
            </a:r>
            <a:br>
              <a:rPr lang="en-US" sz="2400" i="1" dirty="0">
                <a:solidFill>
                  <a:schemeClr val="tx2"/>
                </a:solidFill>
              </a:rPr>
            </a:br>
            <a:r>
              <a:rPr lang="en-US" sz="2400" i="1" dirty="0">
                <a:solidFill>
                  <a:schemeClr val="tx2"/>
                </a:solidFill>
              </a:rPr>
              <a:t>only to the extent they are passed on or </a:t>
            </a:r>
            <a:br>
              <a:rPr lang="en-US" sz="2400" i="1" dirty="0">
                <a:solidFill>
                  <a:schemeClr val="tx2"/>
                </a:solidFill>
              </a:rPr>
            </a:br>
            <a:r>
              <a:rPr lang="en-US" sz="2400" i="1" dirty="0">
                <a:solidFill>
                  <a:schemeClr val="tx2"/>
                </a:solidFill>
              </a:rPr>
              <a:t>otherwise benefit to customers </a:t>
            </a:r>
          </a:p>
        </p:txBody>
      </p:sp>
    </p:spTree>
    <p:extLst>
      <p:ext uri="{BB962C8B-B14F-4D97-AF65-F5344CB8AC3E}">
        <p14:creationId xmlns:p14="http://schemas.microsoft.com/office/powerpoint/2010/main" val="3930359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789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789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2">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89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uiExpand="1" build="p"/>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txBox="1">
            <a:spLocks noGrp="1"/>
          </p:cNvSpPr>
          <p:nvPr/>
        </p:nvSpPr>
        <p:spPr bwMode="auto">
          <a:xfrm>
            <a:off x="6781800" y="62103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algn="r" eaLnBrk="1" hangingPunct="1">
              <a:spcBef>
                <a:spcPct val="0"/>
              </a:spcBef>
              <a:buClrTx/>
              <a:buSzTx/>
              <a:buFontTx/>
              <a:buNone/>
            </a:pPr>
            <a:fld id="{F2A5AA9C-C172-4F84-B4C6-3B2D77292B44}" type="slidenum">
              <a:rPr lang="en-US" altLang="en-US" sz="900">
                <a:latin typeface="Arial" charset="0"/>
              </a:rPr>
              <a:pPr algn="r" eaLnBrk="1" hangingPunct="1">
                <a:spcBef>
                  <a:spcPct val="0"/>
                </a:spcBef>
                <a:buClrTx/>
                <a:buSzTx/>
                <a:buFontTx/>
                <a:buNone/>
              </a:pPr>
              <a:t>22</a:t>
            </a:fld>
            <a:endParaRPr lang="en-US" altLang="en-US" sz="900" dirty="0">
              <a:latin typeface="Arial" charset="0"/>
            </a:endParaRPr>
          </a:p>
        </p:txBody>
      </p:sp>
      <p:sp>
        <p:nvSpPr>
          <p:cNvPr id="37891" name="Rectangle 10"/>
          <p:cNvSpPr>
            <a:spLocks noGrp="1" noChangeArrowheads="1"/>
          </p:cNvSpPr>
          <p:nvPr>
            <p:ph type="title"/>
          </p:nvPr>
        </p:nvSpPr>
        <p:spPr/>
        <p:txBody>
          <a:bodyPr/>
          <a:lstStyle/>
          <a:p>
            <a:r>
              <a:rPr lang="en-US" altLang="en-US" dirty="0"/>
              <a:t>Synergies</a:t>
            </a:r>
          </a:p>
        </p:txBody>
      </p:sp>
      <p:sp>
        <p:nvSpPr>
          <p:cNvPr id="37892" name="Rectangle 11"/>
          <p:cNvSpPr>
            <a:spLocks noGrp="1" noChangeArrowheads="1"/>
          </p:cNvSpPr>
          <p:nvPr>
            <p:ph type="body" idx="1"/>
          </p:nvPr>
        </p:nvSpPr>
        <p:spPr/>
        <p:txBody>
          <a:bodyPr/>
          <a:lstStyle/>
          <a:p>
            <a:r>
              <a:rPr lang="en-US" altLang="en-US" dirty="0"/>
              <a:t>Types of synergies enabled by the deal</a:t>
            </a:r>
          </a:p>
          <a:p>
            <a:pPr marL="685800" lvl="1" indent="-342900">
              <a:buSzPct val="90000"/>
              <a:buFont typeface="+mj-lt"/>
              <a:buAutoNum type="arabicPeriod"/>
            </a:pPr>
            <a:r>
              <a:rPr lang="en-US" altLang="en-US" dirty="0"/>
              <a:t>Customer value-enhancing efficiencies </a:t>
            </a:r>
          </a:p>
          <a:p>
            <a:pPr lvl="2"/>
            <a:r>
              <a:rPr lang="en-US" altLang="en-US" dirty="0"/>
              <a:t>Making existing products better or cheaper </a:t>
            </a:r>
          </a:p>
          <a:p>
            <a:pPr lvl="2"/>
            <a:r>
              <a:rPr lang="en-US" altLang="en-US" dirty="0"/>
              <a:t>Creating new products or product improvement better, cheaper, or faster</a:t>
            </a:r>
          </a:p>
          <a:p>
            <a:pPr marL="685800" lvl="1" indent="-342900">
              <a:buSzPct val="90000"/>
              <a:buFont typeface="+mj-lt"/>
              <a:buAutoNum type="arabicPeriod"/>
            </a:pPr>
            <a:r>
              <a:rPr lang="en-US" altLang="en-US" dirty="0"/>
              <a:t>Cost-saving efficiencies</a:t>
            </a:r>
          </a:p>
          <a:p>
            <a:pPr lvl="2"/>
            <a:r>
              <a:rPr lang="en-US" altLang="en-US" dirty="0"/>
              <a:t>Reductions in duplicative costs</a:t>
            </a:r>
          </a:p>
          <a:p>
            <a:pPr lvl="2"/>
            <a:r>
              <a:rPr lang="en-US" altLang="en-US" dirty="0"/>
              <a:t>Increases in the productive efficiency of the combined operation (e.g., through best practices, transfer of more efficient production technology)</a:t>
            </a:r>
          </a:p>
          <a:p>
            <a:pPr marL="685800" lvl="1" indent="-342900">
              <a:buSzPct val="90000"/>
              <a:buFont typeface="+mj-lt"/>
              <a:buAutoNum type="arabicPeriod"/>
            </a:pPr>
            <a:r>
              <a:rPr lang="en-US" altLang="en-US" dirty="0"/>
              <a:t>Anticompetitive synergies</a:t>
            </a:r>
          </a:p>
          <a:p>
            <a:pPr lvl="2"/>
            <a:r>
              <a:rPr lang="en-US" altLang="en-US" dirty="0"/>
              <a:t>Eliminating competition on price, quality, service, or innovation and so increase profits (horizontal theory of anticompetitive harm)</a:t>
            </a:r>
          </a:p>
          <a:p>
            <a:pPr lvl="2"/>
            <a:r>
              <a:rPr lang="en-US" altLang="en-US" dirty="0"/>
              <a:t>Creating an incentive and ability to withhold important/ essential products or services used by competitors and so eliminate competition and increase price (vertical theory of anticompetitive harm)</a:t>
            </a:r>
          </a:p>
          <a:p>
            <a:pPr lvl="2"/>
            <a:endParaRPr lang="en-US" altLang="en-US" dirty="0"/>
          </a:p>
        </p:txBody>
      </p:sp>
    </p:spTree>
    <p:extLst>
      <p:ext uri="{BB962C8B-B14F-4D97-AF65-F5344CB8AC3E}">
        <p14:creationId xmlns:p14="http://schemas.microsoft.com/office/powerpoint/2010/main" val="297592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789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2">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892">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89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892">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892">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89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txBox="1">
            <a:spLocks noGrp="1"/>
          </p:cNvSpPr>
          <p:nvPr/>
        </p:nvSpPr>
        <p:spPr bwMode="auto">
          <a:xfrm>
            <a:off x="6781800" y="62103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20000"/>
              </a:spcBef>
              <a:buClr>
                <a:schemeClr val="bg1"/>
              </a:buClr>
              <a:buSzPct val="25000"/>
              <a:buFont typeface="Wingdings" pitchFamily="2" charset="2"/>
              <a:buChar char="§"/>
              <a:defRPr sz="2200">
                <a:solidFill>
                  <a:schemeClr val="tx1"/>
                </a:solidFill>
                <a:latin typeface="Arial Narrow" pitchFamily="34" charset="0"/>
              </a:defRPr>
            </a:lvl1pPr>
            <a:lvl2pPr marL="742950" indent="-285750" eaLnBrk="0" hangingPunct="0">
              <a:spcBef>
                <a:spcPct val="20000"/>
              </a:spcBef>
              <a:buClr>
                <a:schemeClr val="tx2"/>
              </a:buClr>
              <a:buSzPct val="80000"/>
              <a:buFont typeface="Wingdings" pitchFamily="2" charset="2"/>
              <a:buChar char="§"/>
              <a:defRPr sz="2000">
                <a:solidFill>
                  <a:schemeClr val="tx1"/>
                </a:solidFill>
                <a:latin typeface="Arial Narrow" pitchFamily="34" charset="0"/>
              </a:defRPr>
            </a:lvl2pPr>
            <a:lvl3pPr marL="1143000" indent="-228600" eaLnBrk="0" hangingPunct="0">
              <a:spcBef>
                <a:spcPct val="20000"/>
              </a:spcBef>
              <a:buClr>
                <a:schemeClr val="tx2"/>
              </a:buClr>
              <a:buSzPct val="80000"/>
              <a:buFont typeface="Wingdings" pitchFamily="2" charset="2"/>
              <a:buChar char="§"/>
              <a:defRPr>
                <a:solidFill>
                  <a:schemeClr val="tx1"/>
                </a:solidFill>
                <a:latin typeface="Arial Narrow" pitchFamily="34" charset="0"/>
              </a:defRPr>
            </a:lvl3pPr>
            <a:lvl4pPr marL="1600200" indent="-228600" eaLnBrk="0" hangingPunct="0">
              <a:spcBef>
                <a:spcPct val="20000"/>
              </a:spcBef>
              <a:buClr>
                <a:schemeClr val="tx2"/>
              </a:buClr>
              <a:buSzPct val="80000"/>
              <a:buFont typeface="Wingdings" pitchFamily="2" charset="2"/>
              <a:buChar char="§"/>
              <a:defRPr sz="1600">
                <a:solidFill>
                  <a:schemeClr val="tx1"/>
                </a:solidFill>
                <a:latin typeface="Arial Narrow" pitchFamily="34" charset="0"/>
              </a:defRPr>
            </a:lvl4pPr>
            <a:lvl5pPr marL="2057400" indent="-228600" eaLnBrk="0" hangingPunct="0">
              <a:spcBef>
                <a:spcPct val="20000"/>
              </a:spcBef>
              <a:buClr>
                <a:schemeClr val="tx2"/>
              </a:buClr>
              <a:buSzPct val="80000"/>
              <a:buFont typeface="Wingdings" pitchFamily="2" charset="2"/>
              <a:buChar char="§"/>
              <a:defRPr sz="1400">
                <a:solidFill>
                  <a:schemeClr val="tx1"/>
                </a:solidFill>
                <a:latin typeface="Arial Narrow" pitchFamily="34" charset="0"/>
              </a:defRPr>
            </a:lvl5pPr>
            <a:lvl6pPr marL="25146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6pPr>
            <a:lvl7pPr marL="29718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7pPr>
            <a:lvl8pPr marL="34290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8pPr>
            <a:lvl9pPr marL="3886200" indent="-228600" eaLnBrk="0" fontAlgn="base" hangingPunct="0">
              <a:spcBef>
                <a:spcPct val="20000"/>
              </a:spcBef>
              <a:spcAft>
                <a:spcPct val="0"/>
              </a:spcAft>
              <a:buClr>
                <a:schemeClr val="tx2"/>
              </a:buClr>
              <a:buSzPct val="80000"/>
              <a:buFont typeface="Wingdings" pitchFamily="2" charset="2"/>
              <a:buChar char="§"/>
              <a:defRPr sz="1400">
                <a:solidFill>
                  <a:schemeClr val="tx1"/>
                </a:solidFill>
                <a:latin typeface="Arial Narrow" pitchFamily="34" charset="0"/>
              </a:defRPr>
            </a:lvl9pPr>
          </a:lstStyle>
          <a:p>
            <a:pPr algn="r" eaLnBrk="1" hangingPunct="1">
              <a:spcBef>
                <a:spcPct val="0"/>
              </a:spcBef>
              <a:buClrTx/>
              <a:buSzTx/>
              <a:buFontTx/>
              <a:buNone/>
            </a:pPr>
            <a:fld id="{F2A5AA9C-C172-4F84-B4C6-3B2D77292B44}" type="slidenum">
              <a:rPr lang="en-US" altLang="en-US" sz="900">
                <a:latin typeface="Arial" charset="0"/>
              </a:rPr>
              <a:pPr algn="r" eaLnBrk="1" hangingPunct="1">
                <a:spcBef>
                  <a:spcPct val="0"/>
                </a:spcBef>
                <a:buClrTx/>
                <a:buSzTx/>
                <a:buFontTx/>
                <a:buNone/>
              </a:pPr>
              <a:t>23</a:t>
            </a:fld>
            <a:endParaRPr lang="en-US" altLang="en-US" sz="900" dirty="0">
              <a:latin typeface="Arial" charset="0"/>
            </a:endParaRPr>
          </a:p>
        </p:txBody>
      </p:sp>
      <p:sp>
        <p:nvSpPr>
          <p:cNvPr id="37891" name="Rectangle 10"/>
          <p:cNvSpPr>
            <a:spLocks noGrp="1" noChangeArrowheads="1"/>
          </p:cNvSpPr>
          <p:nvPr>
            <p:ph type="title"/>
          </p:nvPr>
        </p:nvSpPr>
        <p:spPr/>
        <p:txBody>
          <a:bodyPr/>
          <a:lstStyle/>
          <a:p>
            <a:r>
              <a:rPr lang="en-US" altLang="en-US" dirty="0"/>
              <a:t>Efficiencies</a:t>
            </a:r>
          </a:p>
        </p:txBody>
      </p:sp>
      <p:sp>
        <p:nvSpPr>
          <p:cNvPr id="37892" name="Rectangle 11"/>
          <p:cNvSpPr>
            <a:spLocks noGrp="1" noChangeArrowheads="1"/>
          </p:cNvSpPr>
          <p:nvPr>
            <p:ph type="body" idx="1"/>
          </p:nvPr>
        </p:nvSpPr>
        <p:spPr/>
        <p:txBody>
          <a:bodyPr/>
          <a:lstStyle/>
          <a:p>
            <a:r>
              <a:rPr lang="en-US" altLang="en-US" dirty="0"/>
              <a:t>Efficiencies play two roles in an antitrust merger analysis</a:t>
            </a:r>
          </a:p>
          <a:p>
            <a:pPr marL="801687" lvl="1" indent="-457200">
              <a:buSzPct val="90000"/>
              <a:buFont typeface="+mj-lt"/>
              <a:buAutoNum type="arabicPeriod"/>
            </a:pPr>
            <a:r>
              <a:rPr lang="en-US" altLang="en-US" dirty="0"/>
              <a:t>They provide an explanation why the acquiring firm is pursuing the deal (and probably paying a significant premium) that does not depend on price increases to customers or other anticompetitive effects</a:t>
            </a:r>
          </a:p>
          <a:p>
            <a:pPr marL="801687" lvl="1" indent="-457200">
              <a:buSzPct val="90000"/>
              <a:buFont typeface="+mj-lt"/>
              <a:buAutoNum type="arabicPeriod"/>
            </a:pPr>
            <a:r>
              <a:rPr lang="en-US" altLang="en-US" dirty="0"/>
              <a:t>In some cases, efficiencies can tip the agencies into not challenging the deal </a:t>
            </a:r>
          </a:p>
          <a:p>
            <a:pPr marL="1146175" lvl="2" indent="-342900">
              <a:buSzPct val="90000"/>
              <a:buFont typeface="+mj-lt"/>
              <a:buAutoNum type="alphaLcPeriod"/>
            </a:pPr>
            <a:r>
              <a:rPr lang="en-US" altLang="en-US" dirty="0"/>
              <a:t>Where the efficiencies exist </a:t>
            </a:r>
            <a:r>
              <a:rPr lang="en-US" altLang="en-US" i="1" dirty="0"/>
              <a:t>inside</a:t>
            </a:r>
            <a:r>
              <a:rPr lang="en-US" altLang="en-US" dirty="0"/>
              <a:t> a problematic market, efficiencies are a defense if efficiencies negate the anticompetitive effects that otherwise would likely occur</a:t>
            </a:r>
          </a:p>
          <a:p>
            <a:pPr marL="1146175" lvl="2" indent="-342900">
              <a:buSzPct val="90000"/>
              <a:buFont typeface="+mj-lt"/>
              <a:buAutoNum type="alphaLcPeriod"/>
            </a:pPr>
            <a:r>
              <a:rPr lang="en-US" altLang="en-US" dirty="0"/>
              <a:t>Where the efficiencies exist </a:t>
            </a:r>
            <a:r>
              <a:rPr lang="en-US" altLang="en-US" i="1" dirty="0"/>
              <a:t>outside</a:t>
            </a:r>
            <a:r>
              <a:rPr lang="en-US" altLang="en-US" dirty="0"/>
              <a:t> of the problematic market, efficiencies are not a legal defense but can appeal to prosecutorial discretion</a:t>
            </a:r>
          </a:p>
        </p:txBody>
      </p:sp>
    </p:spTree>
    <p:extLst>
      <p:ext uri="{BB962C8B-B14F-4D97-AF65-F5344CB8AC3E}">
        <p14:creationId xmlns:p14="http://schemas.microsoft.com/office/powerpoint/2010/main" val="376901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89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89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89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89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dirty="0"/>
              <a:t>Efficiencies </a:t>
            </a:r>
          </a:p>
        </p:txBody>
      </p:sp>
      <p:sp>
        <p:nvSpPr>
          <p:cNvPr id="26627" name="Content Placeholder 2"/>
          <p:cNvSpPr>
            <a:spLocks noGrp="1"/>
          </p:cNvSpPr>
          <p:nvPr>
            <p:ph idx="1"/>
          </p:nvPr>
        </p:nvSpPr>
        <p:spPr/>
        <p:txBody>
          <a:bodyPr/>
          <a:lstStyle/>
          <a:p>
            <a:r>
              <a:rPr lang="en-US" altLang="en-US" dirty="0"/>
              <a:t>To be credited by the investigating agency, synergies must be: </a:t>
            </a:r>
          </a:p>
          <a:p>
            <a:pPr marL="801687" lvl="1" indent="-457200">
              <a:buSzPct val="90000"/>
              <a:buFont typeface="+mj-lt"/>
              <a:buAutoNum type="arabicPeriod"/>
            </a:pPr>
            <a:r>
              <a:rPr lang="en-US" dirty="0"/>
              <a:t>Merger-specific </a:t>
            </a:r>
          </a:p>
          <a:p>
            <a:pPr lvl="2" indent="-214313"/>
            <a:r>
              <a:rPr lang="en-US" dirty="0"/>
              <a:t>That is, they could not be obtained in the absence of the merger</a:t>
            </a:r>
          </a:p>
          <a:p>
            <a:pPr marL="801687" lvl="1" indent="-457200">
              <a:buSzPct val="90000"/>
              <a:buFont typeface="+mj-lt"/>
              <a:buAutoNum type="arabicPeriod" startAt="2"/>
            </a:pPr>
            <a:r>
              <a:rPr lang="en-US" dirty="0"/>
              <a:t>Verifiable by sufficient evidence </a:t>
            </a:r>
          </a:p>
          <a:p>
            <a:pPr marL="801687" lvl="1" indent="-457200">
              <a:buSzPct val="90000"/>
              <a:buFont typeface="+mj-lt"/>
              <a:buAutoNum type="arabicPeriod" startAt="2"/>
            </a:pPr>
            <a:r>
              <a:rPr lang="en-US" dirty="0"/>
              <a:t>Would completely and immediately be sufficient to offset any anticompetitive tendencies of the merger </a:t>
            </a:r>
          </a:p>
          <a:p>
            <a:pPr marL="801687" lvl="1" indent="-457200">
              <a:buSzPct val="90000"/>
              <a:buFont typeface="+mj-lt"/>
              <a:buAutoNum type="arabicPeriod" startAt="2"/>
            </a:pPr>
            <a:r>
              <a:rPr lang="en-US" dirty="0"/>
              <a:t>Not be the result of an anticompetitive effect of the transaction </a:t>
            </a:r>
            <a:endParaRPr lang="en-US" altLang="en-US" dirty="0"/>
          </a:p>
          <a:p>
            <a:r>
              <a:rPr lang="en-US" altLang="en-US" dirty="0"/>
              <a:t>Agency view</a:t>
            </a:r>
          </a:p>
          <a:p>
            <a:pPr lvl="1"/>
            <a:r>
              <a:rPr lang="en-US" altLang="en-US" dirty="0"/>
              <a:t>Efficiencies were usually given very little weight by the end of the Obama administration</a:t>
            </a:r>
          </a:p>
          <a:p>
            <a:pPr lvl="1"/>
            <a:r>
              <a:rPr lang="en-US" altLang="en-US" dirty="0"/>
              <a:t>Surprisingly, the same perspective has continued during the Trump administration and almost surely will continue in the Biden administration</a:t>
            </a:r>
          </a:p>
          <a:p>
            <a:pPr lvl="1"/>
            <a:endParaRPr lang="en-US" altLang="en-US" dirty="0"/>
          </a:p>
          <a:p>
            <a:pPr lvl="2"/>
            <a:endParaRPr lang="en-US" altLang="en-US" dirty="0"/>
          </a:p>
          <a:p>
            <a:pPr lvl="1"/>
            <a:endParaRPr lang="en-US" altLang="en-US" dirty="0"/>
          </a:p>
        </p:txBody>
      </p:sp>
      <p:sp>
        <p:nvSpPr>
          <p:cNvPr id="26628" name="Slide Number Placeholder 3"/>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66C906B-5217-48DB-9496-2DF5A009B39A}" type="slidenum">
              <a:rPr lang="en-US" altLang="en-US" smtClean="0"/>
              <a:pPr/>
              <a:t>24</a:t>
            </a:fld>
            <a:endParaRPr lang="en-US" altLang="en-US" dirty="0"/>
          </a:p>
        </p:txBody>
      </p:sp>
    </p:spTree>
    <p:extLst>
      <p:ext uri="{BB962C8B-B14F-4D97-AF65-F5344CB8AC3E}">
        <p14:creationId xmlns:p14="http://schemas.microsoft.com/office/powerpoint/2010/main" val="28636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662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627">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6627">
                                            <p:txEl>
                                              <p:pRg st="7" end="7"/>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662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722313" y="2474181"/>
            <a:ext cx="7772400" cy="1362075"/>
          </a:xfrm>
        </p:spPr>
        <p:txBody>
          <a:bodyPr/>
          <a:lstStyle/>
          <a:p>
            <a:pPr algn="ctr"/>
            <a:br>
              <a:rPr lang="en-US" sz="3600" cap="none" dirty="0"/>
            </a:br>
            <a:r>
              <a:rPr lang="en-US" sz="3600" cap="none" dirty="0"/>
              <a:t>The HSR Act</a:t>
            </a:r>
            <a:endParaRPr lang="en-US" sz="2800" cap="none" dirty="0"/>
          </a:p>
        </p:txBody>
      </p:sp>
      <p:sp>
        <p:nvSpPr>
          <p:cNvPr id="727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7741AA-2BBD-4EE2-A6EF-14047AE383C5}" type="slidenum">
              <a:rPr lang="en-US" altLang="en-US" sz="900" smtClean="0">
                <a:latin typeface="+mn-lt"/>
              </a:rPr>
              <a:pPr eaLnBrk="1" hangingPunct="1"/>
              <a:t>25</a:t>
            </a:fld>
            <a:endParaRPr lang="en-US" altLang="en-US" sz="900" dirty="0">
              <a:latin typeface="+mn-lt"/>
            </a:endParaRPr>
          </a:p>
        </p:txBody>
      </p:sp>
    </p:spTree>
    <p:extLst>
      <p:ext uri="{BB962C8B-B14F-4D97-AF65-F5344CB8AC3E}">
        <p14:creationId xmlns:p14="http://schemas.microsoft.com/office/powerpoint/2010/main" val="6101450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5"/>
          <p:cNvSpPr>
            <a:spLocks noGrp="1" noChangeArrowheads="1"/>
          </p:cNvSpPr>
          <p:nvPr>
            <p:ph type="title"/>
          </p:nvPr>
        </p:nvSpPr>
        <p:spPr/>
        <p:txBody>
          <a:bodyPr/>
          <a:lstStyle/>
          <a:p>
            <a:r>
              <a:rPr lang="en-US" dirty="0"/>
              <a:t>HSR Act</a:t>
            </a:r>
          </a:p>
        </p:txBody>
      </p:sp>
      <p:sp>
        <p:nvSpPr>
          <p:cNvPr id="64515" name="Rectangle 6"/>
          <p:cNvSpPr>
            <a:spLocks noGrp="1" noChangeArrowheads="1"/>
          </p:cNvSpPr>
          <p:nvPr>
            <p:ph type="body" idx="1"/>
          </p:nvPr>
        </p:nvSpPr>
        <p:spPr>
          <a:xfrm>
            <a:off x="457200" y="1058400"/>
            <a:ext cx="8229600" cy="4644976"/>
          </a:xfrm>
        </p:spPr>
        <p:txBody>
          <a:bodyPr/>
          <a:lstStyle/>
          <a:p>
            <a:r>
              <a:rPr lang="en-US" dirty="0"/>
              <a:t>Hart-Scott-Rodino Act</a:t>
            </a:r>
            <a:r>
              <a:rPr lang="en-US" baseline="30000" dirty="0"/>
              <a:t>1</a:t>
            </a:r>
          </a:p>
          <a:p>
            <a:pPr lvl="1"/>
            <a:r>
              <a:rPr lang="en-US" dirty="0"/>
              <a:t>Enacted in 1976 and implemented in 1978</a:t>
            </a:r>
          </a:p>
          <a:p>
            <a:pPr lvl="1"/>
            <a:r>
              <a:rPr lang="en-US" dirty="0"/>
              <a:t>Applies to large mergers, acquisitions and joint ventures</a:t>
            </a:r>
          </a:p>
          <a:p>
            <a:pPr lvl="1"/>
            <a:r>
              <a:rPr lang="en-US" dirty="0"/>
              <a:t>Imposes reporting and waiting period requirements</a:t>
            </a:r>
          </a:p>
          <a:p>
            <a:pPr lvl="2"/>
            <a:r>
              <a:rPr lang="en-US" dirty="0"/>
              <a:t>Preclosing reporting to both DOJ and FTC by each transacting party</a:t>
            </a:r>
          </a:p>
          <a:p>
            <a:pPr lvl="2"/>
            <a:r>
              <a:rPr lang="en-US" dirty="0"/>
              <a:t>Post-filing waiting period before parties can consummate transaction</a:t>
            </a:r>
          </a:p>
          <a:p>
            <a:pPr lvl="1"/>
            <a:r>
              <a:rPr lang="en-US" dirty="0"/>
              <a:t>Authorizes investigating agency to obtain additional information and documents from parties during waiting period through a “second request”</a:t>
            </a:r>
          </a:p>
          <a:p>
            <a:pPr lvl="1"/>
            <a:r>
              <a:rPr lang="en-US" dirty="0"/>
              <a:t>Designed to alert DOJ/FTC to pending transactions to permit them to investigate—and, if necessary, challenge—a transaction prior to closing</a:t>
            </a:r>
          </a:p>
          <a:p>
            <a:pPr lvl="2"/>
            <a:r>
              <a:rPr lang="en-US" i="1" dirty="0"/>
              <a:t>Idea</a:t>
            </a:r>
            <a:r>
              <a:rPr lang="en-US" dirty="0"/>
              <a:t>: Much more effective and efficient to block or fix anticompetitive deal prior to closing than to try to remediate it after closing</a:t>
            </a:r>
          </a:p>
          <a:p>
            <a:pPr lvl="1"/>
            <a:r>
              <a:rPr lang="en-US" altLang="en-US" dirty="0"/>
              <a:t>Not jurisdictional: Agencies can review and challenge transactions— </a:t>
            </a:r>
          </a:p>
          <a:p>
            <a:pPr lvl="2"/>
            <a:r>
              <a:rPr lang="en-US" altLang="en-US" dirty="0"/>
              <a:t>Falling below reporting thresholds </a:t>
            </a:r>
          </a:p>
          <a:p>
            <a:pPr lvl="2"/>
            <a:r>
              <a:rPr lang="en-US" altLang="en-US" dirty="0"/>
              <a:t>Exempt from HSR reporting requirements</a:t>
            </a:r>
          </a:p>
          <a:p>
            <a:pPr lvl="2"/>
            <a:r>
              <a:rPr lang="en-US" altLang="en-US" dirty="0"/>
              <a:t>“Cleared” in a HSR merger review—no immunity attaches to a transaction that has successfully gone through a HSR merger review</a:t>
            </a:r>
          </a:p>
          <a:p>
            <a:pPr lvl="1"/>
            <a:endParaRPr lang="en-US" dirty="0"/>
          </a:p>
          <a:p>
            <a:pPr lvl="1"/>
            <a:endParaRPr lang="en-US" dirty="0"/>
          </a:p>
        </p:txBody>
      </p:sp>
      <p:sp>
        <p:nvSpPr>
          <p:cNvPr id="77826"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739BDA8-9775-41FC-AB63-8A93DA5B2EB9}" type="slidenum">
              <a:rPr lang="en-US" altLang="en-US" smtClean="0"/>
              <a:pPr/>
              <a:t>26</a:t>
            </a:fld>
            <a:endParaRPr lang="en-US" altLang="en-US" dirty="0"/>
          </a:p>
        </p:txBody>
      </p:sp>
      <p:sp>
        <p:nvSpPr>
          <p:cNvPr id="64517" name="Text Box 4"/>
          <p:cNvSpPr txBox="1">
            <a:spLocks noChangeArrowheads="1"/>
          </p:cNvSpPr>
          <p:nvPr/>
        </p:nvSpPr>
        <p:spPr bwMode="auto">
          <a:xfrm>
            <a:off x="478780" y="5883920"/>
            <a:ext cx="4770438"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200" baseline="30000" dirty="0"/>
              <a:t>1</a:t>
            </a:r>
            <a:r>
              <a:rPr lang="en-US" sz="1200" dirty="0"/>
              <a:t>  Clayton Act </a:t>
            </a:r>
            <a:r>
              <a:rPr lang="en-US" sz="1200" dirty="0">
                <a:cs typeface="Arial" charset="0"/>
              </a:rPr>
              <a:t>§ 7A, 15 U.S.C. § 18a.</a:t>
            </a:r>
          </a:p>
        </p:txBody>
      </p:sp>
    </p:spTree>
    <p:extLst>
      <p:ext uri="{BB962C8B-B14F-4D97-AF65-F5344CB8AC3E}">
        <p14:creationId xmlns:p14="http://schemas.microsoft.com/office/powerpoint/2010/main" val="756981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4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HSR Act</a:t>
            </a:r>
          </a:p>
        </p:txBody>
      </p:sp>
      <p:sp>
        <p:nvSpPr>
          <p:cNvPr id="3" name="Content Placeholder 2"/>
          <p:cNvSpPr>
            <a:spLocks noGrp="1"/>
          </p:cNvSpPr>
          <p:nvPr>
            <p:ph idx="1"/>
          </p:nvPr>
        </p:nvSpPr>
        <p:spPr/>
        <p:txBody>
          <a:bodyPr/>
          <a:lstStyle/>
          <a:p>
            <a:r>
              <a:rPr lang="en-US" dirty="0"/>
              <a:t>Basic materials</a:t>
            </a:r>
          </a:p>
          <a:p>
            <a:pPr lvl="1"/>
            <a:r>
              <a:rPr lang="en-US" dirty="0"/>
              <a:t>The HSR Act, 15 U.S.C. § 18a (also known as Section 7A of the Clayton Act)</a:t>
            </a:r>
          </a:p>
          <a:p>
            <a:pPr lvl="1"/>
            <a:r>
              <a:rPr lang="en-US" dirty="0"/>
              <a:t>The HSR Act implementing regulations</a:t>
            </a:r>
            <a:r>
              <a:rPr lang="en-US" baseline="30000" dirty="0"/>
              <a:t>1</a:t>
            </a:r>
          </a:p>
          <a:p>
            <a:pPr lvl="1"/>
            <a:r>
              <a:rPr lang="en-US" dirty="0"/>
              <a:t>Formal FTC interpretations of the implementing regulations</a:t>
            </a:r>
          </a:p>
          <a:p>
            <a:pPr lvl="1"/>
            <a:r>
              <a:rPr lang="en-US" dirty="0"/>
              <a:t>Informal staff interpretations of the implementing regulations</a:t>
            </a:r>
          </a:p>
          <a:p>
            <a:pPr lvl="1"/>
            <a:r>
              <a:rPr lang="en-US" dirty="0"/>
              <a:t>The HSR reporting form and instructions</a:t>
            </a:r>
          </a:p>
          <a:p>
            <a:r>
              <a:rPr lang="en-US" dirty="0"/>
              <a:t>Administration</a:t>
            </a:r>
          </a:p>
          <a:p>
            <a:pPr lvl="1"/>
            <a:r>
              <a:rPr lang="en-US" dirty="0"/>
              <a:t>The FTC Premerger Notification Office (PNO) is responsible for the procedural administration of the premerger notification program under the HSR Act</a:t>
            </a:r>
          </a:p>
          <a:p>
            <a:pPr lvl="1"/>
            <a:r>
              <a:rPr lang="en-US" dirty="0"/>
              <a:t>There is a “clearance process” to allocate HSR filings to the DOJ and FTC for substantive review</a:t>
            </a:r>
            <a:r>
              <a:rPr lang="en-US" baseline="30000" dirty="0"/>
              <a:t>2</a:t>
            </a:r>
          </a:p>
          <a:p>
            <a:pPr lvl="1"/>
            <a:r>
              <a:rPr lang="en-US" dirty="0"/>
              <a:t>Once a filing has been “cleared” to an agency for review, the filing is sent to the appropriate investigating section for review, investigation, and possible challenge</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27</a:t>
            </a:fld>
            <a:endParaRPr lang="en-US" altLang="en-US" dirty="0"/>
          </a:p>
        </p:txBody>
      </p:sp>
      <p:sp>
        <p:nvSpPr>
          <p:cNvPr id="5" name="TextBox 4"/>
          <p:cNvSpPr txBox="1"/>
          <p:nvPr/>
        </p:nvSpPr>
        <p:spPr>
          <a:xfrm>
            <a:off x="457200" y="4997199"/>
            <a:ext cx="8213568" cy="1200329"/>
          </a:xfrm>
          <a:prstGeom prst="rect">
            <a:avLst/>
          </a:prstGeom>
          <a:noFill/>
        </p:spPr>
        <p:txBody>
          <a:bodyPr wrap="square" rtlCol="0">
            <a:spAutoFit/>
          </a:bodyPr>
          <a:lstStyle/>
          <a:p>
            <a:r>
              <a:rPr lang="en-US" sz="1200" baseline="30000" dirty="0"/>
              <a:t>1</a:t>
            </a:r>
            <a:r>
              <a:rPr lang="en-US" sz="1200" dirty="0"/>
              <a:t> 16 C.F.R. pts 801-803. The C.F.R. is the Code of Federal Regulations. It is an annually updated codification of the general and permanent rules published in the Federal Register by the departments and agencies of the Federal Government. The departments and agencies usually promulgate these rules and regulations pursuant a congressional delegation of power and have the force of law. The rulemaking process is governed by the Administrative Procedure Act (APA).</a:t>
            </a:r>
          </a:p>
          <a:p>
            <a:r>
              <a:rPr lang="en-US" sz="1200" baseline="30000" dirty="0"/>
              <a:t>2</a:t>
            </a:r>
            <a:r>
              <a:rPr lang="en-US" sz="1200" dirty="0"/>
              <a:t> Discussed below.</a:t>
            </a:r>
          </a:p>
        </p:txBody>
      </p:sp>
    </p:spTree>
    <p:extLst>
      <p:ext uri="{BB962C8B-B14F-4D97-AF65-F5344CB8AC3E}">
        <p14:creationId xmlns:p14="http://schemas.microsoft.com/office/powerpoint/2010/main" val="592355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722313" y="2474181"/>
            <a:ext cx="7772400" cy="1362075"/>
          </a:xfrm>
        </p:spPr>
        <p:txBody>
          <a:bodyPr/>
          <a:lstStyle/>
          <a:p>
            <a:pPr algn="ctr"/>
            <a:br>
              <a:rPr lang="en-US" sz="3600" cap="none" dirty="0"/>
            </a:br>
            <a:r>
              <a:rPr lang="en-US" sz="3600" cap="none" dirty="0"/>
              <a:t>Overview: The HSR Review Process</a:t>
            </a:r>
            <a:endParaRPr lang="en-US" sz="2800" cap="none" dirty="0"/>
          </a:p>
        </p:txBody>
      </p:sp>
      <p:sp>
        <p:nvSpPr>
          <p:cNvPr id="727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7741AA-2BBD-4EE2-A6EF-14047AE383C5}" type="slidenum">
              <a:rPr lang="en-US" altLang="en-US" sz="900" smtClean="0">
                <a:latin typeface="+mn-lt"/>
              </a:rPr>
              <a:pPr eaLnBrk="1" hangingPunct="1"/>
              <a:t>28</a:t>
            </a:fld>
            <a:endParaRPr lang="en-US" altLang="en-US" sz="900" dirty="0">
              <a:latin typeface="+mn-lt"/>
            </a:endParaRPr>
          </a:p>
        </p:txBody>
      </p:sp>
    </p:spTree>
    <p:extLst>
      <p:ext uri="{BB962C8B-B14F-4D97-AF65-F5344CB8AC3E}">
        <p14:creationId xmlns:p14="http://schemas.microsoft.com/office/powerpoint/2010/main" val="2430742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HSR review process</a:t>
            </a:r>
          </a:p>
        </p:txBody>
      </p:sp>
      <p:sp>
        <p:nvSpPr>
          <p:cNvPr id="3" name="Slide Number Placeholder 2"/>
          <p:cNvSpPr>
            <a:spLocks noGrp="1"/>
          </p:cNvSpPr>
          <p:nvPr>
            <p:ph type="sldNum" sz="quarter" idx="12"/>
          </p:nvPr>
        </p:nvSpPr>
        <p:spPr/>
        <p:txBody>
          <a:bodyPr/>
          <a:lstStyle/>
          <a:p>
            <a:pPr>
              <a:defRPr/>
            </a:pPr>
            <a:fld id="{93649EE7-095A-466B-BFC5-961FFACA5BA7}" type="slidenum">
              <a:rPr lang="en-US" altLang="en-US" smtClean="0"/>
              <a:pPr>
                <a:defRPr/>
              </a:pPr>
              <a:t>29</a:t>
            </a:fld>
            <a:endParaRPr lang="en-US" altLang="en-US"/>
          </a:p>
        </p:txBody>
      </p:sp>
      <p:sp>
        <p:nvSpPr>
          <p:cNvPr id="4" name="TextBox 3"/>
          <p:cNvSpPr txBox="1"/>
          <p:nvPr/>
        </p:nvSpPr>
        <p:spPr>
          <a:xfrm>
            <a:off x="537294" y="1363852"/>
            <a:ext cx="1245031" cy="461665"/>
          </a:xfrm>
          <a:prstGeom prst="rect">
            <a:avLst/>
          </a:prstGeom>
          <a:noFill/>
          <a:ln w="19050">
            <a:solidFill>
              <a:schemeClr val="tx2"/>
            </a:solidFill>
          </a:ln>
        </p:spPr>
        <p:txBody>
          <a:bodyPr wrap="square" rtlCol="0">
            <a:spAutoFit/>
          </a:bodyPr>
          <a:lstStyle/>
          <a:p>
            <a:pPr algn="ctr"/>
            <a:r>
              <a:rPr lang="en-US" sz="1200" dirty="0"/>
              <a:t>Preliminary risk analysis</a:t>
            </a:r>
          </a:p>
        </p:txBody>
      </p:sp>
      <p:sp>
        <p:nvSpPr>
          <p:cNvPr id="5" name="TextBox 4"/>
          <p:cNvSpPr txBox="1"/>
          <p:nvPr/>
        </p:nvSpPr>
        <p:spPr>
          <a:xfrm>
            <a:off x="1965722" y="1355631"/>
            <a:ext cx="1245031" cy="461665"/>
          </a:xfrm>
          <a:prstGeom prst="rect">
            <a:avLst/>
          </a:prstGeom>
          <a:noFill/>
          <a:ln w="19050">
            <a:solidFill>
              <a:schemeClr val="tx2"/>
            </a:solidFill>
          </a:ln>
        </p:spPr>
        <p:txBody>
          <a:bodyPr wrap="square" rtlCol="0">
            <a:spAutoFit/>
          </a:bodyPr>
          <a:lstStyle/>
          <a:p>
            <a:pPr algn="ctr"/>
            <a:r>
              <a:rPr lang="en-US" sz="1200" dirty="0"/>
              <a:t>Contract negotiations</a:t>
            </a:r>
          </a:p>
        </p:txBody>
      </p:sp>
      <p:sp>
        <p:nvSpPr>
          <p:cNvPr id="6" name="TextBox 5"/>
          <p:cNvSpPr txBox="1"/>
          <p:nvPr/>
        </p:nvSpPr>
        <p:spPr>
          <a:xfrm>
            <a:off x="3394151" y="1450103"/>
            <a:ext cx="1245031" cy="276999"/>
          </a:xfrm>
          <a:prstGeom prst="rect">
            <a:avLst/>
          </a:prstGeom>
          <a:noFill/>
          <a:ln w="19050">
            <a:solidFill>
              <a:schemeClr val="tx2"/>
            </a:solidFill>
          </a:ln>
        </p:spPr>
        <p:txBody>
          <a:bodyPr wrap="square" rtlCol="0">
            <a:spAutoFit/>
          </a:bodyPr>
          <a:lstStyle/>
          <a:p>
            <a:pPr algn="ctr"/>
            <a:r>
              <a:rPr lang="en-US" sz="1200" dirty="0"/>
              <a:t>SPA signing</a:t>
            </a:r>
          </a:p>
        </p:txBody>
      </p:sp>
      <p:sp>
        <p:nvSpPr>
          <p:cNvPr id="7" name="TextBox 6"/>
          <p:cNvSpPr txBox="1"/>
          <p:nvPr/>
        </p:nvSpPr>
        <p:spPr>
          <a:xfrm>
            <a:off x="4830329" y="1357880"/>
            <a:ext cx="1245031" cy="461665"/>
          </a:xfrm>
          <a:prstGeom prst="rect">
            <a:avLst/>
          </a:prstGeom>
          <a:noFill/>
          <a:ln w="19050">
            <a:solidFill>
              <a:schemeClr val="tx2"/>
            </a:solidFill>
          </a:ln>
        </p:spPr>
        <p:txBody>
          <a:bodyPr wrap="square" rtlCol="0">
            <a:spAutoFit/>
          </a:bodyPr>
          <a:lstStyle/>
          <a:p>
            <a:pPr algn="ctr"/>
            <a:r>
              <a:rPr lang="en-US" sz="1200" dirty="0" err="1"/>
              <a:t>Prefiling</a:t>
            </a:r>
            <a:r>
              <a:rPr lang="en-US" sz="1200" dirty="0"/>
              <a:t> preparation</a:t>
            </a:r>
          </a:p>
        </p:txBody>
      </p:sp>
      <p:sp>
        <p:nvSpPr>
          <p:cNvPr id="8" name="TextBox 7"/>
          <p:cNvSpPr txBox="1"/>
          <p:nvPr/>
        </p:nvSpPr>
        <p:spPr>
          <a:xfrm>
            <a:off x="6251001" y="1451880"/>
            <a:ext cx="1245031" cy="276999"/>
          </a:xfrm>
          <a:prstGeom prst="rect">
            <a:avLst/>
          </a:prstGeom>
          <a:noFill/>
          <a:ln w="19050">
            <a:solidFill>
              <a:schemeClr val="tx2"/>
            </a:solidFill>
          </a:ln>
        </p:spPr>
        <p:txBody>
          <a:bodyPr wrap="square" rtlCol="0">
            <a:spAutoFit/>
          </a:bodyPr>
          <a:lstStyle/>
          <a:p>
            <a:pPr algn="ctr"/>
            <a:r>
              <a:rPr lang="en-US" sz="1200" dirty="0"/>
              <a:t>HSR filing</a:t>
            </a:r>
          </a:p>
        </p:txBody>
      </p:sp>
      <p:sp>
        <p:nvSpPr>
          <p:cNvPr id="9" name="TextBox 8"/>
          <p:cNvSpPr txBox="1"/>
          <p:nvPr/>
        </p:nvSpPr>
        <p:spPr>
          <a:xfrm>
            <a:off x="1977344" y="2468200"/>
            <a:ext cx="1245031" cy="646331"/>
          </a:xfrm>
          <a:prstGeom prst="rect">
            <a:avLst/>
          </a:prstGeom>
          <a:noFill/>
          <a:ln w="19050">
            <a:solidFill>
              <a:schemeClr val="tx2"/>
            </a:solidFill>
          </a:ln>
        </p:spPr>
        <p:txBody>
          <a:bodyPr wrap="square" rtlCol="0">
            <a:spAutoFit/>
          </a:bodyPr>
          <a:lstStyle/>
          <a:p>
            <a:pPr algn="ctr"/>
            <a:r>
              <a:rPr lang="en-US" sz="1200" dirty="0"/>
              <a:t>Initial contact from staff/ “access letter”</a:t>
            </a:r>
          </a:p>
        </p:txBody>
      </p:sp>
      <p:sp>
        <p:nvSpPr>
          <p:cNvPr id="10" name="TextBox 9"/>
          <p:cNvSpPr txBox="1"/>
          <p:nvPr/>
        </p:nvSpPr>
        <p:spPr>
          <a:xfrm>
            <a:off x="545031" y="2472592"/>
            <a:ext cx="1245031" cy="646331"/>
          </a:xfrm>
          <a:prstGeom prst="rect">
            <a:avLst/>
          </a:prstGeom>
          <a:noFill/>
          <a:ln w="19050">
            <a:solidFill>
              <a:schemeClr val="tx2"/>
            </a:solidFill>
          </a:ln>
        </p:spPr>
        <p:txBody>
          <a:bodyPr wrap="square" rtlCol="0">
            <a:spAutoFit/>
          </a:bodyPr>
          <a:lstStyle/>
          <a:p>
            <a:pPr algn="ctr"/>
            <a:r>
              <a:rPr lang="en-US" sz="1200" dirty="0"/>
              <a:t>Investigation</a:t>
            </a:r>
          </a:p>
          <a:p>
            <a:pPr algn="ctr"/>
            <a:r>
              <a:rPr lang="en-US" sz="1200" dirty="0"/>
              <a:t>clearance to DOJ or FTC</a:t>
            </a:r>
          </a:p>
        </p:txBody>
      </p:sp>
      <p:sp>
        <p:nvSpPr>
          <p:cNvPr id="11" name="TextBox 10"/>
          <p:cNvSpPr txBox="1"/>
          <p:nvPr/>
        </p:nvSpPr>
        <p:spPr>
          <a:xfrm>
            <a:off x="3409657" y="2475068"/>
            <a:ext cx="1245031" cy="646331"/>
          </a:xfrm>
          <a:prstGeom prst="rect">
            <a:avLst/>
          </a:prstGeom>
          <a:noFill/>
          <a:ln w="19050">
            <a:solidFill>
              <a:schemeClr val="tx2"/>
            </a:solidFill>
          </a:ln>
        </p:spPr>
        <p:txBody>
          <a:bodyPr wrap="square" rtlCol="0">
            <a:spAutoFit/>
          </a:bodyPr>
          <a:lstStyle/>
          <a:p>
            <a:pPr algn="ctr"/>
            <a:r>
              <a:rPr lang="en-US" sz="1200" dirty="0"/>
              <a:t>Initial presentation </a:t>
            </a:r>
            <a:br>
              <a:rPr lang="en-US" sz="1200" dirty="0"/>
            </a:br>
            <a:r>
              <a:rPr lang="en-US" sz="1200" dirty="0"/>
              <a:t>to staff</a:t>
            </a:r>
          </a:p>
        </p:txBody>
      </p:sp>
      <p:sp>
        <p:nvSpPr>
          <p:cNvPr id="12" name="TextBox 11"/>
          <p:cNvSpPr txBox="1"/>
          <p:nvPr/>
        </p:nvSpPr>
        <p:spPr>
          <a:xfrm>
            <a:off x="4845830" y="2474801"/>
            <a:ext cx="1245031" cy="646331"/>
          </a:xfrm>
          <a:prstGeom prst="rect">
            <a:avLst/>
          </a:prstGeom>
          <a:noFill/>
          <a:ln w="19050">
            <a:solidFill>
              <a:schemeClr val="tx2"/>
            </a:solidFill>
          </a:ln>
        </p:spPr>
        <p:txBody>
          <a:bodyPr wrap="square" rtlCol="0">
            <a:spAutoFit/>
          </a:bodyPr>
          <a:lstStyle/>
          <a:p>
            <a:pPr algn="ctr"/>
            <a:r>
              <a:rPr lang="en-US" sz="1200" dirty="0"/>
              <a:t>Customer/ competitor </a:t>
            </a:r>
            <a:br>
              <a:rPr lang="en-US" sz="1200" dirty="0"/>
            </a:br>
            <a:r>
              <a:rPr lang="en-US" sz="1200" dirty="0"/>
              <a:t>staff interviews </a:t>
            </a:r>
          </a:p>
        </p:txBody>
      </p:sp>
      <p:sp>
        <p:nvSpPr>
          <p:cNvPr id="13" name="TextBox 12"/>
          <p:cNvSpPr txBox="1"/>
          <p:nvPr/>
        </p:nvSpPr>
        <p:spPr>
          <a:xfrm>
            <a:off x="6251001" y="2567135"/>
            <a:ext cx="1245031" cy="461665"/>
          </a:xfrm>
          <a:prstGeom prst="rect">
            <a:avLst/>
          </a:prstGeom>
          <a:noFill/>
          <a:ln w="19050">
            <a:solidFill>
              <a:schemeClr val="tx2"/>
            </a:solidFill>
          </a:ln>
        </p:spPr>
        <p:txBody>
          <a:bodyPr wrap="square" rtlCol="0">
            <a:spAutoFit/>
          </a:bodyPr>
          <a:lstStyle/>
          <a:p>
            <a:pPr algn="ctr"/>
            <a:r>
              <a:rPr lang="en-US" sz="1200" dirty="0"/>
              <a:t>Response to staff questions</a:t>
            </a:r>
          </a:p>
        </p:txBody>
      </p:sp>
      <p:sp>
        <p:nvSpPr>
          <p:cNvPr id="14" name="TextBox 13"/>
          <p:cNvSpPr txBox="1"/>
          <p:nvPr/>
        </p:nvSpPr>
        <p:spPr>
          <a:xfrm>
            <a:off x="537293" y="4522010"/>
            <a:ext cx="1245031" cy="461665"/>
          </a:xfrm>
          <a:prstGeom prst="rect">
            <a:avLst/>
          </a:prstGeom>
          <a:noFill/>
          <a:ln w="19050">
            <a:solidFill>
              <a:schemeClr val="tx2"/>
            </a:solidFill>
          </a:ln>
        </p:spPr>
        <p:txBody>
          <a:bodyPr wrap="square" rtlCol="0">
            <a:spAutoFit/>
          </a:bodyPr>
          <a:lstStyle/>
          <a:p>
            <a:pPr algn="ctr"/>
            <a:r>
              <a:rPr lang="en-US" sz="1200" dirty="0"/>
              <a:t>Issuance of second request</a:t>
            </a:r>
          </a:p>
        </p:txBody>
      </p:sp>
      <p:sp>
        <p:nvSpPr>
          <p:cNvPr id="15" name="TextBox 14"/>
          <p:cNvSpPr txBox="1"/>
          <p:nvPr/>
        </p:nvSpPr>
        <p:spPr>
          <a:xfrm>
            <a:off x="3409656" y="3765398"/>
            <a:ext cx="1245031" cy="461665"/>
          </a:xfrm>
          <a:prstGeom prst="rect">
            <a:avLst/>
          </a:prstGeom>
          <a:noFill/>
          <a:ln w="19050">
            <a:solidFill>
              <a:schemeClr val="tx2"/>
            </a:solidFill>
          </a:ln>
        </p:spPr>
        <p:txBody>
          <a:bodyPr wrap="square" rtlCol="0">
            <a:spAutoFit/>
          </a:bodyPr>
          <a:lstStyle/>
          <a:p>
            <a:pPr algn="ctr"/>
            <a:r>
              <a:rPr lang="en-US" sz="1200" dirty="0"/>
              <a:t>Respond to second request</a:t>
            </a:r>
          </a:p>
        </p:txBody>
      </p:sp>
      <p:sp>
        <p:nvSpPr>
          <p:cNvPr id="16" name="TextBox 15"/>
          <p:cNvSpPr txBox="1"/>
          <p:nvPr/>
        </p:nvSpPr>
        <p:spPr>
          <a:xfrm>
            <a:off x="1988978" y="3764625"/>
            <a:ext cx="1245031" cy="461665"/>
          </a:xfrm>
          <a:prstGeom prst="rect">
            <a:avLst/>
          </a:prstGeom>
          <a:noFill/>
          <a:ln w="19050">
            <a:solidFill>
              <a:schemeClr val="tx2"/>
            </a:solidFill>
          </a:ln>
        </p:spPr>
        <p:txBody>
          <a:bodyPr wrap="square" rtlCol="0">
            <a:spAutoFit/>
          </a:bodyPr>
          <a:lstStyle/>
          <a:p>
            <a:pPr algn="ctr"/>
            <a:r>
              <a:rPr lang="en-US" sz="1200" dirty="0"/>
              <a:t>Negotiate limitations</a:t>
            </a:r>
          </a:p>
        </p:txBody>
      </p:sp>
      <p:sp>
        <p:nvSpPr>
          <p:cNvPr id="17" name="TextBox 16"/>
          <p:cNvSpPr txBox="1"/>
          <p:nvPr/>
        </p:nvSpPr>
        <p:spPr>
          <a:xfrm>
            <a:off x="3394148" y="4429303"/>
            <a:ext cx="1245031" cy="646331"/>
          </a:xfrm>
          <a:prstGeom prst="rect">
            <a:avLst/>
          </a:prstGeom>
          <a:noFill/>
          <a:ln w="19050">
            <a:solidFill>
              <a:schemeClr val="tx2"/>
            </a:solidFill>
          </a:ln>
        </p:spPr>
        <p:txBody>
          <a:bodyPr wrap="square" rtlCol="0">
            <a:spAutoFit/>
          </a:bodyPr>
          <a:lstStyle/>
          <a:p>
            <a:pPr algn="ctr"/>
            <a:r>
              <a:rPr lang="en-US" sz="1200" dirty="0"/>
              <a:t>Depositions/ Investigational hearings</a:t>
            </a:r>
          </a:p>
        </p:txBody>
      </p:sp>
      <p:sp>
        <p:nvSpPr>
          <p:cNvPr id="18" name="TextBox 17"/>
          <p:cNvSpPr txBox="1"/>
          <p:nvPr/>
        </p:nvSpPr>
        <p:spPr>
          <a:xfrm>
            <a:off x="1988977" y="5283387"/>
            <a:ext cx="2650203" cy="461665"/>
          </a:xfrm>
          <a:prstGeom prst="rect">
            <a:avLst/>
          </a:prstGeom>
          <a:noFill/>
          <a:ln w="19050">
            <a:solidFill>
              <a:schemeClr val="tx2"/>
            </a:solidFill>
          </a:ln>
        </p:spPr>
        <p:txBody>
          <a:bodyPr wrap="square" rtlCol="0">
            <a:spAutoFit/>
          </a:bodyPr>
          <a:lstStyle/>
          <a:p>
            <a:pPr algn="ctr"/>
            <a:r>
              <a:rPr lang="en-US" sz="1200" dirty="0"/>
              <a:t>Further agency field investigation/ </a:t>
            </a:r>
            <a:br>
              <a:rPr lang="en-US" sz="1200" dirty="0"/>
            </a:br>
            <a:r>
              <a:rPr lang="en-US" sz="1200" dirty="0"/>
              <a:t>witness identification</a:t>
            </a:r>
          </a:p>
        </p:txBody>
      </p:sp>
      <p:sp>
        <p:nvSpPr>
          <p:cNvPr id="19" name="TextBox 18"/>
          <p:cNvSpPr txBox="1"/>
          <p:nvPr/>
        </p:nvSpPr>
        <p:spPr>
          <a:xfrm>
            <a:off x="4830328" y="4429678"/>
            <a:ext cx="1245031" cy="646331"/>
          </a:xfrm>
          <a:prstGeom prst="rect">
            <a:avLst/>
          </a:prstGeom>
          <a:noFill/>
          <a:ln w="19050">
            <a:solidFill>
              <a:schemeClr val="tx2"/>
            </a:solidFill>
          </a:ln>
        </p:spPr>
        <p:txBody>
          <a:bodyPr wrap="square" rtlCol="0">
            <a:spAutoFit/>
          </a:bodyPr>
          <a:lstStyle/>
          <a:p>
            <a:pPr algn="ctr"/>
            <a:r>
              <a:rPr lang="en-US" sz="1200" dirty="0"/>
              <a:t>Final waiting period arguments</a:t>
            </a:r>
          </a:p>
        </p:txBody>
      </p:sp>
      <p:sp>
        <p:nvSpPr>
          <p:cNvPr id="20" name="TextBox 19"/>
          <p:cNvSpPr txBox="1"/>
          <p:nvPr/>
        </p:nvSpPr>
        <p:spPr>
          <a:xfrm>
            <a:off x="6251001" y="4517247"/>
            <a:ext cx="1245031" cy="461665"/>
          </a:xfrm>
          <a:prstGeom prst="rect">
            <a:avLst/>
          </a:prstGeom>
          <a:noFill/>
          <a:ln w="19050">
            <a:solidFill>
              <a:schemeClr val="tx2"/>
            </a:solidFill>
          </a:ln>
        </p:spPr>
        <p:txBody>
          <a:bodyPr wrap="square" rtlCol="0">
            <a:spAutoFit/>
          </a:bodyPr>
          <a:lstStyle/>
          <a:p>
            <a:pPr algn="ctr"/>
            <a:r>
              <a:rPr lang="en-US" sz="1200" dirty="0"/>
              <a:t>Front office meetings</a:t>
            </a:r>
          </a:p>
        </p:txBody>
      </p:sp>
      <p:cxnSp>
        <p:nvCxnSpPr>
          <p:cNvPr id="22" name="Straight Connector 21"/>
          <p:cNvCxnSpPr/>
          <p:nvPr/>
        </p:nvCxnSpPr>
        <p:spPr>
          <a:xfrm>
            <a:off x="457200" y="2107769"/>
            <a:ext cx="8153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457200" y="1066799"/>
            <a:ext cx="81534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479158" y="3443206"/>
            <a:ext cx="8131442"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57199" y="1074642"/>
            <a:ext cx="1332863" cy="276999"/>
          </a:xfrm>
          <a:prstGeom prst="rect">
            <a:avLst/>
          </a:prstGeom>
          <a:noFill/>
        </p:spPr>
        <p:txBody>
          <a:bodyPr wrap="square" rtlCol="0">
            <a:spAutoFit/>
          </a:bodyPr>
          <a:lstStyle/>
          <a:p>
            <a:r>
              <a:rPr lang="en-US" sz="1200" dirty="0" err="1">
                <a:solidFill>
                  <a:schemeClr val="tx2"/>
                </a:solidFill>
              </a:rPr>
              <a:t>Prefiling</a:t>
            </a:r>
            <a:r>
              <a:rPr lang="en-US" sz="1200" dirty="0">
                <a:solidFill>
                  <a:schemeClr val="tx2"/>
                </a:solidFill>
              </a:rPr>
              <a:t>/filing</a:t>
            </a:r>
          </a:p>
        </p:txBody>
      </p:sp>
      <p:sp>
        <p:nvSpPr>
          <p:cNvPr id="26" name="TextBox 25"/>
          <p:cNvSpPr txBox="1"/>
          <p:nvPr/>
        </p:nvSpPr>
        <p:spPr>
          <a:xfrm>
            <a:off x="457198" y="2126880"/>
            <a:ext cx="2301499" cy="276999"/>
          </a:xfrm>
          <a:prstGeom prst="rect">
            <a:avLst/>
          </a:prstGeom>
          <a:noFill/>
        </p:spPr>
        <p:txBody>
          <a:bodyPr wrap="square" rtlCol="0">
            <a:spAutoFit/>
          </a:bodyPr>
          <a:lstStyle/>
          <a:p>
            <a:r>
              <a:rPr lang="en-US" sz="1200" dirty="0">
                <a:solidFill>
                  <a:schemeClr val="tx2"/>
                </a:solidFill>
              </a:rPr>
              <a:t>Initial investigation</a:t>
            </a:r>
          </a:p>
        </p:txBody>
      </p:sp>
      <p:sp>
        <p:nvSpPr>
          <p:cNvPr id="27" name="TextBox 26"/>
          <p:cNvSpPr txBox="1"/>
          <p:nvPr/>
        </p:nvSpPr>
        <p:spPr>
          <a:xfrm>
            <a:off x="479158" y="3459316"/>
            <a:ext cx="2465522" cy="276999"/>
          </a:xfrm>
          <a:prstGeom prst="rect">
            <a:avLst/>
          </a:prstGeom>
          <a:noFill/>
        </p:spPr>
        <p:txBody>
          <a:bodyPr wrap="square" rtlCol="0">
            <a:spAutoFit/>
          </a:bodyPr>
          <a:lstStyle/>
          <a:p>
            <a:r>
              <a:rPr lang="en-US" sz="1200" dirty="0">
                <a:solidFill>
                  <a:schemeClr val="tx2"/>
                </a:solidFill>
              </a:rPr>
              <a:t>Second request investigation</a:t>
            </a:r>
          </a:p>
        </p:txBody>
      </p:sp>
      <p:sp>
        <p:nvSpPr>
          <p:cNvPr id="28" name="TextBox 27"/>
          <p:cNvSpPr txBox="1"/>
          <p:nvPr/>
        </p:nvSpPr>
        <p:spPr>
          <a:xfrm>
            <a:off x="1988977" y="4429302"/>
            <a:ext cx="1245031" cy="646331"/>
          </a:xfrm>
          <a:prstGeom prst="rect">
            <a:avLst/>
          </a:prstGeom>
          <a:noFill/>
          <a:ln w="19050">
            <a:solidFill>
              <a:schemeClr val="tx2"/>
            </a:solidFill>
          </a:ln>
        </p:spPr>
        <p:txBody>
          <a:bodyPr wrap="square" rtlCol="0">
            <a:spAutoFit/>
          </a:bodyPr>
          <a:lstStyle/>
          <a:p>
            <a:pPr algn="ctr"/>
            <a:r>
              <a:rPr lang="en-US" sz="1200" dirty="0"/>
              <a:t>State of play meeting re </a:t>
            </a:r>
            <a:br>
              <a:rPr lang="en-US" sz="1200" dirty="0"/>
            </a:br>
            <a:r>
              <a:rPr lang="en-US" sz="1200" dirty="0"/>
              <a:t>staff concerns</a:t>
            </a:r>
          </a:p>
        </p:txBody>
      </p:sp>
      <p:sp>
        <p:nvSpPr>
          <p:cNvPr id="31" name="TextBox 30"/>
          <p:cNvSpPr txBox="1"/>
          <p:nvPr/>
        </p:nvSpPr>
        <p:spPr>
          <a:xfrm>
            <a:off x="7692743" y="3589552"/>
            <a:ext cx="1042086" cy="461665"/>
          </a:xfrm>
          <a:prstGeom prst="rect">
            <a:avLst/>
          </a:prstGeom>
          <a:noFill/>
          <a:ln w="19050">
            <a:solidFill>
              <a:schemeClr val="tx2"/>
            </a:solidFill>
          </a:ln>
        </p:spPr>
        <p:txBody>
          <a:bodyPr wrap="square" rtlCol="0">
            <a:spAutoFit/>
          </a:bodyPr>
          <a:lstStyle/>
          <a:p>
            <a:pPr algn="ctr"/>
            <a:r>
              <a:rPr lang="en-US" sz="1200" dirty="0"/>
              <a:t>Close investigation</a:t>
            </a:r>
          </a:p>
        </p:txBody>
      </p:sp>
      <p:sp>
        <p:nvSpPr>
          <p:cNvPr id="32" name="TextBox 31"/>
          <p:cNvSpPr txBox="1"/>
          <p:nvPr/>
        </p:nvSpPr>
        <p:spPr>
          <a:xfrm>
            <a:off x="7700336" y="4560358"/>
            <a:ext cx="1034493" cy="646331"/>
          </a:xfrm>
          <a:prstGeom prst="rect">
            <a:avLst/>
          </a:prstGeom>
          <a:noFill/>
          <a:ln w="19050">
            <a:solidFill>
              <a:schemeClr val="tx2"/>
            </a:solidFill>
          </a:ln>
        </p:spPr>
        <p:txBody>
          <a:bodyPr wrap="square" rtlCol="0">
            <a:spAutoFit/>
          </a:bodyPr>
          <a:lstStyle/>
          <a:p>
            <a:pPr algn="ctr"/>
            <a:r>
              <a:rPr lang="en-US" sz="1200" dirty="0"/>
              <a:t>Settle w/consent decree</a:t>
            </a:r>
          </a:p>
        </p:txBody>
      </p:sp>
      <p:sp>
        <p:nvSpPr>
          <p:cNvPr id="33" name="TextBox 32"/>
          <p:cNvSpPr txBox="1"/>
          <p:nvPr/>
        </p:nvSpPr>
        <p:spPr>
          <a:xfrm>
            <a:off x="7700337" y="5342736"/>
            <a:ext cx="1034492" cy="646331"/>
          </a:xfrm>
          <a:prstGeom prst="rect">
            <a:avLst/>
          </a:prstGeom>
          <a:noFill/>
          <a:ln w="19050">
            <a:solidFill>
              <a:schemeClr val="tx2"/>
            </a:solidFill>
          </a:ln>
        </p:spPr>
        <p:txBody>
          <a:bodyPr wrap="square" rtlCol="0">
            <a:spAutoFit/>
          </a:bodyPr>
          <a:lstStyle/>
          <a:p>
            <a:pPr algn="ctr"/>
            <a:r>
              <a:rPr lang="en-US" sz="1200" dirty="0"/>
              <a:t>Parties terminate transaction</a:t>
            </a:r>
          </a:p>
        </p:txBody>
      </p:sp>
      <p:sp>
        <p:nvSpPr>
          <p:cNvPr id="34" name="TextBox 33"/>
          <p:cNvSpPr txBox="1"/>
          <p:nvPr/>
        </p:nvSpPr>
        <p:spPr>
          <a:xfrm>
            <a:off x="7692743" y="4167288"/>
            <a:ext cx="1042086" cy="276999"/>
          </a:xfrm>
          <a:prstGeom prst="rect">
            <a:avLst/>
          </a:prstGeom>
          <a:noFill/>
          <a:ln w="19050">
            <a:solidFill>
              <a:schemeClr val="tx2"/>
            </a:solidFill>
          </a:ln>
        </p:spPr>
        <p:txBody>
          <a:bodyPr wrap="square" rtlCol="0">
            <a:spAutoFit/>
          </a:bodyPr>
          <a:lstStyle/>
          <a:p>
            <a:pPr algn="ctr"/>
            <a:r>
              <a:rPr lang="en-US" sz="1200" dirty="0"/>
              <a:t>Litigate</a:t>
            </a:r>
          </a:p>
        </p:txBody>
      </p:sp>
      <p:sp>
        <p:nvSpPr>
          <p:cNvPr id="35" name="TextBox 34"/>
          <p:cNvSpPr txBox="1"/>
          <p:nvPr/>
        </p:nvSpPr>
        <p:spPr>
          <a:xfrm>
            <a:off x="7656172" y="2564924"/>
            <a:ext cx="1245031" cy="461665"/>
          </a:xfrm>
          <a:prstGeom prst="rect">
            <a:avLst/>
          </a:prstGeom>
          <a:noFill/>
          <a:ln w="19050">
            <a:solidFill>
              <a:schemeClr val="tx2"/>
            </a:solidFill>
          </a:ln>
        </p:spPr>
        <p:txBody>
          <a:bodyPr wrap="square" rtlCol="0">
            <a:spAutoFit/>
          </a:bodyPr>
          <a:lstStyle/>
          <a:p>
            <a:pPr algn="ctr"/>
            <a:r>
              <a:rPr lang="en-US" sz="1200" dirty="0"/>
              <a:t>Possible meeting w/staff</a:t>
            </a:r>
          </a:p>
        </p:txBody>
      </p:sp>
      <p:cxnSp>
        <p:nvCxnSpPr>
          <p:cNvPr id="37" name="Straight Arrow Connector 36"/>
          <p:cNvCxnSpPr>
            <a:stCxn id="4" idx="3"/>
            <a:endCxn id="5" idx="1"/>
          </p:cNvCxnSpPr>
          <p:nvPr/>
        </p:nvCxnSpPr>
        <p:spPr>
          <a:xfrm flipV="1">
            <a:off x="1782325" y="1586464"/>
            <a:ext cx="183397" cy="82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5" idx="3"/>
            <a:endCxn id="6" idx="1"/>
          </p:cNvCxnSpPr>
          <p:nvPr/>
        </p:nvCxnSpPr>
        <p:spPr>
          <a:xfrm>
            <a:off x="3210753" y="1586464"/>
            <a:ext cx="183398" cy="21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6" idx="3"/>
            <a:endCxn id="7" idx="1"/>
          </p:cNvCxnSpPr>
          <p:nvPr/>
        </p:nvCxnSpPr>
        <p:spPr>
          <a:xfrm>
            <a:off x="4639182" y="1588603"/>
            <a:ext cx="191147" cy="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7" idx="3"/>
            <a:endCxn id="8" idx="1"/>
          </p:cNvCxnSpPr>
          <p:nvPr/>
        </p:nvCxnSpPr>
        <p:spPr>
          <a:xfrm>
            <a:off x="6075360" y="1588713"/>
            <a:ext cx="175641" cy="1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nvCxnSpPr>
        <p:spPr>
          <a:xfrm>
            <a:off x="7496032" y="1587533"/>
            <a:ext cx="175641" cy="1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0" idx="3"/>
            <a:endCxn id="9" idx="1"/>
          </p:cNvCxnSpPr>
          <p:nvPr/>
        </p:nvCxnSpPr>
        <p:spPr>
          <a:xfrm flipV="1">
            <a:off x="1790062" y="2791366"/>
            <a:ext cx="187282" cy="43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9" idx="3"/>
            <a:endCxn id="11" idx="1"/>
          </p:cNvCxnSpPr>
          <p:nvPr/>
        </p:nvCxnSpPr>
        <p:spPr>
          <a:xfrm>
            <a:off x="3222375" y="2791366"/>
            <a:ext cx="187282" cy="68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11" idx="3"/>
            <a:endCxn id="12" idx="1"/>
          </p:cNvCxnSpPr>
          <p:nvPr/>
        </p:nvCxnSpPr>
        <p:spPr>
          <a:xfrm flipV="1">
            <a:off x="4654688" y="2797967"/>
            <a:ext cx="191142" cy="2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12" idx="3"/>
            <a:endCxn id="13" idx="1"/>
          </p:cNvCxnSpPr>
          <p:nvPr/>
        </p:nvCxnSpPr>
        <p:spPr>
          <a:xfrm>
            <a:off x="6090861" y="2797967"/>
            <a:ext cx="16014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3" idx="3"/>
            <a:endCxn id="35" idx="1"/>
          </p:cNvCxnSpPr>
          <p:nvPr/>
        </p:nvCxnSpPr>
        <p:spPr>
          <a:xfrm flipV="1">
            <a:off x="7496032" y="2795757"/>
            <a:ext cx="160140" cy="22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4" idx="3"/>
            <a:endCxn id="28" idx="1"/>
          </p:cNvCxnSpPr>
          <p:nvPr/>
        </p:nvCxnSpPr>
        <p:spPr>
          <a:xfrm flipV="1">
            <a:off x="1782324" y="4752468"/>
            <a:ext cx="206653" cy="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28" idx="3"/>
            <a:endCxn id="17" idx="1"/>
          </p:cNvCxnSpPr>
          <p:nvPr/>
        </p:nvCxnSpPr>
        <p:spPr>
          <a:xfrm>
            <a:off x="3234008" y="4752468"/>
            <a:ext cx="160140"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17" idx="3"/>
            <a:endCxn id="19" idx="1"/>
          </p:cNvCxnSpPr>
          <p:nvPr/>
        </p:nvCxnSpPr>
        <p:spPr>
          <a:xfrm>
            <a:off x="4639179" y="4752469"/>
            <a:ext cx="191149" cy="3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9" idx="3"/>
            <a:endCxn id="20" idx="1"/>
          </p:cNvCxnSpPr>
          <p:nvPr/>
        </p:nvCxnSpPr>
        <p:spPr>
          <a:xfrm flipV="1">
            <a:off x="6075359" y="4748080"/>
            <a:ext cx="175642" cy="47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5" name="Elbow Connector 64"/>
          <p:cNvCxnSpPr>
            <a:stCxn id="14" idx="3"/>
            <a:endCxn id="16" idx="1"/>
          </p:cNvCxnSpPr>
          <p:nvPr/>
        </p:nvCxnSpPr>
        <p:spPr>
          <a:xfrm flipV="1">
            <a:off x="1782324" y="3995458"/>
            <a:ext cx="206654" cy="757385"/>
          </a:xfrm>
          <a:prstGeom prst="bentConnector3">
            <a:avLst>
              <a:gd name="adj1" fmla="val 3962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9" name="Elbow Connector 68"/>
          <p:cNvCxnSpPr>
            <a:stCxn id="14" idx="3"/>
            <a:endCxn id="18" idx="1"/>
          </p:cNvCxnSpPr>
          <p:nvPr/>
        </p:nvCxnSpPr>
        <p:spPr>
          <a:xfrm>
            <a:off x="1782324" y="4752843"/>
            <a:ext cx="206653" cy="761377"/>
          </a:xfrm>
          <a:prstGeom prst="bentConnector3">
            <a:avLst>
              <a:gd name="adj1" fmla="val 3893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16" idx="3"/>
            <a:endCxn id="15" idx="1"/>
          </p:cNvCxnSpPr>
          <p:nvPr/>
        </p:nvCxnSpPr>
        <p:spPr>
          <a:xfrm>
            <a:off x="3234009" y="3995458"/>
            <a:ext cx="175647" cy="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Elbow Connector 75"/>
          <p:cNvCxnSpPr>
            <a:stCxn id="15" idx="3"/>
          </p:cNvCxnSpPr>
          <p:nvPr/>
        </p:nvCxnSpPr>
        <p:spPr>
          <a:xfrm>
            <a:off x="4654687" y="3996231"/>
            <a:ext cx="60695" cy="75184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78" name="Elbow Connector 77"/>
          <p:cNvCxnSpPr>
            <a:stCxn id="18" idx="3"/>
          </p:cNvCxnSpPr>
          <p:nvPr/>
        </p:nvCxnSpPr>
        <p:spPr>
          <a:xfrm flipV="1">
            <a:off x="4639180" y="4748080"/>
            <a:ext cx="76202" cy="766140"/>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80" name="Elbow Connector 79"/>
          <p:cNvCxnSpPr/>
          <p:nvPr/>
        </p:nvCxnSpPr>
        <p:spPr>
          <a:xfrm flipV="1">
            <a:off x="7510800" y="3827467"/>
            <a:ext cx="181943" cy="927695"/>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endCxn id="32" idx="1"/>
          </p:cNvCxnSpPr>
          <p:nvPr/>
        </p:nvCxnSpPr>
        <p:spPr>
          <a:xfrm>
            <a:off x="7606215" y="4883523"/>
            <a:ext cx="94121"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a:endCxn id="33" idx="1"/>
          </p:cNvCxnSpPr>
          <p:nvPr/>
        </p:nvCxnSpPr>
        <p:spPr>
          <a:xfrm>
            <a:off x="7604085" y="5665901"/>
            <a:ext cx="9625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p:nvPr/>
        </p:nvCxnSpPr>
        <p:spPr>
          <a:xfrm>
            <a:off x="8885702" y="2794089"/>
            <a:ext cx="175641" cy="16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1965721" y="1945037"/>
            <a:ext cx="41096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a:xfrm>
            <a:off x="1965721" y="1825517"/>
            <a:ext cx="0" cy="1272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flipV="1">
            <a:off x="6075359" y="1825517"/>
            <a:ext cx="0" cy="119520"/>
          </a:xfrm>
          <a:prstGeom prst="line">
            <a:avLst/>
          </a:prstGeom>
        </p:spPr>
        <p:style>
          <a:lnRef idx="1">
            <a:schemeClr val="accent1"/>
          </a:lnRef>
          <a:fillRef idx="0">
            <a:schemeClr val="accent1"/>
          </a:fillRef>
          <a:effectRef idx="0">
            <a:schemeClr val="accent1"/>
          </a:effectRef>
          <a:fontRef idx="minor">
            <a:schemeClr val="tx1"/>
          </a:fontRef>
        </p:style>
      </p:cxnSp>
      <p:sp>
        <p:nvSpPr>
          <p:cNvPr id="117" name="TextBox 116"/>
          <p:cNvSpPr txBox="1"/>
          <p:nvPr/>
        </p:nvSpPr>
        <p:spPr>
          <a:xfrm>
            <a:off x="3198877" y="1893598"/>
            <a:ext cx="1306768" cy="230832"/>
          </a:xfrm>
          <a:prstGeom prst="rect">
            <a:avLst/>
          </a:prstGeom>
          <a:noFill/>
        </p:spPr>
        <p:txBody>
          <a:bodyPr wrap="none" rtlCol="0">
            <a:spAutoFit/>
          </a:bodyPr>
          <a:lstStyle/>
          <a:p>
            <a:r>
              <a:rPr lang="en-US" sz="900" dirty="0"/>
              <a:t>Addressed in Class 8 </a:t>
            </a:r>
          </a:p>
        </p:txBody>
      </p:sp>
      <p:cxnSp>
        <p:nvCxnSpPr>
          <p:cNvPr id="126" name="Straight Connector 125"/>
          <p:cNvCxnSpPr/>
          <p:nvPr/>
        </p:nvCxnSpPr>
        <p:spPr>
          <a:xfrm>
            <a:off x="7601955" y="4749355"/>
            <a:ext cx="0" cy="91782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Arrow Connector 126"/>
          <p:cNvCxnSpPr>
            <a:endCxn id="34" idx="1"/>
          </p:cNvCxnSpPr>
          <p:nvPr/>
        </p:nvCxnSpPr>
        <p:spPr>
          <a:xfrm flipV="1">
            <a:off x="7606205" y="4305788"/>
            <a:ext cx="86538" cy="62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261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347663" y="2919413"/>
            <a:ext cx="8521700" cy="1362075"/>
          </a:xfrm>
        </p:spPr>
        <p:txBody>
          <a:bodyPr/>
          <a:lstStyle/>
          <a:p>
            <a:pPr algn="ctr"/>
            <a:r>
              <a:rPr lang="en-US" altLang="en-US" sz="3600" cap="none" dirty="0"/>
              <a:t>THINKING SYSTEMATICALLY </a:t>
            </a:r>
            <a:br>
              <a:rPr lang="en-US" altLang="en-US" sz="3600" cap="none" dirty="0"/>
            </a:br>
            <a:r>
              <a:rPr lang="en-US" altLang="en-US" sz="3600" cap="none" dirty="0"/>
              <a:t>ABOUT ANTITRUST RISK</a:t>
            </a:r>
            <a:br>
              <a:rPr lang="en-US" altLang="en-US" cap="none" dirty="0"/>
            </a:br>
            <a:endParaRPr lang="en-US" altLang="en-US" cap="none" dirty="0"/>
          </a:p>
        </p:txBody>
      </p:sp>
      <p:sp>
        <p:nvSpPr>
          <p:cNvPr id="6147"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F49C267-809E-4606-A84A-1484940415B1}" type="slidenum">
              <a:rPr lang="en-US" altLang="en-US" smtClean="0">
                <a:latin typeface="+mn-lt"/>
              </a:rPr>
              <a:pPr eaLnBrk="1" hangingPunct="1"/>
              <a:t>3</a:t>
            </a:fld>
            <a:endParaRPr lang="en-US" altLang="en-US" dirty="0">
              <a:latin typeface="+mn-lt"/>
            </a:endParaRPr>
          </a:p>
        </p:txBody>
      </p:sp>
    </p:spTree>
    <p:extLst>
      <p:ext uri="{BB962C8B-B14F-4D97-AF65-F5344CB8AC3E}">
        <p14:creationId xmlns:p14="http://schemas.microsoft.com/office/powerpoint/2010/main" val="27351972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C8D3D09-D1AB-4A3E-BDE8-1D6277194987}" type="slidenum">
              <a:rPr lang="en-US" altLang="en-US" smtClean="0">
                <a:latin typeface="Arial" panose="020B0604020202020204" pitchFamily="34" charset="0"/>
              </a:rPr>
              <a:pPr eaLnBrk="1" hangingPunct="1"/>
              <a:t>30</a:t>
            </a:fld>
            <a:endParaRPr lang="en-US" altLang="en-US" dirty="0">
              <a:latin typeface="Arial" panose="020B0604020202020204" pitchFamily="34" charset="0"/>
            </a:endParaRPr>
          </a:p>
        </p:txBody>
      </p:sp>
      <p:sp>
        <p:nvSpPr>
          <p:cNvPr id="79875" name="Rectangle 2"/>
          <p:cNvSpPr>
            <a:spLocks noGrp="1" noChangeArrowheads="1"/>
          </p:cNvSpPr>
          <p:nvPr>
            <p:ph type="title"/>
          </p:nvPr>
        </p:nvSpPr>
        <p:spPr/>
        <p:txBody>
          <a:bodyPr anchor="ctr"/>
          <a:lstStyle/>
          <a:p>
            <a:r>
              <a:rPr lang="en-US" dirty="0"/>
              <a:t>The HSR Act review process</a:t>
            </a:r>
            <a:endParaRPr lang="en-US" sz="3200" dirty="0"/>
          </a:p>
        </p:txBody>
      </p:sp>
      <p:sp>
        <p:nvSpPr>
          <p:cNvPr id="79876" name="Rectangle 28"/>
          <p:cNvSpPr>
            <a:spLocks noGrp="1" noChangeArrowheads="1"/>
          </p:cNvSpPr>
          <p:nvPr>
            <p:ph type="body" idx="1"/>
          </p:nvPr>
        </p:nvSpPr>
        <p:spPr>
          <a:xfrm>
            <a:off x="457200" y="1096963"/>
            <a:ext cx="8229600" cy="4957762"/>
          </a:xfrm>
        </p:spPr>
        <p:txBody>
          <a:bodyPr/>
          <a:lstStyle/>
          <a:p>
            <a:r>
              <a:rPr lang="en-US" dirty="0"/>
              <a:t>Typical domestic transaction</a:t>
            </a:r>
          </a:p>
        </p:txBody>
      </p:sp>
      <p:graphicFrame>
        <p:nvGraphicFramePr>
          <p:cNvPr id="79877" name="Object 2"/>
          <p:cNvGraphicFramePr>
            <a:graphicFrameLocks noGrp="1" noChangeAspect="1"/>
          </p:cNvGraphicFramePr>
          <p:nvPr>
            <p:ph idx="4294967295"/>
          </p:nvPr>
        </p:nvGraphicFramePr>
        <p:xfrm>
          <a:off x="857250" y="1295400"/>
          <a:ext cx="7451725" cy="4238625"/>
        </p:xfrm>
        <a:graphic>
          <a:graphicData uri="http://schemas.openxmlformats.org/presentationml/2006/ole">
            <mc:AlternateContent xmlns:mc="http://schemas.openxmlformats.org/markup-compatibility/2006">
              <mc:Choice xmlns:v="urn:schemas-microsoft-com:vml" Requires="v">
                <p:oleObj spid="_x0000_s1046" name="Artwork" r:id="rId4" imgW="7422776" imgH="4222376" progId="Adobe.Illustrator.8">
                  <p:embed/>
                </p:oleObj>
              </mc:Choice>
              <mc:Fallback>
                <p:oleObj name="Artwork" r:id="rId4" imgW="7422776" imgH="4222376" progId="Adobe.Illustrator.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57250" y="1295400"/>
                        <a:ext cx="7451725" cy="4238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9878" name="Rectangle 3"/>
          <p:cNvSpPr>
            <a:spLocks noChangeArrowheads="1"/>
          </p:cNvSpPr>
          <p:nvPr/>
        </p:nvSpPr>
        <p:spPr bwMode="auto">
          <a:xfrm>
            <a:off x="504825" y="2514600"/>
            <a:ext cx="81915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0" hangingPunct="0">
              <a:lnSpc>
                <a:spcPct val="50000"/>
              </a:lnSpc>
            </a:pPr>
            <a:r>
              <a:rPr lang="en-US" sz="1000">
                <a:ea typeface="ＭＳ Ｐゴシック" pitchFamily="34" charset="-128"/>
              </a:rPr>
              <a:t>Announce</a:t>
            </a:r>
          </a:p>
          <a:p>
            <a:pPr algn="ctr" eaLnBrk="0" hangingPunct="0">
              <a:lnSpc>
                <a:spcPct val="50000"/>
              </a:lnSpc>
              <a:spcBef>
                <a:spcPct val="50000"/>
              </a:spcBef>
            </a:pPr>
            <a:r>
              <a:rPr lang="en-US" sz="1000">
                <a:ea typeface="ＭＳ Ｐゴシック" pitchFamily="34" charset="-128"/>
              </a:rPr>
              <a:t>deal</a:t>
            </a:r>
          </a:p>
        </p:txBody>
      </p:sp>
      <p:sp>
        <p:nvSpPr>
          <p:cNvPr id="79879" name="Text Box 4"/>
          <p:cNvSpPr txBox="1">
            <a:spLocks noChangeArrowheads="1"/>
          </p:cNvSpPr>
          <p:nvPr/>
        </p:nvSpPr>
        <p:spPr bwMode="auto">
          <a:xfrm>
            <a:off x="752475" y="2743200"/>
            <a:ext cx="11557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50000"/>
              </a:lnSpc>
              <a:spcBef>
                <a:spcPct val="50000"/>
              </a:spcBef>
            </a:pPr>
            <a:r>
              <a:rPr lang="en-US" sz="1000">
                <a:ea typeface="ＭＳ Ｐゴシック" pitchFamily="34" charset="-128"/>
              </a:rPr>
              <a:t>File</a:t>
            </a:r>
          </a:p>
          <a:p>
            <a:pPr algn="ctr">
              <a:lnSpc>
                <a:spcPct val="50000"/>
              </a:lnSpc>
              <a:spcBef>
                <a:spcPct val="50000"/>
              </a:spcBef>
            </a:pPr>
            <a:r>
              <a:rPr lang="en-US" sz="1000">
                <a:ea typeface="ＭＳ Ｐゴシック" pitchFamily="34" charset="-128"/>
              </a:rPr>
              <a:t> HSR forms</a:t>
            </a:r>
          </a:p>
        </p:txBody>
      </p:sp>
      <p:sp>
        <p:nvSpPr>
          <p:cNvPr id="79880" name="Text Box 5"/>
          <p:cNvSpPr txBox="1">
            <a:spLocks noChangeArrowheads="1"/>
          </p:cNvSpPr>
          <p:nvPr/>
        </p:nvSpPr>
        <p:spPr bwMode="auto">
          <a:xfrm>
            <a:off x="1336675" y="2455863"/>
            <a:ext cx="1450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1000" dirty="0">
                <a:ea typeface="ＭＳ Ｐゴシック" pitchFamily="34" charset="-128"/>
              </a:rPr>
              <a:t>Second request</a:t>
            </a:r>
          </a:p>
          <a:p>
            <a:pPr algn="ctr"/>
            <a:r>
              <a:rPr lang="en-US" sz="1000" dirty="0">
                <a:ea typeface="ＭＳ Ｐゴシック" pitchFamily="34" charset="-128"/>
              </a:rPr>
              <a:t>issued</a:t>
            </a:r>
          </a:p>
        </p:txBody>
      </p:sp>
      <p:sp>
        <p:nvSpPr>
          <p:cNvPr id="79881" name="Text Box 6"/>
          <p:cNvSpPr txBox="1">
            <a:spLocks noChangeArrowheads="1"/>
          </p:cNvSpPr>
          <p:nvPr/>
        </p:nvSpPr>
        <p:spPr bwMode="auto">
          <a:xfrm>
            <a:off x="2181225" y="2865438"/>
            <a:ext cx="12858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50000"/>
              </a:lnSpc>
              <a:spcBef>
                <a:spcPct val="50000"/>
              </a:spcBef>
            </a:pPr>
            <a:r>
              <a:rPr lang="en-US" sz="1000" dirty="0">
                <a:ea typeface="ＭＳ Ｐゴシック" pitchFamily="34" charset="-128"/>
              </a:rPr>
              <a:t>Second request</a:t>
            </a:r>
          </a:p>
          <a:p>
            <a:pPr algn="ctr">
              <a:lnSpc>
                <a:spcPct val="50000"/>
              </a:lnSpc>
              <a:spcBef>
                <a:spcPct val="50000"/>
              </a:spcBef>
            </a:pPr>
            <a:r>
              <a:rPr lang="en-US" sz="1000" dirty="0">
                <a:ea typeface="ＭＳ Ｐゴシック" pitchFamily="34" charset="-128"/>
              </a:rPr>
              <a:t>conference</a:t>
            </a:r>
          </a:p>
        </p:txBody>
      </p:sp>
      <p:sp>
        <p:nvSpPr>
          <p:cNvPr id="79882" name="Text Box 7"/>
          <p:cNvSpPr txBox="1">
            <a:spLocks noChangeArrowheads="1"/>
          </p:cNvSpPr>
          <p:nvPr/>
        </p:nvSpPr>
        <p:spPr bwMode="auto">
          <a:xfrm>
            <a:off x="4781550" y="2647950"/>
            <a:ext cx="127635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50000"/>
              </a:lnSpc>
              <a:spcBef>
                <a:spcPct val="50000"/>
              </a:spcBef>
            </a:pPr>
            <a:r>
              <a:rPr lang="en-US" sz="1000" dirty="0">
                <a:ea typeface="ＭＳ Ｐゴシック" pitchFamily="34" charset="-128"/>
              </a:rPr>
              <a:t>Second request</a:t>
            </a:r>
          </a:p>
          <a:p>
            <a:pPr algn="ctr">
              <a:lnSpc>
                <a:spcPct val="50000"/>
              </a:lnSpc>
              <a:spcBef>
                <a:spcPct val="50000"/>
              </a:spcBef>
            </a:pPr>
            <a:r>
              <a:rPr lang="en-US" sz="1000" dirty="0">
                <a:ea typeface="ＭＳ Ｐゴシック" pitchFamily="34" charset="-128"/>
              </a:rPr>
              <a:t>compliance</a:t>
            </a:r>
          </a:p>
        </p:txBody>
      </p:sp>
      <p:sp>
        <p:nvSpPr>
          <p:cNvPr id="79883" name="Text Box 8"/>
          <p:cNvSpPr txBox="1">
            <a:spLocks noChangeArrowheads="1"/>
          </p:cNvSpPr>
          <p:nvPr/>
        </p:nvSpPr>
        <p:spPr bwMode="auto">
          <a:xfrm>
            <a:off x="5334000" y="2247900"/>
            <a:ext cx="164782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50000"/>
              </a:lnSpc>
              <a:spcBef>
                <a:spcPct val="50000"/>
              </a:spcBef>
            </a:pPr>
            <a:r>
              <a:rPr lang="en-US" sz="1000">
                <a:ea typeface="ＭＳ Ｐゴシック" pitchFamily="34" charset="-128"/>
              </a:rPr>
              <a:t>Formal end of </a:t>
            </a:r>
          </a:p>
          <a:p>
            <a:pPr algn="ctr">
              <a:lnSpc>
                <a:spcPct val="50000"/>
              </a:lnSpc>
              <a:spcBef>
                <a:spcPct val="50000"/>
              </a:spcBef>
            </a:pPr>
            <a:r>
              <a:rPr lang="en-US" sz="1000">
                <a:ea typeface="ＭＳ Ｐゴシック" pitchFamily="34" charset="-128"/>
              </a:rPr>
              <a:t>HSR waiting period</a:t>
            </a:r>
          </a:p>
        </p:txBody>
      </p:sp>
      <p:sp>
        <p:nvSpPr>
          <p:cNvPr id="79884" name="Text Box 9"/>
          <p:cNvSpPr txBox="1">
            <a:spLocks noChangeArrowheads="1"/>
          </p:cNvSpPr>
          <p:nvPr/>
        </p:nvSpPr>
        <p:spPr bwMode="auto">
          <a:xfrm>
            <a:off x="7753350" y="2705100"/>
            <a:ext cx="930275"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50000"/>
              </a:lnSpc>
              <a:spcBef>
                <a:spcPct val="50000"/>
              </a:spcBef>
            </a:pPr>
            <a:r>
              <a:rPr lang="en-US" sz="1000">
                <a:ea typeface="ＭＳ Ｐゴシック" pitchFamily="34" charset="-128"/>
              </a:rPr>
              <a:t>Final agency</a:t>
            </a:r>
          </a:p>
          <a:p>
            <a:pPr algn="ctr">
              <a:lnSpc>
                <a:spcPct val="50000"/>
              </a:lnSpc>
              <a:spcBef>
                <a:spcPct val="50000"/>
              </a:spcBef>
            </a:pPr>
            <a:r>
              <a:rPr lang="en-US" sz="1000">
                <a:ea typeface="ＭＳ Ｐゴシック" pitchFamily="34" charset="-128"/>
              </a:rPr>
              <a:t>decision</a:t>
            </a:r>
          </a:p>
        </p:txBody>
      </p:sp>
      <p:sp>
        <p:nvSpPr>
          <p:cNvPr id="79885" name="Text Box 10"/>
          <p:cNvSpPr txBox="1">
            <a:spLocks noChangeArrowheads="1"/>
          </p:cNvSpPr>
          <p:nvPr/>
        </p:nvSpPr>
        <p:spPr bwMode="auto">
          <a:xfrm>
            <a:off x="809625" y="3371850"/>
            <a:ext cx="7143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endParaRPr lang="en-US" sz="1000">
              <a:ea typeface="ＭＳ Ｐゴシック" pitchFamily="34" charset="-128"/>
            </a:endParaRPr>
          </a:p>
        </p:txBody>
      </p:sp>
      <p:sp>
        <p:nvSpPr>
          <p:cNvPr id="79886" name="Text Box 11"/>
          <p:cNvSpPr txBox="1">
            <a:spLocks noChangeArrowheads="1"/>
          </p:cNvSpPr>
          <p:nvPr/>
        </p:nvSpPr>
        <p:spPr bwMode="auto">
          <a:xfrm>
            <a:off x="1193800" y="3298825"/>
            <a:ext cx="1000125"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50000"/>
              </a:spcBef>
            </a:pPr>
            <a:r>
              <a:rPr lang="en-US" sz="900" dirty="0">
                <a:ea typeface="ＭＳ Ｐゴシック" pitchFamily="34" charset="-128"/>
              </a:rPr>
              <a:t>Initial waiting</a:t>
            </a:r>
            <a:br>
              <a:rPr lang="en-US" sz="900" dirty="0">
                <a:ea typeface="ＭＳ Ｐゴシック" pitchFamily="34" charset="-128"/>
              </a:rPr>
            </a:br>
            <a:r>
              <a:rPr lang="en-US" sz="900" dirty="0">
                <a:ea typeface="ＭＳ Ｐゴシック" pitchFamily="34" charset="-128"/>
              </a:rPr>
              <a:t>period</a:t>
            </a:r>
            <a:br>
              <a:rPr lang="en-US" sz="900" dirty="0">
                <a:ea typeface="ＭＳ Ｐゴシック" pitchFamily="34" charset="-128"/>
              </a:rPr>
            </a:br>
            <a:r>
              <a:rPr lang="en-US" sz="900" dirty="0">
                <a:ea typeface="ＭＳ Ｐゴシック" pitchFamily="34" charset="-128"/>
              </a:rPr>
              <a:t>(30 days)</a:t>
            </a:r>
          </a:p>
        </p:txBody>
      </p:sp>
      <p:sp>
        <p:nvSpPr>
          <p:cNvPr id="79887" name="Text Box 12"/>
          <p:cNvSpPr txBox="1">
            <a:spLocks noChangeArrowheads="1"/>
          </p:cNvSpPr>
          <p:nvPr/>
        </p:nvSpPr>
        <p:spPr bwMode="auto">
          <a:xfrm>
            <a:off x="2089150" y="3359150"/>
            <a:ext cx="3327400" cy="308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50000"/>
              </a:lnSpc>
              <a:spcBef>
                <a:spcPct val="50000"/>
              </a:spcBef>
            </a:pPr>
            <a:r>
              <a:rPr lang="en-US" sz="900" dirty="0">
                <a:ea typeface="ＭＳ Ｐゴシック" pitchFamily="34" charset="-128"/>
              </a:rPr>
              <a:t>Document production and interrogatory responses</a:t>
            </a:r>
          </a:p>
          <a:p>
            <a:pPr algn="ctr">
              <a:lnSpc>
                <a:spcPct val="50000"/>
              </a:lnSpc>
              <a:spcBef>
                <a:spcPct val="50000"/>
              </a:spcBef>
            </a:pPr>
            <a:r>
              <a:rPr lang="en-US" sz="900" dirty="0">
                <a:ea typeface="ＭＳ Ｐゴシック" pitchFamily="34" charset="-128"/>
              </a:rPr>
              <a:t>(approximately 6-24 weeks)</a:t>
            </a:r>
          </a:p>
        </p:txBody>
      </p:sp>
      <p:sp>
        <p:nvSpPr>
          <p:cNvPr id="79888" name="Text Box 13"/>
          <p:cNvSpPr txBox="1">
            <a:spLocks noChangeArrowheads="1"/>
          </p:cNvSpPr>
          <p:nvPr/>
        </p:nvSpPr>
        <p:spPr bwMode="auto">
          <a:xfrm>
            <a:off x="5276850" y="3289300"/>
            <a:ext cx="109220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50000"/>
              </a:spcBef>
            </a:pPr>
            <a:r>
              <a:rPr lang="en-US" sz="900" dirty="0">
                <a:ea typeface="ＭＳ Ｐゴシック" pitchFamily="34" charset="-128"/>
              </a:rPr>
              <a:t>Final waiting</a:t>
            </a:r>
            <a:br>
              <a:rPr lang="en-US" sz="900" dirty="0">
                <a:ea typeface="ＭＳ Ｐゴシック" pitchFamily="34" charset="-128"/>
              </a:rPr>
            </a:br>
            <a:r>
              <a:rPr lang="en-US" sz="900" dirty="0">
                <a:ea typeface="ＭＳ Ｐゴシック" pitchFamily="34" charset="-128"/>
              </a:rPr>
              <a:t>period</a:t>
            </a:r>
            <a:br>
              <a:rPr lang="en-US" sz="900" dirty="0">
                <a:ea typeface="ＭＳ Ｐゴシック" pitchFamily="34" charset="-128"/>
              </a:rPr>
            </a:br>
            <a:r>
              <a:rPr lang="en-US" sz="900" dirty="0">
                <a:ea typeface="ＭＳ Ｐゴシック" pitchFamily="34" charset="-128"/>
              </a:rPr>
              <a:t>(30 days)</a:t>
            </a:r>
          </a:p>
        </p:txBody>
      </p:sp>
      <p:sp>
        <p:nvSpPr>
          <p:cNvPr id="79889" name="Text Box 14"/>
          <p:cNvSpPr txBox="1">
            <a:spLocks noChangeArrowheads="1"/>
          </p:cNvSpPr>
          <p:nvPr/>
        </p:nvSpPr>
        <p:spPr bwMode="auto">
          <a:xfrm>
            <a:off x="6197600" y="3274746"/>
            <a:ext cx="2019300" cy="4247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80000"/>
              </a:lnSpc>
              <a:spcBef>
                <a:spcPct val="50000"/>
              </a:spcBef>
            </a:pPr>
            <a:r>
              <a:rPr lang="en-US" sz="900" dirty="0">
                <a:ea typeface="ＭＳ Ｐゴシック" pitchFamily="34" charset="-128"/>
              </a:rPr>
              <a:t>Voluntary extension</a:t>
            </a:r>
            <a:br>
              <a:rPr lang="en-US" sz="900" dirty="0">
                <a:ea typeface="ＭＳ Ｐゴシック" pitchFamily="34" charset="-128"/>
              </a:rPr>
            </a:br>
            <a:r>
              <a:rPr lang="en-US" sz="900" dirty="0">
                <a:ea typeface="ＭＳ Ｐゴシック" pitchFamily="34" charset="-128"/>
              </a:rPr>
              <a:t>(usually 1 month and typically up to 3 months as necessary)</a:t>
            </a:r>
          </a:p>
        </p:txBody>
      </p:sp>
      <p:sp>
        <p:nvSpPr>
          <p:cNvPr id="79890" name="Text Box 15"/>
          <p:cNvSpPr txBox="1">
            <a:spLocks noChangeArrowheads="1"/>
          </p:cNvSpPr>
          <p:nvPr/>
        </p:nvSpPr>
        <p:spPr bwMode="auto">
          <a:xfrm>
            <a:off x="485775" y="4318000"/>
            <a:ext cx="81915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lnSpc>
                <a:spcPct val="50000"/>
              </a:lnSpc>
              <a:spcBef>
                <a:spcPct val="50000"/>
              </a:spcBef>
            </a:pPr>
            <a:r>
              <a:rPr lang="en-US" sz="1000">
                <a:ea typeface="ＭＳ Ｐゴシック" pitchFamily="34" charset="-128"/>
              </a:rPr>
              <a:t>Customer</a:t>
            </a:r>
          </a:p>
          <a:p>
            <a:pPr algn="ctr">
              <a:lnSpc>
                <a:spcPct val="50000"/>
              </a:lnSpc>
              <a:spcBef>
                <a:spcPct val="50000"/>
              </a:spcBef>
            </a:pPr>
            <a:r>
              <a:rPr lang="en-US" sz="1000">
                <a:ea typeface="ＭＳ Ｐゴシック" pitchFamily="34" charset="-128"/>
              </a:rPr>
              <a:t>rollout</a:t>
            </a:r>
          </a:p>
        </p:txBody>
      </p:sp>
      <p:sp>
        <p:nvSpPr>
          <p:cNvPr id="79891" name="Text Box 16"/>
          <p:cNvSpPr txBox="1">
            <a:spLocks noChangeArrowheads="1"/>
          </p:cNvSpPr>
          <p:nvPr/>
        </p:nvSpPr>
        <p:spPr bwMode="auto">
          <a:xfrm>
            <a:off x="1460500" y="4318000"/>
            <a:ext cx="2286000"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28600" algn="l"/>
              </a:tabLst>
              <a:defRPr>
                <a:solidFill>
                  <a:schemeClr val="tx1"/>
                </a:solidFill>
                <a:latin typeface="Arial" charset="0"/>
              </a:defRPr>
            </a:lvl1pPr>
            <a:lvl2pPr marL="742950" indent="-285750" eaLnBrk="0" hangingPunct="0">
              <a:tabLst>
                <a:tab pos="228600" algn="l"/>
              </a:tabLst>
              <a:defRPr>
                <a:solidFill>
                  <a:schemeClr val="tx1"/>
                </a:solidFill>
                <a:latin typeface="Arial" charset="0"/>
              </a:defRPr>
            </a:lvl2pPr>
            <a:lvl3pPr marL="1143000" indent="-228600" eaLnBrk="0" hangingPunct="0">
              <a:tabLst>
                <a:tab pos="228600" algn="l"/>
              </a:tabLst>
              <a:defRPr>
                <a:solidFill>
                  <a:schemeClr val="tx1"/>
                </a:solidFill>
                <a:latin typeface="Arial" charset="0"/>
              </a:defRPr>
            </a:lvl3pPr>
            <a:lvl4pPr marL="1600200" indent="-228600" eaLnBrk="0" hangingPunct="0">
              <a:tabLst>
                <a:tab pos="228600" algn="l"/>
              </a:tabLst>
              <a:defRPr>
                <a:solidFill>
                  <a:schemeClr val="tx1"/>
                </a:solidFill>
                <a:latin typeface="Arial" charset="0"/>
              </a:defRPr>
            </a:lvl4pPr>
            <a:lvl5pPr marL="2057400" indent="-228600" eaLnBrk="0" hangingPunct="0">
              <a:tabLst>
                <a:tab pos="228600" algn="l"/>
              </a:tabLst>
              <a:defRPr>
                <a:solidFill>
                  <a:schemeClr val="tx1"/>
                </a:solidFill>
                <a:latin typeface="Arial" charset="0"/>
              </a:defRPr>
            </a:lvl5pPr>
            <a:lvl6pPr marL="2514600" indent="-228600" eaLnBrk="0" fontAlgn="base" hangingPunct="0">
              <a:spcBef>
                <a:spcPct val="0"/>
              </a:spcBef>
              <a:spcAft>
                <a:spcPct val="0"/>
              </a:spcAft>
              <a:tabLst>
                <a:tab pos="228600" algn="l"/>
              </a:tabLst>
              <a:defRPr>
                <a:solidFill>
                  <a:schemeClr val="tx1"/>
                </a:solidFill>
                <a:latin typeface="Arial" charset="0"/>
              </a:defRPr>
            </a:lvl6pPr>
            <a:lvl7pPr marL="2971800" indent="-228600" eaLnBrk="0" fontAlgn="base" hangingPunct="0">
              <a:spcBef>
                <a:spcPct val="0"/>
              </a:spcBef>
              <a:spcAft>
                <a:spcPct val="0"/>
              </a:spcAft>
              <a:tabLst>
                <a:tab pos="228600" algn="l"/>
              </a:tabLst>
              <a:defRPr>
                <a:solidFill>
                  <a:schemeClr val="tx1"/>
                </a:solidFill>
                <a:latin typeface="Arial" charset="0"/>
              </a:defRPr>
            </a:lvl7pPr>
            <a:lvl8pPr marL="3429000" indent="-228600" eaLnBrk="0" fontAlgn="base" hangingPunct="0">
              <a:spcBef>
                <a:spcPct val="0"/>
              </a:spcBef>
              <a:spcAft>
                <a:spcPct val="0"/>
              </a:spcAft>
              <a:tabLst>
                <a:tab pos="228600" algn="l"/>
              </a:tabLst>
              <a:defRPr>
                <a:solidFill>
                  <a:schemeClr val="tx1"/>
                </a:solidFill>
                <a:latin typeface="Arial" charset="0"/>
              </a:defRPr>
            </a:lvl8pPr>
            <a:lvl9pPr marL="3886200" indent="-228600" eaLnBrk="0" fontAlgn="base" hangingPunct="0">
              <a:spcBef>
                <a:spcPct val="0"/>
              </a:spcBef>
              <a:spcAft>
                <a:spcPct val="0"/>
              </a:spcAft>
              <a:tabLst>
                <a:tab pos="228600" algn="l"/>
              </a:tabLst>
              <a:defRPr>
                <a:solidFill>
                  <a:schemeClr val="tx1"/>
                </a:solidFill>
                <a:latin typeface="Arial" charset="0"/>
              </a:defRPr>
            </a:lvl9pPr>
          </a:lstStyle>
          <a:p>
            <a:pPr>
              <a:lnSpc>
                <a:spcPct val="50000"/>
              </a:lnSpc>
              <a:spcBef>
                <a:spcPct val="50000"/>
              </a:spcBef>
            </a:pPr>
            <a:r>
              <a:rPr lang="en-US" sz="1000">
                <a:ea typeface="ＭＳ Ｐゴシック" pitchFamily="34" charset="-128"/>
              </a:rPr>
              <a:t>–	First telephone call</a:t>
            </a:r>
          </a:p>
          <a:p>
            <a:pPr>
              <a:lnSpc>
                <a:spcPct val="50000"/>
              </a:lnSpc>
              <a:spcBef>
                <a:spcPct val="50000"/>
              </a:spcBef>
            </a:pPr>
            <a:r>
              <a:rPr lang="en-US" sz="1000">
                <a:ea typeface="ＭＳ Ｐゴシック" pitchFamily="34" charset="-128"/>
              </a:rPr>
              <a:t>	     (voluntary request)</a:t>
            </a:r>
          </a:p>
          <a:p>
            <a:pPr>
              <a:lnSpc>
                <a:spcPct val="50000"/>
              </a:lnSpc>
              <a:spcBef>
                <a:spcPct val="50000"/>
              </a:spcBef>
            </a:pPr>
            <a:r>
              <a:rPr lang="en-US" sz="1000">
                <a:ea typeface="ＭＳ Ｐゴシック" pitchFamily="34" charset="-128"/>
              </a:rPr>
              <a:t>–	First presentation</a:t>
            </a:r>
          </a:p>
          <a:p>
            <a:pPr>
              <a:lnSpc>
                <a:spcPct val="50000"/>
              </a:lnSpc>
              <a:spcBef>
                <a:spcPct val="50000"/>
              </a:spcBef>
            </a:pPr>
            <a:r>
              <a:rPr lang="en-US" sz="1000">
                <a:ea typeface="ＭＳ Ｐゴシック" pitchFamily="34" charset="-128"/>
              </a:rPr>
              <a:t>–	Follow-up meetings</a:t>
            </a:r>
          </a:p>
          <a:p>
            <a:pPr>
              <a:lnSpc>
                <a:spcPct val="50000"/>
              </a:lnSpc>
              <a:spcBef>
                <a:spcPct val="50000"/>
              </a:spcBef>
            </a:pPr>
            <a:r>
              <a:rPr lang="en-US" sz="1000">
                <a:ea typeface="ＭＳ Ｐゴシック" pitchFamily="34" charset="-128"/>
              </a:rPr>
              <a:t>–	First DOJ/FTC customer </a:t>
            </a:r>
          </a:p>
          <a:p>
            <a:pPr>
              <a:lnSpc>
                <a:spcPct val="50000"/>
              </a:lnSpc>
              <a:spcBef>
                <a:spcPct val="50000"/>
              </a:spcBef>
            </a:pPr>
            <a:r>
              <a:rPr lang="en-US" sz="1000">
                <a:ea typeface="ＭＳ Ｐゴシック" pitchFamily="34" charset="-128"/>
              </a:rPr>
              <a:t>	     interviews</a:t>
            </a:r>
          </a:p>
          <a:p>
            <a:pPr>
              <a:lnSpc>
                <a:spcPct val="50000"/>
              </a:lnSpc>
              <a:spcBef>
                <a:spcPct val="50000"/>
              </a:spcBef>
            </a:pPr>
            <a:r>
              <a:rPr lang="en-US" sz="1000">
                <a:ea typeface="ＭＳ Ｐゴシック" pitchFamily="34" charset="-128"/>
              </a:rPr>
              <a:t>–	First DOJ/FTC competitor</a:t>
            </a:r>
          </a:p>
          <a:p>
            <a:pPr>
              <a:lnSpc>
                <a:spcPct val="50000"/>
              </a:lnSpc>
              <a:spcBef>
                <a:spcPct val="50000"/>
              </a:spcBef>
            </a:pPr>
            <a:r>
              <a:rPr lang="en-US" sz="1000">
                <a:ea typeface="ＭＳ Ｐゴシック" pitchFamily="34" charset="-128"/>
              </a:rPr>
              <a:t>	     interviews</a:t>
            </a:r>
          </a:p>
          <a:p>
            <a:pPr>
              <a:lnSpc>
                <a:spcPct val="50000"/>
              </a:lnSpc>
              <a:spcBef>
                <a:spcPct val="50000"/>
              </a:spcBef>
            </a:pPr>
            <a:r>
              <a:rPr lang="en-US" sz="1000">
                <a:ea typeface="ＭＳ Ｐゴシック" pitchFamily="34" charset="-128"/>
              </a:rPr>
              <a:t>–	Filings in other jurisdictions</a:t>
            </a:r>
          </a:p>
          <a:p>
            <a:pPr>
              <a:lnSpc>
                <a:spcPct val="50000"/>
              </a:lnSpc>
              <a:spcBef>
                <a:spcPct val="50000"/>
              </a:spcBef>
            </a:pPr>
            <a:endParaRPr lang="en-US" sz="1000">
              <a:ea typeface="ＭＳ Ｐゴシック" pitchFamily="34" charset="-128"/>
            </a:endParaRPr>
          </a:p>
        </p:txBody>
      </p:sp>
      <p:sp>
        <p:nvSpPr>
          <p:cNvPr id="79892" name="Text Box 17"/>
          <p:cNvSpPr txBox="1">
            <a:spLocks noChangeArrowheads="1"/>
          </p:cNvSpPr>
          <p:nvPr/>
        </p:nvSpPr>
        <p:spPr bwMode="auto">
          <a:xfrm>
            <a:off x="3302000" y="4318000"/>
            <a:ext cx="3225800" cy="1235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28600" algn="l"/>
              </a:tabLst>
              <a:defRPr>
                <a:solidFill>
                  <a:schemeClr val="tx1"/>
                </a:solidFill>
                <a:latin typeface="Arial" charset="0"/>
              </a:defRPr>
            </a:lvl1pPr>
            <a:lvl2pPr marL="742950" indent="-285750" eaLnBrk="0" hangingPunct="0">
              <a:tabLst>
                <a:tab pos="228600" algn="l"/>
              </a:tabLst>
              <a:defRPr>
                <a:solidFill>
                  <a:schemeClr val="tx1"/>
                </a:solidFill>
                <a:latin typeface="Arial" charset="0"/>
              </a:defRPr>
            </a:lvl2pPr>
            <a:lvl3pPr marL="1143000" indent="-228600" eaLnBrk="0" hangingPunct="0">
              <a:tabLst>
                <a:tab pos="228600" algn="l"/>
              </a:tabLst>
              <a:defRPr>
                <a:solidFill>
                  <a:schemeClr val="tx1"/>
                </a:solidFill>
                <a:latin typeface="Arial" charset="0"/>
              </a:defRPr>
            </a:lvl3pPr>
            <a:lvl4pPr marL="1600200" indent="-228600" eaLnBrk="0" hangingPunct="0">
              <a:tabLst>
                <a:tab pos="228600" algn="l"/>
              </a:tabLst>
              <a:defRPr>
                <a:solidFill>
                  <a:schemeClr val="tx1"/>
                </a:solidFill>
                <a:latin typeface="Arial" charset="0"/>
              </a:defRPr>
            </a:lvl4pPr>
            <a:lvl5pPr marL="2057400" indent="-228600" eaLnBrk="0" hangingPunct="0">
              <a:tabLst>
                <a:tab pos="228600" algn="l"/>
              </a:tabLst>
              <a:defRPr>
                <a:solidFill>
                  <a:schemeClr val="tx1"/>
                </a:solidFill>
                <a:latin typeface="Arial" charset="0"/>
              </a:defRPr>
            </a:lvl5pPr>
            <a:lvl6pPr marL="2514600" indent="-228600" eaLnBrk="0" fontAlgn="base" hangingPunct="0">
              <a:spcBef>
                <a:spcPct val="0"/>
              </a:spcBef>
              <a:spcAft>
                <a:spcPct val="0"/>
              </a:spcAft>
              <a:tabLst>
                <a:tab pos="228600" algn="l"/>
              </a:tabLst>
              <a:defRPr>
                <a:solidFill>
                  <a:schemeClr val="tx1"/>
                </a:solidFill>
                <a:latin typeface="Arial" charset="0"/>
              </a:defRPr>
            </a:lvl6pPr>
            <a:lvl7pPr marL="2971800" indent="-228600" eaLnBrk="0" fontAlgn="base" hangingPunct="0">
              <a:spcBef>
                <a:spcPct val="0"/>
              </a:spcBef>
              <a:spcAft>
                <a:spcPct val="0"/>
              </a:spcAft>
              <a:tabLst>
                <a:tab pos="228600" algn="l"/>
              </a:tabLst>
              <a:defRPr>
                <a:solidFill>
                  <a:schemeClr val="tx1"/>
                </a:solidFill>
                <a:latin typeface="Arial" charset="0"/>
              </a:defRPr>
            </a:lvl7pPr>
            <a:lvl8pPr marL="3429000" indent="-228600" eaLnBrk="0" fontAlgn="base" hangingPunct="0">
              <a:spcBef>
                <a:spcPct val="0"/>
              </a:spcBef>
              <a:spcAft>
                <a:spcPct val="0"/>
              </a:spcAft>
              <a:tabLst>
                <a:tab pos="228600" algn="l"/>
              </a:tabLst>
              <a:defRPr>
                <a:solidFill>
                  <a:schemeClr val="tx1"/>
                </a:solidFill>
                <a:latin typeface="Arial" charset="0"/>
              </a:defRPr>
            </a:lvl8pPr>
            <a:lvl9pPr marL="3886200" indent="-228600" eaLnBrk="0" fontAlgn="base" hangingPunct="0">
              <a:spcBef>
                <a:spcPct val="0"/>
              </a:spcBef>
              <a:spcAft>
                <a:spcPct val="0"/>
              </a:spcAft>
              <a:tabLst>
                <a:tab pos="228600" algn="l"/>
              </a:tabLst>
              <a:defRPr>
                <a:solidFill>
                  <a:schemeClr val="tx1"/>
                </a:solidFill>
                <a:latin typeface="Arial" charset="0"/>
              </a:defRPr>
            </a:lvl9pPr>
          </a:lstStyle>
          <a:p>
            <a:pPr>
              <a:lnSpc>
                <a:spcPct val="50000"/>
              </a:lnSpc>
              <a:spcBef>
                <a:spcPct val="50000"/>
              </a:spcBef>
            </a:pPr>
            <a:r>
              <a:rPr lang="en-US" sz="1000" dirty="0">
                <a:ea typeface="ＭＳ Ｐゴシック" pitchFamily="34" charset="-128"/>
              </a:rPr>
              <a:t>–	Second request conference</a:t>
            </a:r>
          </a:p>
          <a:p>
            <a:pPr>
              <a:lnSpc>
                <a:spcPct val="50000"/>
              </a:lnSpc>
              <a:spcBef>
                <a:spcPct val="50000"/>
              </a:spcBef>
            </a:pPr>
            <a:r>
              <a:rPr lang="en-US" sz="1000" dirty="0">
                <a:ea typeface="ＭＳ Ｐゴシック" pitchFamily="34" charset="-128"/>
              </a:rPr>
              <a:t>–	Collect and review documents</a:t>
            </a:r>
          </a:p>
          <a:p>
            <a:pPr>
              <a:lnSpc>
                <a:spcPct val="50000"/>
              </a:lnSpc>
              <a:spcBef>
                <a:spcPct val="50000"/>
              </a:spcBef>
            </a:pPr>
            <a:r>
              <a:rPr lang="en-US" sz="1000" dirty="0">
                <a:ea typeface="ＭＳ Ｐゴシック" pitchFamily="34" charset="-128"/>
              </a:rPr>
              <a:t>–	Prepare interrogatory responses</a:t>
            </a:r>
          </a:p>
          <a:p>
            <a:pPr>
              <a:lnSpc>
                <a:spcPct val="50000"/>
              </a:lnSpc>
              <a:spcBef>
                <a:spcPct val="50000"/>
              </a:spcBef>
            </a:pPr>
            <a:r>
              <a:rPr lang="en-US" sz="1000" dirty="0">
                <a:ea typeface="ＭＳ Ｐゴシック" pitchFamily="34" charset="-128"/>
              </a:rPr>
              <a:t>–	Depositions of employees</a:t>
            </a:r>
          </a:p>
          <a:p>
            <a:pPr>
              <a:lnSpc>
                <a:spcPct val="50000"/>
              </a:lnSpc>
              <a:spcBef>
                <a:spcPct val="50000"/>
              </a:spcBef>
            </a:pPr>
            <a:r>
              <a:rPr lang="en-US" sz="1000" dirty="0">
                <a:ea typeface="ＭＳ Ｐゴシック" pitchFamily="34" charset="-128"/>
              </a:rPr>
              <a:t>–	Additional meetings</a:t>
            </a:r>
          </a:p>
          <a:p>
            <a:pPr>
              <a:lnSpc>
                <a:spcPct val="50000"/>
              </a:lnSpc>
              <a:spcBef>
                <a:spcPct val="50000"/>
              </a:spcBef>
            </a:pPr>
            <a:r>
              <a:rPr lang="en-US" sz="1000" dirty="0">
                <a:ea typeface="ＭＳ Ｐゴシック" pitchFamily="34" charset="-128"/>
              </a:rPr>
              <a:t>–	Follow-up DOJ/FTC customer interviews and</a:t>
            </a:r>
          </a:p>
          <a:p>
            <a:pPr>
              <a:lnSpc>
                <a:spcPct val="50000"/>
              </a:lnSpc>
              <a:spcBef>
                <a:spcPct val="50000"/>
              </a:spcBef>
            </a:pPr>
            <a:r>
              <a:rPr lang="en-US" sz="1000" dirty="0">
                <a:ea typeface="ＭＳ Ｐゴシック" pitchFamily="34" charset="-128"/>
              </a:rPr>
              <a:t>	      affidavits</a:t>
            </a:r>
          </a:p>
          <a:p>
            <a:pPr>
              <a:lnSpc>
                <a:spcPct val="50000"/>
              </a:lnSpc>
              <a:spcBef>
                <a:spcPct val="50000"/>
              </a:spcBef>
            </a:pPr>
            <a:r>
              <a:rPr lang="en-US" sz="1000" dirty="0">
                <a:ea typeface="ＭＳ Ｐゴシック" pitchFamily="34" charset="-128"/>
              </a:rPr>
              <a:t>–	Follow-up DOJ/FTC competitor interviews</a:t>
            </a:r>
          </a:p>
        </p:txBody>
      </p:sp>
      <p:sp>
        <p:nvSpPr>
          <p:cNvPr id="79893" name="Text Box 18"/>
          <p:cNvSpPr txBox="1">
            <a:spLocks noChangeArrowheads="1"/>
          </p:cNvSpPr>
          <p:nvPr/>
        </p:nvSpPr>
        <p:spPr bwMode="auto">
          <a:xfrm>
            <a:off x="5581650" y="4318000"/>
            <a:ext cx="27559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28600" algn="l"/>
              </a:tabLst>
              <a:defRPr>
                <a:solidFill>
                  <a:schemeClr val="tx1"/>
                </a:solidFill>
                <a:latin typeface="Arial" charset="0"/>
              </a:defRPr>
            </a:lvl1pPr>
            <a:lvl2pPr marL="742950" indent="-285750" eaLnBrk="0" hangingPunct="0">
              <a:tabLst>
                <a:tab pos="228600" algn="l"/>
              </a:tabLst>
              <a:defRPr>
                <a:solidFill>
                  <a:schemeClr val="tx1"/>
                </a:solidFill>
                <a:latin typeface="Arial" charset="0"/>
              </a:defRPr>
            </a:lvl2pPr>
            <a:lvl3pPr marL="1143000" indent="-228600" eaLnBrk="0" hangingPunct="0">
              <a:tabLst>
                <a:tab pos="228600" algn="l"/>
              </a:tabLst>
              <a:defRPr>
                <a:solidFill>
                  <a:schemeClr val="tx1"/>
                </a:solidFill>
                <a:latin typeface="Arial" charset="0"/>
              </a:defRPr>
            </a:lvl3pPr>
            <a:lvl4pPr marL="1600200" indent="-228600" eaLnBrk="0" hangingPunct="0">
              <a:tabLst>
                <a:tab pos="228600" algn="l"/>
              </a:tabLst>
              <a:defRPr>
                <a:solidFill>
                  <a:schemeClr val="tx1"/>
                </a:solidFill>
                <a:latin typeface="Arial" charset="0"/>
              </a:defRPr>
            </a:lvl4pPr>
            <a:lvl5pPr marL="2057400" indent="-228600" eaLnBrk="0" hangingPunct="0">
              <a:tabLst>
                <a:tab pos="228600" algn="l"/>
              </a:tabLst>
              <a:defRPr>
                <a:solidFill>
                  <a:schemeClr val="tx1"/>
                </a:solidFill>
                <a:latin typeface="Arial" charset="0"/>
              </a:defRPr>
            </a:lvl5pPr>
            <a:lvl6pPr marL="2514600" indent="-228600" eaLnBrk="0" fontAlgn="base" hangingPunct="0">
              <a:spcBef>
                <a:spcPct val="0"/>
              </a:spcBef>
              <a:spcAft>
                <a:spcPct val="0"/>
              </a:spcAft>
              <a:tabLst>
                <a:tab pos="228600" algn="l"/>
              </a:tabLst>
              <a:defRPr>
                <a:solidFill>
                  <a:schemeClr val="tx1"/>
                </a:solidFill>
                <a:latin typeface="Arial" charset="0"/>
              </a:defRPr>
            </a:lvl6pPr>
            <a:lvl7pPr marL="2971800" indent="-228600" eaLnBrk="0" fontAlgn="base" hangingPunct="0">
              <a:spcBef>
                <a:spcPct val="0"/>
              </a:spcBef>
              <a:spcAft>
                <a:spcPct val="0"/>
              </a:spcAft>
              <a:tabLst>
                <a:tab pos="228600" algn="l"/>
              </a:tabLst>
              <a:defRPr>
                <a:solidFill>
                  <a:schemeClr val="tx1"/>
                </a:solidFill>
                <a:latin typeface="Arial" charset="0"/>
              </a:defRPr>
            </a:lvl7pPr>
            <a:lvl8pPr marL="3429000" indent="-228600" eaLnBrk="0" fontAlgn="base" hangingPunct="0">
              <a:spcBef>
                <a:spcPct val="0"/>
              </a:spcBef>
              <a:spcAft>
                <a:spcPct val="0"/>
              </a:spcAft>
              <a:tabLst>
                <a:tab pos="228600" algn="l"/>
              </a:tabLst>
              <a:defRPr>
                <a:solidFill>
                  <a:schemeClr val="tx1"/>
                </a:solidFill>
                <a:latin typeface="Arial" charset="0"/>
              </a:defRPr>
            </a:lvl8pPr>
            <a:lvl9pPr marL="3886200" indent="-228600" eaLnBrk="0" fontAlgn="base" hangingPunct="0">
              <a:spcBef>
                <a:spcPct val="0"/>
              </a:spcBef>
              <a:spcAft>
                <a:spcPct val="0"/>
              </a:spcAft>
              <a:tabLst>
                <a:tab pos="228600" algn="l"/>
              </a:tabLst>
              <a:defRPr>
                <a:solidFill>
                  <a:schemeClr val="tx1"/>
                </a:solidFill>
                <a:latin typeface="Arial" charset="0"/>
              </a:defRPr>
            </a:lvl9pPr>
          </a:lstStyle>
          <a:p>
            <a:pPr>
              <a:lnSpc>
                <a:spcPct val="50000"/>
              </a:lnSpc>
              <a:spcBef>
                <a:spcPct val="50000"/>
              </a:spcBef>
            </a:pPr>
            <a:r>
              <a:rPr lang="en-US" sz="1000">
                <a:ea typeface="ＭＳ Ｐゴシック" pitchFamily="34" charset="-128"/>
              </a:rPr>
              <a:t>–	Final meetings with staff</a:t>
            </a:r>
          </a:p>
          <a:p>
            <a:pPr>
              <a:lnSpc>
                <a:spcPct val="50000"/>
              </a:lnSpc>
              <a:spcBef>
                <a:spcPct val="50000"/>
              </a:spcBef>
            </a:pPr>
            <a:r>
              <a:rPr lang="en-US" sz="1000">
                <a:ea typeface="ＭＳ Ｐゴシック" pitchFamily="34" charset="-128"/>
              </a:rPr>
              <a:t>–	Meetings with senior staff</a:t>
            </a:r>
          </a:p>
        </p:txBody>
      </p:sp>
      <p:sp>
        <p:nvSpPr>
          <p:cNvPr id="79894" name="Text Box 19"/>
          <p:cNvSpPr txBox="1">
            <a:spLocks noChangeArrowheads="1"/>
          </p:cNvSpPr>
          <p:nvPr/>
        </p:nvSpPr>
        <p:spPr bwMode="auto">
          <a:xfrm>
            <a:off x="6772275" y="5045075"/>
            <a:ext cx="1866900"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tabLst>
                <a:tab pos="228600" algn="l"/>
              </a:tabLst>
              <a:defRPr>
                <a:solidFill>
                  <a:schemeClr val="tx1"/>
                </a:solidFill>
                <a:latin typeface="Arial" charset="0"/>
              </a:defRPr>
            </a:lvl1pPr>
            <a:lvl2pPr marL="742950" indent="-285750" eaLnBrk="0" hangingPunct="0">
              <a:tabLst>
                <a:tab pos="228600" algn="l"/>
              </a:tabLst>
              <a:defRPr>
                <a:solidFill>
                  <a:schemeClr val="tx1"/>
                </a:solidFill>
                <a:latin typeface="Arial" charset="0"/>
              </a:defRPr>
            </a:lvl2pPr>
            <a:lvl3pPr marL="1143000" indent="-228600" eaLnBrk="0" hangingPunct="0">
              <a:tabLst>
                <a:tab pos="228600" algn="l"/>
              </a:tabLst>
              <a:defRPr>
                <a:solidFill>
                  <a:schemeClr val="tx1"/>
                </a:solidFill>
                <a:latin typeface="Arial" charset="0"/>
              </a:defRPr>
            </a:lvl3pPr>
            <a:lvl4pPr marL="1600200" indent="-228600" eaLnBrk="0" hangingPunct="0">
              <a:tabLst>
                <a:tab pos="228600" algn="l"/>
              </a:tabLst>
              <a:defRPr>
                <a:solidFill>
                  <a:schemeClr val="tx1"/>
                </a:solidFill>
                <a:latin typeface="Arial" charset="0"/>
              </a:defRPr>
            </a:lvl4pPr>
            <a:lvl5pPr marL="2057400" indent="-228600" eaLnBrk="0" hangingPunct="0">
              <a:tabLst>
                <a:tab pos="228600" algn="l"/>
              </a:tabLst>
              <a:defRPr>
                <a:solidFill>
                  <a:schemeClr val="tx1"/>
                </a:solidFill>
                <a:latin typeface="Arial" charset="0"/>
              </a:defRPr>
            </a:lvl5pPr>
            <a:lvl6pPr marL="2514600" indent="-228600" eaLnBrk="0" fontAlgn="base" hangingPunct="0">
              <a:spcBef>
                <a:spcPct val="0"/>
              </a:spcBef>
              <a:spcAft>
                <a:spcPct val="0"/>
              </a:spcAft>
              <a:tabLst>
                <a:tab pos="228600" algn="l"/>
              </a:tabLst>
              <a:defRPr>
                <a:solidFill>
                  <a:schemeClr val="tx1"/>
                </a:solidFill>
                <a:latin typeface="Arial" charset="0"/>
              </a:defRPr>
            </a:lvl6pPr>
            <a:lvl7pPr marL="2971800" indent="-228600" eaLnBrk="0" fontAlgn="base" hangingPunct="0">
              <a:spcBef>
                <a:spcPct val="0"/>
              </a:spcBef>
              <a:spcAft>
                <a:spcPct val="0"/>
              </a:spcAft>
              <a:tabLst>
                <a:tab pos="228600" algn="l"/>
              </a:tabLst>
              <a:defRPr>
                <a:solidFill>
                  <a:schemeClr val="tx1"/>
                </a:solidFill>
                <a:latin typeface="Arial" charset="0"/>
              </a:defRPr>
            </a:lvl7pPr>
            <a:lvl8pPr marL="3429000" indent="-228600" eaLnBrk="0" fontAlgn="base" hangingPunct="0">
              <a:spcBef>
                <a:spcPct val="0"/>
              </a:spcBef>
              <a:spcAft>
                <a:spcPct val="0"/>
              </a:spcAft>
              <a:tabLst>
                <a:tab pos="228600" algn="l"/>
              </a:tabLst>
              <a:defRPr>
                <a:solidFill>
                  <a:schemeClr val="tx1"/>
                </a:solidFill>
                <a:latin typeface="Arial" charset="0"/>
              </a:defRPr>
            </a:lvl8pPr>
            <a:lvl9pPr marL="3886200" indent="-228600" eaLnBrk="0" fontAlgn="base" hangingPunct="0">
              <a:spcBef>
                <a:spcPct val="0"/>
              </a:spcBef>
              <a:spcAft>
                <a:spcPct val="0"/>
              </a:spcAft>
              <a:tabLst>
                <a:tab pos="228600" algn="l"/>
              </a:tabLst>
              <a:defRPr>
                <a:solidFill>
                  <a:schemeClr val="tx1"/>
                </a:solidFill>
                <a:latin typeface="Arial" charset="0"/>
              </a:defRPr>
            </a:lvl9pPr>
          </a:lstStyle>
          <a:p>
            <a:pPr>
              <a:lnSpc>
                <a:spcPct val="50000"/>
              </a:lnSpc>
              <a:spcBef>
                <a:spcPct val="50000"/>
              </a:spcBef>
            </a:pPr>
            <a:r>
              <a:rPr lang="en-US" sz="1000">
                <a:ea typeface="ＭＳ Ｐゴシック" pitchFamily="34" charset="-128"/>
              </a:rPr>
              <a:t>–	Negotiate consent decree</a:t>
            </a:r>
          </a:p>
          <a:p>
            <a:pPr>
              <a:lnSpc>
                <a:spcPct val="50000"/>
              </a:lnSpc>
              <a:spcBef>
                <a:spcPct val="50000"/>
              </a:spcBef>
            </a:pPr>
            <a:r>
              <a:rPr lang="en-US" sz="1000">
                <a:ea typeface="ＭＳ Ｐゴシック" pitchFamily="34" charset="-128"/>
              </a:rPr>
              <a:t>	    (if necessary)</a:t>
            </a:r>
          </a:p>
        </p:txBody>
      </p:sp>
      <p:sp>
        <p:nvSpPr>
          <p:cNvPr id="79895" name="Text Box 20"/>
          <p:cNvSpPr txBox="1">
            <a:spLocks noChangeArrowheads="1"/>
          </p:cNvSpPr>
          <p:nvPr/>
        </p:nvSpPr>
        <p:spPr bwMode="auto">
          <a:xfrm>
            <a:off x="774700" y="3752850"/>
            <a:ext cx="2540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ea typeface="ＭＳ Ｐゴシック" pitchFamily="34" charset="-128"/>
              </a:rPr>
              <a:t>0</a:t>
            </a:r>
          </a:p>
        </p:txBody>
      </p:sp>
      <p:sp>
        <p:nvSpPr>
          <p:cNvPr id="79896" name="Text Box 21"/>
          <p:cNvSpPr txBox="1">
            <a:spLocks noChangeArrowheads="1"/>
          </p:cNvSpPr>
          <p:nvPr/>
        </p:nvSpPr>
        <p:spPr bwMode="auto">
          <a:xfrm>
            <a:off x="1031875" y="3752850"/>
            <a:ext cx="74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ea typeface="ＭＳ Ｐゴシック" pitchFamily="34" charset="-128"/>
              </a:rPr>
              <a:t>0.5 month</a:t>
            </a:r>
          </a:p>
        </p:txBody>
      </p:sp>
      <p:sp>
        <p:nvSpPr>
          <p:cNvPr id="79897" name="Text Box 22"/>
          <p:cNvSpPr txBox="1">
            <a:spLocks noChangeArrowheads="1"/>
          </p:cNvSpPr>
          <p:nvPr/>
        </p:nvSpPr>
        <p:spPr bwMode="auto">
          <a:xfrm>
            <a:off x="1689100" y="3752850"/>
            <a:ext cx="8128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a:ea typeface="ＭＳ Ｐゴシック" pitchFamily="34" charset="-128"/>
              </a:rPr>
              <a:t>1.5 months</a:t>
            </a:r>
          </a:p>
        </p:txBody>
      </p:sp>
      <p:sp>
        <p:nvSpPr>
          <p:cNvPr id="79898" name="Text Box 23"/>
          <p:cNvSpPr txBox="1">
            <a:spLocks noChangeArrowheads="1"/>
          </p:cNvSpPr>
          <p:nvPr/>
        </p:nvSpPr>
        <p:spPr bwMode="auto">
          <a:xfrm>
            <a:off x="5022850" y="3752850"/>
            <a:ext cx="1034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dirty="0">
                <a:ea typeface="ＭＳ Ｐゴシック" pitchFamily="34" charset="-128"/>
              </a:rPr>
              <a:t>3.0-7.5 months</a:t>
            </a:r>
          </a:p>
        </p:txBody>
      </p:sp>
      <p:sp>
        <p:nvSpPr>
          <p:cNvPr id="79899" name="Text Box 24"/>
          <p:cNvSpPr txBox="1">
            <a:spLocks noChangeArrowheads="1"/>
          </p:cNvSpPr>
          <p:nvPr/>
        </p:nvSpPr>
        <p:spPr bwMode="auto">
          <a:xfrm>
            <a:off x="5797550" y="3968750"/>
            <a:ext cx="1034257"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1000" dirty="0">
                <a:ea typeface="ＭＳ Ｐゴシック" pitchFamily="34" charset="-128"/>
              </a:rPr>
              <a:t>4.0-8.5 months</a:t>
            </a:r>
          </a:p>
        </p:txBody>
      </p:sp>
    </p:spTree>
    <p:extLst>
      <p:ext uri="{BB962C8B-B14F-4D97-AF65-F5344CB8AC3E}">
        <p14:creationId xmlns:p14="http://schemas.microsoft.com/office/powerpoint/2010/main" val="23197990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722313" y="2474181"/>
            <a:ext cx="7772400" cy="1362075"/>
          </a:xfrm>
        </p:spPr>
        <p:txBody>
          <a:bodyPr/>
          <a:lstStyle/>
          <a:p>
            <a:pPr algn="ctr"/>
            <a:br>
              <a:rPr lang="en-US" sz="3600" cap="none" dirty="0"/>
            </a:br>
            <a:r>
              <a:rPr lang="en-US" sz="3600" cap="none" dirty="0"/>
              <a:t>HSR Act Reportability</a:t>
            </a:r>
            <a:endParaRPr lang="en-US" sz="2800" cap="none" dirty="0"/>
          </a:p>
        </p:txBody>
      </p:sp>
      <p:sp>
        <p:nvSpPr>
          <p:cNvPr id="727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7741AA-2BBD-4EE2-A6EF-14047AE383C5}" type="slidenum">
              <a:rPr lang="en-US" altLang="en-US" sz="900" smtClean="0">
                <a:latin typeface="+mn-lt"/>
              </a:rPr>
              <a:pPr eaLnBrk="1" hangingPunct="1"/>
              <a:t>31</a:t>
            </a:fld>
            <a:endParaRPr lang="en-US" altLang="en-US" sz="900" dirty="0">
              <a:latin typeface="+mn-lt"/>
            </a:endParaRPr>
          </a:p>
        </p:txBody>
      </p:sp>
    </p:spTree>
    <p:extLst>
      <p:ext uri="{BB962C8B-B14F-4D97-AF65-F5344CB8AC3E}">
        <p14:creationId xmlns:p14="http://schemas.microsoft.com/office/powerpoint/2010/main" val="24330279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prohibition</a:t>
            </a:r>
          </a:p>
        </p:txBody>
      </p:sp>
      <p:sp>
        <p:nvSpPr>
          <p:cNvPr id="3" name="Content Placeholder 2"/>
          <p:cNvSpPr>
            <a:spLocks noGrp="1"/>
          </p:cNvSpPr>
          <p:nvPr>
            <p:ph idx="1"/>
          </p:nvPr>
        </p:nvSpPr>
        <p:spPr/>
        <p:txBody>
          <a:bodyPr/>
          <a:lstStyle/>
          <a:p>
            <a:r>
              <a:rPr lang="en-US" dirty="0"/>
              <a:t>Section 7A(a) </a:t>
            </a:r>
          </a:p>
          <a:p>
            <a:endParaRPr lang="en-US" dirty="0"/>
          </a:p>
          <a:p>
            <a:endParaRPr lang="en-US" dirty="0"/>
          </a:p>
          <a:p>
            <a:r>
              <a:rPr lang="en-US" dirty="0"/>
              <a:t>A reportable transaction is one that</a:t>
            </a:r>
            <a:r>
              <a:rPr lang="en-US" dirty="0">
                <a:latin typeface="Arial"/>
                <a:cs typeface="Arial"/>
              </a:rPr>
              <a:t>—</a:t>
            </a:r>
            <a:endParaRPr lang="en-US" dirty="0"/>
          </a:p>
          <a:p>
            <a:pPr lvl="1"/>
            <a:r>
              <a:rPr lang="en-US" dirty="0"/>
              <a:t>Involves the acquisition of voting securities or assets</a:t>
            </a:r>
          </a:p>
          <a:p>
            <a:pPr lvl="1"/>
            <a:r>
              <a:rPr lang="en-US" dirty="0"/>
              <a:t>Satisfies the thresholds for prima facie reportablility</a:t>
            </a:r>
            <a:r>
              <a:rPr lang="en-US" baseline="30000" dirty="0"/>
              <a:t>2</a:t>
            </a:r>
          </a:p>
          <a:p>
            <a:pPr lvl="1"/>
            <a:r>
              <a:rPr lang="en-US" dirty="0"/>
              <a:t>Does not fall into one of the exemptions provided by the HSR Act or implemented by the HSR Rules</a:t>
            </a:r>
          </a:p>
          <a:p>
            <a:r>
              <a:rPr lang="en-US" dirty="0"/>
              <a:t>Thresholds are adjusted annually for inflation</a:t>
            </a:r>
          </a:p>
          <a:p>
            <a:pPr lvl="1"/>
            <a:r>
              <a:rPr lang="en-US" dirty="0"/>
              <a:t>Beginning in FY 2005, the reporting thresholds are adjusted annual by the percentage changes in the gross national product during the prior fiscal year compared to the gross national product for the fiscal year ending September 30, 2003.</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32</a:t>
            </a:fld>
            <a:endParaRPr lang="en-US" altLang="en-US" dirty="0"/>
          </a:p>
        </p:txBody>
      </p:sp>
      <p:sp>
        <p:nvSpPr>
          <p:cNvPr id="5" name="TextBox 4"/>
          <p:cNvSpPr txBox="1"/>
          <p:nvPr/>
        </p:nvSpPr>
        <p:spPr>
          <a:xfrm>
            <a:off x="1283505" y="1429784"/>
            <a:ext cx="6567853" cy="738664"/>
          </a:xfrm>
          <a:prstGeom prst="rect">
            <a:avLst/>
          </a:prstGeom>
          <a:noFill/>
          <a:ln w="12700">
            <a:solidFill>
              <a:schemeClr val="accent1"/>
            </a:solidFill>
          </a:ln>
        </p:spPr>
        <p:txBody>
          <a:bodyPr wrap="square" rtlCol="0">
            <a:spAutoFit/>
          </a:bodyPr>
          <a:lstStyle/>
          <a:p>
            <a:r>
              <a:rPr lang="en-US" sz="1400" dirty="0"/>
              <a:t>[N]o person shall acquire, directly or indirectly, any voting securities or assets of any other person, unless both persons (or in the case of a tender offer, the acquiring person) file notification . . . and the waiting period . . . has expired . . . .</a:t>
            </a:r>
            <a:r>
              <a:rPr lang="en-US" sz="1400" baseline="30000" dirty="0"/>
              <a:t>1</a:t>
            </a:r>
            <a:r>
              <a:rPr lang="en-US" sz="1400" dirty="0"/>
              <a:t> </a:t>
            </a:r>
          </a:p>
        </p:txBody>
      </p:sp>
      <p:sp>
        <p:nvSpPr>
          <p:cNvPr id="6" name="TextBox 5"/>
          <p:cNvSpPr txBox="1"/>
          <p:nvPr/>
        </p:nvSpPr>
        <p:spPr>
          <a:xfrm>
            <a:off x="457200" y="5712767"/>
            <a:ext cx="8220464" cy="461665"/>
          </a:xfrm>
          <a:prstGeom prst="rect">
            <a:avLst/>
          </a:prstGeom>
          <a:noFill/>
        </p:spPr>
        <p:txBody>
          <a:bodyPr wrap="square" rtlCol="0">
            <a:spAutoFit/>
          </a:bodyPr>
          <a:lstStyle/>
          <a:p>
            <a:r>
              <a:rPr lang="en-US" sz="1200" baseline="30000" dirty="0"/>
              <a:t>1</a:t>
            </a:r>
            <a:r>
              <a:rPr lang="en-US" sz="1200" dirty="0"/>
              <a:t> 15 U.S.C.18a(a).</a:t>
            </a:r>
          </a:p>
          <a:p>
            <a:r>
              <a:rPr lang="en-US" sz="1200" baseline="30000" dirty="0"/>
              <a:t>2</a:t>
            </a:r>
            <a:r>
              <a:rPr lang="en-US" sz="1200" dirty="0"/>
              <a:t> Pub. L. No. 106-553, 114 Stat. 2762 , 2762A-109 (effective February 1, 2001).</a:t>
            </a:r>
          </a:p>
        </p:txBody>
      </p:sp>
    </p:spTree>
    <p:extLst>
      <p:ext uri="{BB962C8B-B14F-4D97-AF65-F5344CB8AC3E}">
        <p14:creationId xmlns:p14="http://schemas.microsoft.com/office/powerpoint/2010/main" val="552305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 of voting securities or assets</a:t>
            </a:r>
            <a:br>
              <a:rPr lang="en-US" dirty="0"/>
            </a:br>
            <a:endParaRPr lang="en-US" dirty="0"/>
          </a:p>
        </p:txBody>
      </p:sp>
      <p:sp>
        <p:nvSpPr>
          <p:cNvPr id="3" name="Content Placeholder 2"/>
          <p:cNvSpPr>
            <a:spLocks noGrp="1"/>
          </p:cNvSpPr>
          <p:nvPr>
            <p:ph idx="1"/>
          </p:nvPr>
        </p:nvSpPr>
        <p:spPr/>
        <p:txBody>
          <a:bodyPr/>
          <a:lstStyle/>
          <a:p>
            <a:r>
              <a:rPr lang="en-US" dirty="0"/>
              <a:t>The HSR Act applies only to acquisitions of voting securities or assets</a:t>
            </a:r>
          </a:p>
          <a:p>
            <a:r>
              <a:rPr lang="en-US" dirty="0"/>
              <a:t>Voting securities</a:t>
            </a:r>
          </a:p>
          <a:p>
            <a:pPr lvl="1"/>
            <a:r>
              <a:rPr lang="en-US" dirty="0"/>
              <a:t>“[S]</a:t>
            </a:r>
            <a:r>
              <a:rPr lang="en-US" dirty="0" err="1"/>
              <a:t>ecurities</a:t>
            </a:r>
            <a:r>
              <a:rPr lang="en-US" dirty="0"/>
              <a:t> which at present or upon conversion entitle the owner or holder thereof to vote for the election of directors of the issuer”</a:t>
            </a:r>
            <a:r>
              <a:rPr lang="en-US" baseline="30000" dirty="0"/>
              <a:t>1</a:t>
            </a:r>
          </a:p>
          <a:p>
            <a:r>
              <a:rPr lang="en-US" dirty="0"/>
              <a:t>Assets</a:t>
            </a:r>
          </a:p>
          <a:p>
            <a:pPr lvl="1"/>
            <a:r>
              <a:rPr lang="en-US" dirty="0"/>
              <a:t>No special definition</a:t>
            </a:r>
          </a:p>
          <a:p>
            <a:pPr lvl="1"/>
            <a:r>
              <a:rPr lang="en-US" dirty="0"/>
              <a:t>The acquisition of a 50%or greater ownership interest in a non-corporate entity (such as a partnership or LLC) is regarded as an acquisition of the entity’s underlying assets</a:t>
            </a:r>
          </a:p>
          <a:p>
            <a:pPr lvl="1"/>
            <a:r>
              <a:rPr lang="en-US" dirty="0"/>
              <a:t>An exclusive license is regarded as an asset</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33</a:t>
            </a:fld>
            <a:endParaRPr lang="en-US" altLang="en-US" dirty="0"/>
          </a:p>
        </p:txBody>
      </p:sp>
      <p:sp>
        <p:nvSpPr>
          <p:cNvPr id="5" name="TextBox 4"/>
          <p:cNvSpPr txBox="1"/>
          <p:nvPr/>
        </p:nvSpPr>
        <p:spPr>
          <a:xfrm>
            <a:off x="465992" y="5864469"/>
            <a:ext cx="1995033" cy="276999"/>
          </a:xfrm>
          <a:prstGeom prst="rect">
            <a:avLst/>
          </a:prstGeom>
          <a:noFill/>
        </p:spPr>
        <p:txBody>
          <a:bodyPr wrap="none" rtlCol="0">
            <a:spAutoFit/>
          </a:bodyPr>
          <a:lstStyle/>
          <a:p>
            <a:r>
              <a:rPr lang="en-US" sz="1200" baseline="30000" dirty="0"/>
              <a:t>1</a:t>
            </a:r>
            <a:r>
              <a:rPr lang="en-US" sz="1200" dirty="0"/>
              <a:t> 16 C.F.R. § 801.1(f)(1)(</a:t>
            </a:r>
            <a:r>
              <a:rPr lang="en-US" sz="1200" dirty="0" err="1"/>
              <a:t>i</a:t>
            </a:r>
            <a:r>
              <a:rPr lang="en-US" sz="1200" dirty="0"/>
              <a:t>).</a:t>
            </a:r>
          </a:p>
        </p:txBody>
      </p:sp>
    </p:spTree>
    <p:extLst>
      <p:ext uri="{BB962C8B-B14F-4D97-AF65-F5344CB8AC3E}">
        <p14:creationId xmlns:p14="http://schemas.microsoft.com/office/powerpoint/2010/main" val="223728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Acquisition of voting securities or assets</a:t>
            </a:r>
            <a:br>
              <a:rPr lang="en-US" dirty="0"/>
            </a:br>
            <a:endParaRPr lang="en-US" dirty="0"/>
          </a:p>
        </p:txBody>
      </p:sp>
      <p:sp>
        <p:nvSpPr>
          <p:cNvPr id="3" name="Content Placeholder 2"/>
          <p:cNvSpPr>
            <a:spLocks noGrp="1"/>
          </p:cNvSpPr>
          <p:nvPr>
            <p:ph idx="1"/>
          </p:nvPr>
        </p:nvSpPr>
        <p:spPr/>
        <p:txBody>
          <a:bodyPr/>
          <a:lstStyle/>
          <a:p>
            <a:r>
              <a:rPr lang="en-US" dirty="0"/>
              <a:t>Acquisition</a:t>
            </a:r>
          </a:p>
          <a:p>
            <a:pPr lvl="1"/>
            <a:r>
              <a:rPr lang="en-US" dirty="0"/>
              <a:t>Obtaining the “beneficial interest” in the underlying voting securities or assets</a:t>
            </a:r>
          </a:p>
          <a:p>
            <a:pPr lvl="1"/>
            <a:r>
              <a:rPr lang="en-US" dirty="0"/>
              <a:t>Does not require a formal transfer of legal title</a:t>
            </a:r>
          </a:p>
          <a:p>
            <a:pPr lvl="2"/>
            <a:r>
              <a:rPr lang="en-US" i="1" dirty="0"/>
              <a:t>Example</a:t>
            </a:r>
            <a:r>
              <a:rPr lang="en-US" dirty="0"/>
              <a:t>: Company A has a signed purchase agreement to acquire the voting securities of Company B from its parent company. Although the transaction has not yet closed, Company A is influencing the operational management decisions of Company B. Given this influence, the agencies will view Company A has having obtaining a beneficial interest in Company B  and hence to have acquired Company B for HSR Act purposes. </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34</a:t>
            </a:fld>
            <a:endParaRPr lang="en-US" altLang="en-US" dirty="0"/>
          </a:p>
        </p:txBody>
      </p:sp>
      <p:sp>
        <p:nvSpPr>
          <p:cNvPr id="5" name="TextBox 4"/>
          <p:cNvSpPr txBox="1"/>
          <p:nvPr/>
        </p:nvSpPr>
        <p:spPr>
          <a:xfrm>
            <a:off x="465992" y="5864469"/>
            <a:ext cx="1995033" cy="276999"/>
          </a:xfrm>
          <a:prstGeom prst="rect">
            <a:avLst/>
          </a:prstGeom>
          <a:noFill/>
        </p:spPr>
        <p:txBody>
          <a:bodyPr wrap="none" rtlCol="0">
            <a:spAutoFit/>
          </a:bodyPr>
          <a:lstStyle/>
          <a:p>
            <a:r>
              <a:rPr lang="en-US" sz="1200" baseline="30000" dirty="0"/>
              <a:t>1</a:t>
            </a:r>
            <a:r>
              <a:rPr lang="en-US" sz="1200" dirty="0"/>
              <a:t> 16 C.F.R. § 801.1(f)(1)(</a:t>
            </a:r>
            <a:r>
              <a:rPr lang="en-US" sz="1200" dirty="0" err="1"/>
              <a:t>i</a:t>
            </a:r>
            <a:r>
              <a:rPr lang="en-US" sz="1200" dirty="0"/>
              <a:t>).</a:t>
            </a:r>
          </a:p>
        </p:txBody>
      </p:sp>
    </p:spTree>
    <p:extLst>
      <p:ext uri="{BB962C8B-B14F-4D97-AF65-F5344CB8AC3E}">
        <p14:creationId xmlns:p14="http://schemas.microsoft.com/office/powerpoint/2010/main" val="4001306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b="1" dirty="0"/>
              <a:t>Prima facie reportability</a:t>
            </a:r>
            <a:r>
              <a:rPr lang="en-US" b="1" baseline="30000" dirty="0"/>
              <a:t>1</a:t>
            </a:r>
          </a:p>
        </p:txBody>
      </p:sp>
      <p:sp>
        <p:nvSpPr>
          <p:cNvPr id="66563" name="Slide Number Placeholder 2"/>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FCC545C-E13F-4A45-9DAA-82B2BAEE0BDB}" type="slidenum">
              <a:rPr lang="en-US" altLang="en-US" smtClean="0"/>
              <a:pPr/>
              <a:t>35</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3236321675"/>
              </p:ext>
            </p:extLst>
          </p:nvPr>
        </p:nvGraphicFramePr>
        <p:xfrm>
          <a:off x="503238" y="1143000"/>
          <a:ext cx="8183562" cy="4033843"/>
        </p:xfrm>
        <a:graphic>
          <a:graphicData uri="http://schemas.openxmlformats.org/drawingml/2006/table">
            <a:tbl>
              <a:tblPr>
                <a:tableStyleId>{5C22544A-7EE6-4342-B048-85BDC9FD1C3A}</a:tableStyleId>
              </a:tblPr>
              <a:tblGrid>
                <a:gridCol w="3200276">
                  <a:extLst>
                    <a:ext uri="{9D8B030D-6E8A-4147-A177-3AD203B41FA5}">
                      <a16:colId xmlns:a16="http://schemas.microsoft.com/office/drawing/2014/main" val="20000"/>
                    </a:ext>
                  </a:extLst>
                </a:gridCol>
                <a:gridCol w="1857768">
                  <a:extLst>
                    <a:ext uri="{9D8B030D-6E8A-4147-A177-3AD203B41FA5}">
                      <a16:colId xmlns:a16="http://schemas.microsoft.com/office/drawing/2014/main" val="20001"/>
                    </a:ext>
                  </a:extLst>
                </a:gridCol>
                <a:gridCol w="1562759">
                  <a:extLst>
                    <a:ext uri="{9D8B030D-6E8A-4147-A177-3AD203B41FA5}">
                      <a16:colId xmlns:a16="http://schemas.microsoft.com/office/drawing/2014/main" val="20002"/>
                    </a:ext>
                  </a:extLst>
                </a:gridCol>
                <a:gridCol w="1562759">
                  <a:extLst>
                    <a:ext uri="{9D8B030D-6E8A-4147-A177-3AD203B41FA5}">
                      <a16:colId xmlns:a16="http://schemas.microsoft.com/office/drawing/2014/main" val="20003"/>
                    </a:ext>
                  </a:extLst>
                </a:gridCol>
              </a:tblGrid>
              <a:tr h="182880">
                <a:tc>
                  <a:txBody>
                    <a:bodyPr/>
                    <a:lstStyle/>
                    <a:p>
                      <a:pPr marL="0" marR="0" algn="ctr">
                        <a:spcBef>
                          <a:spcPts val="300"/>
                        </a:spcBef>
                        <a:spcAft>
                          <a:spcPts val="300"/>
                        </a:spcAft>
                      </a:pPr>
                      <a:r>
                        <a:rPr lang="en-US" sz="1200" b="1" dirty="0">
                          <a:effectLst/>
                        </a:rPr>
                        <a:t>Size of transaction*</a:t>
                      </a:r>
                      <a:endParaRPr lang="en-US" sz="1200" b="1" dirty="0">
                        <a:effectLst/>
                        <a:latin typeface="Times New Roman"/>
                        <a:ea typeface="PMingLiU"/>
                      </a:endParaRPr>
                    </a:p>
                  </a:txBody>
                  <a:tcPr marL="60080" marR="60080" marT="0" marB="0" anchor="ctr">
                    <a:lnB w="12700" cap="flat" cmpd="sng" algn="ctr">
                      <a:solidFill>
                        <a:schemeClr val="tx1"/>
                      </a:solidFill>
                      <a:prstDash val="solid"/>
                      <a:round/>
                      <a:headEnd type="none" w="med" len="med"/>
                      <a:tailEnd type="none" w="med" len="med"/>
                    </a:lnB>
                    <a:noFill/>
                  </a:tcPr>
                </a:tc>
                <a:tc gridSpan="3">
                  <a:txBody>
                    <a:bodyPr/>
                    <a:lstStyle/>
                    <a:p>
                      <a:pPr marL="0" marR="0" algn="ctr">
                        <a:spcBef>
                          <a:spcPts val="180"/>
                        </a:spcBef>
                        <a:spcAft>
                          <a:spcPts val="180"/>
                        </a:spcAft>
                      </a:pPr>
                      <a:r>
                        <a:rPr lang="en-US" sz="1200" b="1" dirty="0">
                          <a:effectLst/>
                        </a:rPr>
                        <a:t>Prima Facie Reportability</a:t>
                      </a:r>
                      <a:endParaRPr lang="en-US" sz="1200" b="1" dirty="0">
                        <a:effectLst/>
                        <a:latin typeface="Times New Roman"/>
                        <a:ea typeface="PMingLiU"/>
                      </a:endParaRPr>
                    </a:p>
                  </a:txBody>
                  <a:tcPr marL="60080" marR="60080" marT="0" marB="0" anchor="ctr">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82880">
                <a:tc>
                  <a:txBody>
                    <a:bodyPr/>
                    <a:lstStyle/>
                    <a:p>
                      <a:pPr marL="0" marR="0">
                        <a:spcBef>
                          <a:spcPts val="600"/>
                        </a:spcBef>
                        <a:spcAft>
                          <a:spcPts val="600"/>
                        </a:spcAft>
                      </a:pPr>
                      <a:r>
                        <a:rPr lang="en-US" sz="1200" dirty="0">
                          <a:effectLst/>
                        </a:rPr>
                        <a:t>Up to and including $101.0 million</a:t>
                      </a:r>
                      <a:endParaRPr lang="en-US" sz="1200"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3">
                  <a:txBody>
                    <a:bodyPr/>
                    <a:lstStyle/>
                    <a:p>
                      <a:pPr marL="0" marR="0">
                        <a:spcBef>
                          <a:spcPts val="180"/>
                        </a:spcBef>
                        <a:spcAft>
                          <a:spcPts val="180"/>
                        </a:spcAft>
                      </a:pPr>
                      <a:r>
                        <a:rPr lang="en-US" sz="1200" dirty="0">
                          <a:effectLst/>
                        </a:rPr>
                        <a:t>Not reportable </a:t>
                      </a:r>
                      <a:endParaRPr lang="en-US" sz="1200"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48639">
                <a:tc rowSpan="8">
                  <a:txBody>
                    <a:bodyPr/>
                    <a:lstStyle/>
                    <a:p>
                      <a:pPr marL="0" marR="0">
                        <a:spcBef>
                          <a:spcPts val="180"/>
                        </a:spcBef>
                        <a:spcAft>
                          <a:spcPts val="180"/>
                        </a:spcAft>
                      </a:pPr>
                      <a:r>
                        <a:rPr lang="en-US" sz="1200" dirty="0">
                          <a:effectLst/>
                        </a:rPr>
                        <a:t>Above $101.0 million up to and including $403.9 million</a:t>
                      </a:r>
                      <a:endParaRPr lang="en-US" sz="1200"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spcBef>
                          <a:spcPts val="180"/>
                        </a:spcBef>
                        <a:spcAft>
                          <a:spcPts val="180"/>
                        </a:spcAft>
                      </a:pPr>
                      <a:r>
                        <a:rPr lang="en-US" sz="1200" dirty="0">
                          <a:effectLst/>
                        </a:rPr>
                        <a:t>Reportable if :</a:t>
                      </a:r>
                      <a:br>
                        <a:rPr lang="en-US" sz="1200" dirty="0">
                          <a:effectLst/>
                        </a:rPr>
                      </a:br>
                      <a:r>
                        <a:rPr lang="en-US" sz="1200" dirty="0">
                          <a:effectLst/>
                        </a:rPr>
                        <a:t>(1) satisfies the “size of person” test, and </a:t>
                      </a:r>
                      <a:br>
                        <a:rPr lang="en-US" sz="1200" dirty="0">
                          <a:effectLst/>
                        </a:rPr>
                      </a:br>
                      <a:r>
                        <a:rPr lang="en-US" sz="1200" dirty="0">
                          <a:effectLst/>
                        </a:rPr>
                        <a:t>(2) no exemption applies</a:t>
                      </a:r>
                      <a:endParaRPr lang="en-US" sz="1200"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182880">
                <a:tc vMerge="1">
                  <a:txBody>
                    <a:bodyPr/>
                    <a:lstStyle/>
                    <a:p>
                      <a:endParaRPr lang="en-US"/>
                    </a:p>
                  </a:txBody>
                  <a:tcPr/>
                </a:tc>
                <a:tc gridSpan="3">
                  <a:txBody>
                    <a:bodyPr/>
                    <a:lstStyle/>
                    <a:p>
                      <a:pPr marL="0" marR="0" algn="ctr">
                        <a:spcBef>
                          <a:spcPts val="180"/>
                        </a:spcBef>
                        <a:spcAft>
                          <a:spcPts val="180"/>
                        </a:spcAft>
                      </a:pPr>
                      <a:r>
                        <a:rPr lang="en-US" sz="1200" dirty="0">
                          <a:effectLst/>
                        </a:rPr>
                        <a:t>Size of person test</a:t>
                      </a:r>
                      <a:endParaRPr lang="en-US" sz="1200"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182880">
                <a:tc vMerge="1">
                  <a:txBody>
                    <a:bodyPr/>
                    <a:lstStyle/>
                    <a:p>
                      <a:endParaRPr lang="en-US"/>
                    </a:p>
                  </a:txBody>
                  <a:tcPr/>
                </a:tc>
                <a:tc>
                  <a:txBody>
                    <a:bodyPr/>
                    <a:lstStyle/>
                    <a:p>
                      <a:pPr marL="0" marR="0" algn="ctr">
                        <a:spcBef>
                          <a:spcPts val="180"/>
                        </a:spcBef>
                        <a:spcAft>
                          <a:spcPts val="180"/>
                        </a:spcAft>
                      </a:pPr>
                      <a:r>
                        <a:rPr lang="en-US" sz="1200" i="1" dirty="0">
                          <a:effectLst/>
                        </a:rPr>
                        <a:t>Acquiring person</a:t>
                      </a:r>
                      <a:endParaRPr lang="en-US" sz="1200" i="1"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noFill/>
                  </a:tcPr>
                </a:tc>
                <a:tc>
                  <a:txBody>
                    <a:bodyPr/>
                    <a:lstStyle/>
                    <a:p>
                      <a:pPr marL="0" marR="0" algn="ctr">
                        <a:spcBef>
                          <a:spcPts val="180"/>
                        </a:spcBef>
                        <a:spcAft>
                          <a:spcPts val="180"/>
                        </a:spcAft>
                      </a:pPr>
                      <a:r>
                        <a:rPr lang="en-US" sz="1200" dirty="0">
                          <a:effectLst/>
                        </a:rPr>
                        <a:t> </a:t>
                      </a:r>
                      <a:endParaRPr lang="en-US" sz="1200" dirty="0">
                        <a:effectLst/>
                        <a:latin typeface="Times New Roman"/>
                        <a:ea typeface="PMingLiU"/>
                      </a:endParaRPr>
                    </a:p>
                  </a:txBody>
                  <a:tcPr marL="60080" marR="60080" marT="0" marB="0" anchor="ctr">
                    <a:noFill/>
                  </a:tcPr>
                </a:tc>
                <a:tc>
                  <a:txBody>
                    <a:bodyPr/>
                    <a:lstStyle/>
                    <a:p>
                      <a:pPr marL="0" marR="0" algn="ctr">
                        <a:spcBef>
                          <a:spcPts val="180"/>
                        </a:spcBef>
                        <a:spcAft>
                          <a:spcPts val="180"/>
                        </a:spcAft>
                      </a:pPr>
                      <a:r>
                        <a:rPr lang="en-US" sz="1200" i="1" dirty="0">
                          <a:effectLst/>
                        </a:rPr>
                        <a:t>Acquired person</a:t>
                      </a:r>
                      <a:endParaRPr lang="en-US" sz="1200" i="1" dirty="0">
                        <a:effectLst/>
                        <a:latin typeface="Times New Roman"/>
                        <a:ea typeface="PMingLiU"/>
                      </a:endParaRPr>
                    </a:p>
                  </a:txBody>
                  <a:tcPr marL="60080" marR="600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4"/>
                  </a:ext>
                </a:extLst>
              </a:tr>
              <a:tr h="914399">
                <a:tc vMerge="1">
                  <a:txBody>
                    <a:bodyPr/>
                    <a:lstStyle/>
                    <a:p>
                      <a:endParaRPr lang="en-US"/>
                    </a:p>
                  </a:txBody>
                  <a:tcPr/>
                </a:tc>
                <a:tc>
                  <a:txBody>
                    <a:bodyPr/>
                    <a:lstStyle/>
                    <a:p>
                      <a:pPr marL="0" marR="0">
                        <a:spcBef>
                          <a:spcPts val="180"/>
                        </a:spcBef>
                        <a:spcAft>
                          <a:spcPts val="180"/>
                        </a:spcAft>
                      </a:pPr>
                      <a:r>
                        <a:rPr lang="en-US" sz="1200" dirty="0">
                          <a:effectLst/>
                        </a:rPr>
                        <a:t>$202.0 million (in total assets or annual net sales)</a:t>
                      </a:r>
                      <a:endParaRPr lang="en-US" sz="1200"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noFill/>
                  </a:tcPr>
                </a:tc>
                <a:tc>
                  <a:txBody>
                    <a:bodyPr/>
                    <a:lstStyle/>
                    <a:p>
                      <a:pPr marL="0" marR="0" algn="ctr">
                        <a:spcBef>
                          <a:spcPts val="180"/>
                        </a:spcBef>
                        <a:spcAft>
                          <a:spcPts val="180"/>
                        </a:spcAft>
                      </a:pPr>
                      <a:r>
                        <a:rPr lang="en-US" sz="1200" dirty="0">
                          <a:effectLst/>
                        </a:rPr>
                        <a:t>and</a:t>
                      </a:r>
                      <a:endParaRPr lang="en-US" sz="1200" dirty="0">
                        <a:effectLst/>
                        <a:latin typeface="Times New Roman"/>
                        <a:ea typeface="PMingLiU"/>
                      </a:endParaRPr>
                    </a:p>
                  </a:txBody>
                  <a:tcPr marL="60080" marR="60080" marT="0" marB="0" anchor="ctr">
                    <a:noFill/>
                  </a:tcPr>
                </a:tc>
                <a:tc>
                  <a:txBody>
                    <a:bodyPr/>
                    <a:lstStyle/>
                    <a:p>
                      <a:pPr marL="0" marR="0">
                        <a:spcBef>
                          <a:spcPts val="180"/>
                        </a:spcBef>
                        <a:spcAft>
                          <a:spcPts val="180"/>
                        </a:spcAft>
                      </a:pPr>
                      <a:r>
                        <a:rPr lang="en-US" sz="1200" dirty="0">
                          <a:effectLst/>
                        </a:rPr>
                        <a:t>$20.2 million (in total assets or annual net sales of a person engaged in manufacturing)</a:t>
                      </a:r>
                      <a:endParaRPr lang="en-US" sz="1200" dirty="0">
                        <a:effectLst/>
                        <a:latin typeface="Times New Roman"/>
                        <a:ea typeface="PMingLiU"/>
                      </a:endParaRPr>
                    </a:p>
                  </a:txBody>
                  <a:tcPr marL="60080" marR="600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5"/>
                  </a:ext>
                </a:extLst>
              </a:tr>
              <a:tr h="182880">
                <a:tc vMerge="1">
                  <a:txBody>
                    <a:bodyPr/>
                    <a:lstStyle/>
                    <a:p>
                      <a:endParaRPr lang="en-US"/>
                    </a:p>
                  </a:txBody>
                  <a:tcPr/>
                </a:tc>
                <a:tc>
                  <a:txBody>
                    <a:bodyPr/>
                    <a:lstStyle/>
                    <a:p>
                      <a:pPr marL="0" marR="0">
                        <a:spcBef>
                          <a:spcPts val="180"/>
                        </a:spcBef>
                        <a:spcAft>
                          <a:spcPts val="180"/>
                        </a:spcAft>
                      </a:pPr>
                      <a:r>
                        <a:rPr lang="en-US" sz="1200" i="1" dirty="0">
                          <a:effectLst/>
                        </a:rPr>
                        <a:t>Or</a:t>
                      </a:r>
                      <a:endParaRPr lang="en-US" sz="1200" i="1"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noFill/>
                  </a:tcPr>
                </a:tc>
                <a:tc>
                  <a:txBody>
                    <a:bodyPr/>
                    <a:lstStyle/>
                    <a:p>
                      <a:pPr marL="0" marR="0" algn="ctr">
                        <a:spcBef>
                          <a:spcPts val="180"/>
                        </a:spcBef>
                        <a:spcAft>
                          <a:spcPts val="180"/>
                        </a:spcAft>
                      </a:pPr>
                      <a:r>
                        <a:rPr lang="en-US" sz="1200" dirty="0">
                          <a:effectLst/>
                        </a:rPr>
                        <a:t> </a:t>
                      </a:r>
                      <a:endParaRPr lang="en-US" sz="1200" dirty="0">
                        <a:effectLst/>
                        <a:latin typeface="Times New Roman"/>
                        <a:ea typeface="PMingLiU"/>
                      </a:endParaRPr>
                    </a:p>
                  </a:txBody>
                  <a:tcPr marL="60080" marR="60080" marT="0" marB="0" anchor="ctr">
                    <a:noFill/>
                  </a:tcPr>
                </a:tc>
                <a:tc>
                  <a:txBody>
                    <a:bodyPr/>
                    <a:lstStyle/>
                    <a:p>
                      <a:pPr marL="0" marR="0">
                        <a:spcBef>
                          <a:spcPts val="180"/>
                        </a:spcBef>
                        <a:spcAft>
                          <a:spcPts val="180"/>
                        </a:spcAft>
                      </a:pPr>
                      <a:r>
                        <a:rPr lang="en-US" sz="1200" dirty="0">
                          <a:effectLst/>
                        </a:rPr>
                        <a:t> </a:t>
                      </a:r>
                      <a:endParaRPr lang="en-US" sz="1200" dirty="0">
                        <a:effectLst/>
                        <a:latin typeface="Times New Roman"/>
                        <a:ea typeface="PMingLiU"/>
                      </a:endParaRPr>
                    </a:p>
                  </a:txBody>
                  <a:tcPr marL="60080" marR="600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6"/>
                  </a:ext>
                </a:extLst>
              </a:tr>
              <a:tr h="742003">
                <a:tc vMerge="1">
                  <a:txBody>
                    <a:bodyPr/>
                    <a:lstStyle/>
                    <a:p>
                      <a:endParaRPr lang="en-US"/>
                    </a:p>
                  </a:txBody>
                  <a:tcPr/>
                </a:tc>
                <a:tc>
                  <a:txBody>
                    <a:bodyPr/>
                    <a:lstStyle/>
                    <a:p>
                      <a:pPr marL="0" marR="0">
                        <a:spcBef>
                          <a:spcPts val="180"/>
                        </a:spcBef>
                        <a:spcAft>
                          <a:spcPts val="180"/>
                        </a:spcAft>
                      </a:pPr>
                      <a:r>
                        <a:rPr lang="en-US" sz="1200" dirty="0">
                          <a:effectLst/>
                        </a:rPr>
                        <a:t>$202.0 million (in total assets or annual net sales)</a:t>
                      </a:r>
                      <a:endParaRPr lang="en-US" sz="1200"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noFill/>
                  </a:tcPr>
                </a:tc>
                <a:tc>
                  <a:txBody>
                    <a:bodyPr/>
                    <a:lstStyle/>
                    <a:p>
                      <a:pPr marL="0" marR="0" algn="ctr">
                        <a:spcBef>
                          <a:spcPts val="180"/>
                        </a:spcBef>
                        <a:spcAft>
                          <a:spcPts val="180"/>
                        </a:spcAft>
                      </a:pPr>
                      <a:r>
                        <a:rPr lang="en-US" sz="1200" dirty="0">
                          <a:effectLst/>
                        </a:rPr>
                        <a:t>and</a:t>
                      </a:r>
                      <a:endParaRPr lang="en-US" sz="1200" dirty="0">
                        <a:effectLst/>
                        <a:latin typeface="Times New Roman"/>
                        <a:ea typeface="PMingLiU"/>
                      </a:endParaRPr>
                    </a:p>
                  </a:txBody>
                  <a:tcPr marL="60080" marR="60080" marT="0" marB="0" anchor="ctr">
                    <a:noFill/>
                  </a:tcPr>
                </a:tc>
                <a:tc>
                  <a:txBody>
                    <a:bodyPr/>
                    <a:lstStyle/>
                    <a:p>
                      <a:pPr marL="0" marR="0">
                        <a:spcBef>
                          <a:spcPts val="180"/>
                        </a:spcBef>
                        <a:spcAft>
                          <a:spcPts val="180"/>
                        </a:spcAft>
                      </a:pPr>
                      <a:r>
                        <a:rPr lang="en-US" sz="1200" dirty="0">
                          <a:effectLst/>
                        </a:rPr>
                        <a:t>$20.2 million (in total assets of a person not engaged in manufacturing)</a:t>
                      </a:r>
                      <a:endParaRPr lang="en-US" sz="1200" dirty="0">
                        <a:effectLst/>
                        <a:latin typeface="Times New Roman"/>
                        <a:ea typeface="PMingLiU"/>
                      </a:endParaRPr>
                    </a:p>
                  </a:txBody>
                  <a:tcPr marL="60080" marR="600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7"/>
                  </a:ext>
                </a:extLst>
              </a:tr>
              <a:tr h="182880">
                <a:tc vMerge="1">
                  <a:txBody>
                    <a:bodyPr/>
                    <a:lstStyle/>
                    <a:p>
                      <a:endParaRPr lang="en-US"/>
                    </a:p>
                  </a:txBody>
                  <a:tcPr/>
                </a:tc>
                <a:tc>
                  <a:txBody>
                    <a:bodyPr/>
                    <a:lstStyle/>
                    <a:p>
                      <a:pPr marL="0" marR="0">
                        <a:spcBef>
                          <a:spcPts val="180"/>
                        </a:spcBef>
                        <a:spcAft>
                          <a:spcPts val="180"/>
                        </a:spcAft>
                      </a:pPr>
                      <a:r>
                        <a:rPr lang="en-US" sz="1200" i="1" dirty="0">
                          <a:effectLst/>
                        </a:rPr>
                        <a:t>Or</a:t>
                      </a:r>
                      <a:endParaRPr lang="en-US" sz="1200" i="1"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noFill/>
                  </a:tcPr>
                </a:tc>
                <a:tc>
                  <a:txBody>
                    <a:bodyPr/>
                    <a:lstStyle/>
                    <a:p>
                      <a:pPr marL="0" marR="0" algn="ctr">
                        <a:spcBef>
                          <a:spcPts val="180"/>
                        </a:spcBef>
                        <a:spcAft>
                          <a:spcPts val="180"/>
                        </a:spcAft>
                      </a:pPr>
                      <a:r>
                        <a:rPr lang="en-US" sz="1200" dirty="0">
                          <a:effectLst/>
                        </a:rPr>
                        <a:t> </a:t>
                      </a:r>
                      <a:endParaRPr lang="en-US" sz="1200" dirty="0">
                        <a:effectLst/>
                        <a:latin typeface="Times New Roman"/>
                        <a:ea typeface="PMingLiU"/>
                      </a:endParaRPr>
                    </a:p>
                  </a:txBody>
                  <a:tcPr marL="60080" marR="60080" marT="0" marB="0" anchor="ctr">
                    <a:noFill/>
                  </a:tcPr>
                </a:tc>
                <a:tc>
                  <a:txBody>
                    <a:bodyPr/>
                    <a:lstStyle/>
                    <a:p>
                      <a:pPr marL="0" marR="0">
                        <a:spcBef>
                          <a:spcPts val="180"/>
                        </a:spcBef>
                        <a:spcAft>
                          <a:spcPts val="180"/>
                        </a:spcAft>
                      </a:pPr>
                      <a:r>
                        <a:rPr lang="en-US" sz="1200" dirty="0">
                          <a:effectLst/>
                        </a:rPr>
                        <a:t> </a:t>
                      </a:r>
                      <a:endParaRPr lang="en-US" sz="1200" dirty="0">
                        <a:effectLst/>
                        <a:latin typeface="Times New Roman"/>
                        <a:ea typeface="PMingLiU"/>
                      </a:endParaRPr>
                    </a:p>
                  </a:txBody>
                  <a:tcPr marL="60080" marR="60080" marT="0" marB="0" anchor="ctr">
                    <a:lnR w="12700" cap="flat" cmpd="sng" algn="ctr">
                      <a:solidFill>
                        <a:schemeClr val="tx1"/>
                      </a:solidFill>
                      <a:prstDash val="solid"/>
                      <a:round/>
                      <a:headEnd type="none" w="med" len="med"/>
                      <a:tailEnd type="none" w="med" len="med"/>
                    </a:lnR>
                    <a:noFill/>
                  </a:tcPr>
                </a:tc>
                <a:extLst>
                  <a:ext uri="{0D108BD9-81ED-4DB2-BD59-A6C34878D82A}">
                    <a16:rowId xmlns:a16="http://schemas.microsoft.com/office/drawing/2014/main" val="10008"/>
                  </a:ext>
                </a:extLst>
              </a:tr>
              <a:tr h="548639">
                <a:tc vMerge="1">
                  <a:txBody>
                    <a:bodyPr/>
                    <a:lstStyle/>
                    <a:p>
                      <a:endParaRPr lang="en-US"/>
                    </a:p>
                  </a:txBody>
                  <a:tcPr/>
                </a:tc>
                <a:tc>
                  <a:txBody>
                    <a:bodyPr/>
                    <a:lstStyle/>
                    <a:p>
                      <a:pPr marL="0" marR="0">
                        <a:spcBef>
                          <a:spcPts val="180"/>
                        </a:spcBef>
                        <a:spcAft>
                          <a:spcPts val="180"/>
                        </a:spcAft>
                      </a:pPr>
                      <a:r>
                        <a:rPr lang="en-US" sz="1200" dirty="0">
                          <a:effectLst/>
                        </a:rPr>
                        <a:t>$20.2 million (in total assets or annual net sales)</a:t>
                      </a:r>
                      <a:endParaRPr lang="en-US" sz="1200"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marL="0" marR="0" algn="ctr">
                        <a:spcBef>
                          <a:spcPts val="180"/>
                        </a:spcBef>
                        <a:spcAft>
                          <a:spcPts val="180"/>
                        </a:spcAft>
                      </a:pPr>
                      <a:r>
                        <a:rPr lang="en-US" sz="1200" dirty="0">
                          <a:effectLst/>
                        </a:rPr>
                        <a:t>and</a:t>
                      </a:r>
                      <a:endParaRPr lang="en-US" sz="1200" dirty="0">
                        <a:effectLst/>
                        <a:latin typeface="Times New Roman"/>
                        <a:ea typeface="PMingLiU"/>
                      </a:endParaRPr>
                    </a:p>
                  </a:txBody>
                  <a:tcPr marL="60080" marR="60080" marT="0" marB="0" anchor="ctr">
                    <a:lnB w="12700" cap="flat" cmpd="sng" algn="ctr">
                      <a:solidFill>
                        <a:schemeClr val="tx1"/>
                      </a:solidFill>
                      <a:prstDash val="solid"/>
                      <a:round/>
                      <a:headEnd type="none" w="med" len="med"/>
                      <a:tailEnd type="none" w="med" len="med"/>
                    </a:lnB>
                    <a:noFill/>
                  </a:tcPr>
                </a:tc>
                <a:tc>
                  <a:txBody>
                    <a:bodyPr/>
                    <a:lstStyle/>
                    <a:p>
                      <a:pPr marL="0" marR="0">
                        <a:spcBef>
                          <a:spcPts val="180"/>
                        </a:spcBef>
                        <a:spcAft>
                          <a:spcPts val="180"/>
                        </a:spcAft>
                      </a:pPr>
                      <a:r>
                        <a:rPr lang="en-US" sz="1200" dirty="0">
                          <a:effectLst/>
                        </a:rPr>
                        <a:t>$202.0 million (in total assets or annual net sales)</a:t>
                      </a:r>
                      <a:endParaRPr lang="en-US" sz="1200" dirty="0">
                        <a:effectLst/>
                        <a:latin typeface="Times New Roman"/>
                        <a:ea typeface="PMingLiU"/>
                      </a:endParaRPr>
                    </a:p>
                  </a:txBody>
                  <a:tcPr marL="60080" marR="600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182880">
                <a:tc>
                  <a:txBody>
                    <a:bodyPr/>
                    <a:lstStyle/>
                    <a:p>
                      <a:pPr marL="0" marR="0">
                        <a:spcBef>
                          <a:spcPts val="180"/>
                        </a:spcBef>
                        <a:spcAft>
                          <a:spcPts val="180"/>
                        </a:spcAft>
                      </a:pPr>
                      <a:r>
                        <a:rPr lang="en-US" sz="1200" dirty="0">
                          <a:effectLst/>
                        </a:rPr>
                        <a:t>In excess of $403.9 million</a:t>
                      </a:r>
                      <a:endParaRPr lang="en-US" sz="1200"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pPr marL="0" marR="0">
                        <a:spcBef>
                          <a:spcPts val="180"/>
                        </a:spcBef>
                        <a:spcAft>
                          <a:spcPts val="180"/>
                        </a:spcAft>
                      </a:pPr>
                      <a:r>
                        <a:rPr lang="en-US" sz="1200" dirty="0">
                          <a:effectLst/>
                        </a:rPr>
                        <a:t>Reportable absent an exemption</a:t>
                      </a:r>
                      <a:endParaRPr lang="en-US" sz="1200" dirty="0">
                        <a:effectLst/>
                        <a:latin typeface="Times New Roman"/>
                        <a:ea typeface="PMingLiU"/>
                      </a:endParaRPr>
                    </a:p>
                  </a:txBody>
                  <a:tcPr marL="60080" marR="600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10"/>
                  </a:ext>
                </a:extLst>
              </a:tr>
            </a:tbl>
          </a:graphicData>
        </a:graphic>
      </p:graphicFrame>
      <p:sp>
        <p:nvSpPr>
          <p:cNvPr id="66609" name="TextBox 4"/>
          <p:cNvSpPr txBox="1">
            <a:spLocks noChangeArrowheads="1"/>
          </p:cNvSpPr>
          <p:nvPr/>
        </p:nvSpPr>
        <p:spPr bwMode="auto">
          <a:xfrm>
            <a:off x="457200" y="5165725"/>
            <a:ext cx="8229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a:t>* Based on the value of voting securities and assets the acquiring person will hold as a result of the acquisition, including the value of any previously acquired voting securities.  </a:t>
            </a:r>
            <a:r>
              <a:rPr lang="en-US" sz="1200" i="1"/>
              <a:t> </a:t>
            </a:r>
            <a:endParaRPr lang="en-US" sz="1200"/>
          </a:p>
        </p:txBody>
      </p:sp>
      <p:sp>
        <p:nvSpPr>
          <p:cNvPr id="66610" name="TextBox 5"/>
          <p:cNvSpPr txBox="1">
            <a:spLocks noChangeArrowheads="1"/>
          </p:cNvSpPr>
          <p:nvPr/>
        </p:nvSpPr>
        <p:spPr bwMode="auto">
          <a:xfrm>
            <a:off x="455613" y="5761038"/>
            <a:ext cx="800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aseline="30000" dirty="0"/>
              <a:t>1</a:t>
            </a:r>
            <a:r>
              <a:rPr lang="en-US" sz="1200" dirty="0"/>
              <a:t>  </a:t>
            </a:r>
            <a:r>
              <a:rPr lang="en-US" sz="1200" i="1" dirty="0"/>
              <a:t>See</a:t>
            </a:r>
            <a:r>
              <a:rPr lang="en-US" sz="1200" dirty="0"/>
              <a:t> Revised Jurisdictional Thresholds for Section 7A of the Clayton Act, 87 Fed. Reg. 3541 (Jan. 24, 2022) (effective Feb. 23, 2022).</a:t>
            </a:r>
          </a:p>
        </p:txBody>
      </p:sp>
    </p:spTree>
    <p:extLst>
      <p:ext uri="{BB962C8B-B14F-4D97-AF65-F5344CB8AC3E}">
        <p14:creationId xmlns:p14="http://schemas.microsoft.com/office/powerpoint/2010/main" val="2240982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Prima facie reportability</a:t>
            </a:r>
          </a:p>
        </p:txBody>
      </p:sp>
      <p:sp>
        <p:nvSpPr>
          <p:cNvPr id="5" name="Content Placeholder 4"/>
          <p:cNvSpPr>
            <a:spLocks noGrp="1"/>
          </p:cNvSpPr>
          <p:nvPr>
            <p:ph idx="1"/>
          </p:nvPr>
        </p:nvSpPr>
        <p:spPr/>
        <p:txBody>
          <a:bodyPr/>
          <a:lstStyle/>
          <a:p>
            <a:r>
              <a:rPr lang="en-US" dirty="0"/>
              <a:t>Measuring thresholds</a:t>
            </a:r>
          </a:p>
          <a:p>
            <a:pPr lvl="1"/>
            <a:r>
              <a:rPr lang="en-US" dirty="0"/>
              <a:t>Measured against everything the acquiring person will hold as a result of the pending acquisition, not just the amount to be acquired in the pending transaction</a:t>
            </a:r>
          </a:p>
          <a:p>
            <a:r>
              <a:rPr lang="en-US" dirty="0"/>
              <a:t>Asset acquisitions </a:t>
            </a:r>
          </a:p>
          <a:p>
            <a:pPr lvl="1"/>
            <a:r>
              <a:rPr lang="en-US" dirty="0"/>
              <a:t>Acquisition price + value of assumed liabilities</a:t>
            </a:r>
          </a:p>
          <a:p>
            <a:r>
              <a:rPr lang="en-US" dirty="0"/>
              <a:t>Voting securities acquisitions</a:t>
            </a:r>
          </a:p>
          <a:p>
            <a:pPr lvl="1"/>
            <a:r>
              <a:rPr lang="en-US" dirty="0"/>
              <a:t>Acquisition price for voting securities to be acquired + value of voting securities already held </a:t>
            </a:r>
          </a:p>
          <a:p>
            <a:pPr lvl="1"/>
            <a:r>
              <a:rPr lang="en-US" dirty="0"/>
              <a:t>Note: Acquisitions of minority interests can be reportable</a:t>
            </a:r>
          </a:p>
          <a:p>
            <a:r>
              <a:rPr lang="en-US" dirty="0"/>
              <a:t>Acquisitions of ownership interests in LLCs, partnerships and other </a:t>
            </a:r>
            <a:r>
              <a:rPr lang="en-US" dirty="0" err="1"/>
              <a:t>noncorporate</a:t>
            </a:r>
            <a:r>
              <a:rPr lang="en-US" dirty="0"/>
              <a:t> entities</a:t>
            </a:r>
          </a:p>
          <a:p>
            <a:pPr lvl="1"/>
            <a:r>
              <a:rPr lang="en-US" dirty="0"/>
              <a:t>Acquisition price for non-corporate interests to be acquired + value of interests </a:t>
            </a:r>
            <a:r>
              <a:rPr lang="en-US" i="1" dirty="0"/>
              <a:t>and</a:t>
            </a:r>
            <a:r>
              <a:rPr lang="en-US" dirty="0"/>
              <a:t> acquisition confers “control” of the entity</a:t>
            </a:r>
          </a:p>
          <a:p>
            <a:pPr lvl="1"/>
            <a:r>
              <a:rPr lang="en-US" dirty="0"/>
              <a:t>For HSR Act purposes, “control” is defined as the right to 50% or more of the entity’s profits and/or 50% or more of the entity’s assets upon dissolution</a:t>
            </a:r>
          </a:p>
          <a:p>
            <a:pPr lvl="1"/>
            <a:endParaRPr lang="en-US" dirty="0"/>
          </a:p>
        </p:txBody>
      </p:sp>
      <p:sp>
        <p:nvSpPr>
          <p:cNvPr id="3" name="Slide Number Placeholder 2"/>
          <p:cNvSpPr>
            <a:spLocks noGrp="1"/>
          </p:cNvSpPr>
          <p:nvPr>
            <p:ph type="sldNum" sz="quarter" idx="12"/>
          </p:nvPr>
        </p:nvSpPr>
        <p:spPr/>
        <p:txBody>
          <a:bodyPr/>
          <a:lstStyle/>
          <a:p>
            <a:pPr>
              <a:defRPr/>
            </a:pPr>
            <a:fld id="{93649EE7-095A-466B-BFC5-961FFACA5BA7}" type="slidenum">
              <a:rPr lang="en-US" altLang="en-US" smtClean="0"/>
              <a:pPr>
                <a:defRPr/>
              </a:pPr>
              <a:t>36</a:t>
            </a:fld>
            <a:endParaRPr lang="en-US" altLang="en-US"/>
          </a:p>
        </p:txBody>
      </p:sp>
    </p:spTree>
    <p:extLst>
      <p:ext uri="{BB962C8B-B14F-4D97-AF65-F5344CB8AC3E}">
        <p14:creationId xmlns:p14="http://schemas.microsoft.com/office/powerpoint/2010/main" val="17349721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5"/>
          <p:cNvSpPr>
            <a:spLocks noGrp="1" noChangeArrowheads="1"/>
          </p:cNvSpPr>
          <p:nvPr>
            <p:ph type="title"/>
          </p:nvPr>
        </p:nvSpPr>
        <p:spPr/>
        <p:txBody>
          <a:bodyPr/>
          <a:lstStyle/>
          <a:p>
            <a:r>
              <a:rPr lang="en-US"/>
              <a:t>Selected exemptions</a:t>
            </a:r>
          </a:p>
        </p:txBody>
      </p:sp>
      <p:sp>
        <p:nvSpPr>
          <p:cNvPr id="71683" name="Rectangle 6"/>
          <p:cNvSpPr>
            <a:spLocks noGrp="1" noChangeArrowheads="1"/>
          </p:cNvSpPr>
          <p:nvPr>
            <p:ph type="body" idx="1"/>
          </p:nvPr>
        </p:nvSpPr>
        <p:spPr>
          <a:xfrm>
            <a:off x="457200" y="900144"/>
            <a:ext cx="8229600" cy="5268308"/>
          </a:xfrm>
        </p:spPr>
        <p:txBody>
          <a:bodyPr/>
          <a:lstStyle/>
          <a:p>
            <a:r>
              <a:rPr lang="en-US" dirty="0"/>
              <a:t>Intraperson </a:t>
            </a:r>
          </a:p>
          <a:p>
            <a:pPr lvl="1"/>
            <a:r>
              <a:rPr lang="en-US" dirty="0"/>
              <a:t>Acquiring and acquired person are the same </a:t>
            </a:r>
          </a:p>
          <a:p>
            <a:r>
              <a:rPr lang="en-US" dirty="0"/>
              <a:t>Investment </a:t>
            </a:r>
          </a:p>
          <a:p>
            <a:pPr lvl="1"/>
            <a:r>
              <a:rPr lang="en-US" dirty="0"/>
              <a:t>Hold no more than 10% of target’s outstanding voting securities </a:t>
            </a:r>
          </a:p>
          <a:p>
            <a:pPr lvl="2"/>
            <a:r>
              <a:rPr lang="en-US" dirty="0"/>
              <a:t>15% for certain institutional Investors</a:t>
            </a:r>
          </a:p>
          <a:p>
            <a:pPr lvl="1"/>
            <a:r>
              <a:rPr lang="en-US" dirty="0"/>
              <a:t>Acquirer must have a purely passive investment intention</a:t>
            </a:r>
          </a:p>
          <a:p>
            <a:pPr lvl="2"/>
            <a:r>
              <a:rPr lang="en-US" dirty="0"/>
              <a:t>Any membership on the board of directors or other involvement in the management of the company (other than voting shares) voids exemption</a:t>
            </a:r>
          </a:p>
          <a:p>
            <a:r>
              <a:rPr lang="en-US" dirty="0"/>
              <a:t>Convertible voting securities</a:t>
            </a:r>
          </a:p>
          <a:p>
            <a:pPr lvl="1"/>
            <a:r>
              <a:rPr lang="en-US" dirty="0"/>
              <a:t>Acquired securities have no present voting rights</a:t>
            </a:r>
          </a:p>
          <a:p>
            <a:r>
              <a:rPr lang="en-US" dirty="0"/>
              <a:t>Acquisitions of non-U.S. assets</a:t>
            </a:r>
          </a:p>
          <a:p>
            <a:pPr lvl="1"/>
            <a:r>
              <a:rPr lang="en-US" dirty="0"/>
              <a:t>Must not generate sales in or into the U.S. of more than $101.0 million</a:t>
            </a:r>
          </a:p>
          <a:p>
            <a:r>
              <a:rPr lang="en-US" dirty="0"/>
              <a:t>Acquisitions of non-U.S. voting securities by non-U.S. persons that either</a:t>
            </a:r>
          </a:p>
          <a:p>
            <a:pPr lvl="1"/>
            <a:r>
              <a:rPr lang="en-US" dirty="0"/>
              <a:t>Do not confer control over the target, or</a:t>
            </a:r>
          </a:p>
          <a:p>
            <a:pPr lvl="1"/>
            <a:r>
              <a:rPr lang="en-US" dirty="0"/>
              <a:t>Do not involve assets in the U.S. or sales in or into the U.S., over $101.0 million</a:t>
            </a:r>
          </a:p>
        </p:txBody>
      </p:sp>
      <p:sp>
        <p:nvSpPr>
          <p:cNvPr id="82946"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7215DE0-F5A0-4D12-807E-66F695B4D280}" type="slidenum">
              <a:rPr lang="en-US" altLang="en-US" smtClean="0"/>
              <a:pPr/>
              <a:t>37</a:t>
            </a:fld>
            <a:endParaRPr lang="en-US" altLang="en-US" dirty="0"/>
          </a:p>
        </p:txBody>
      </p:sp>
    </p:spTree>
    <p:extLst>
      <p:ext uri="{BB962C8B-B14F-4D97-AF65-F5344CB8AC3E}">
        <p14:creationId xmlns:p14="http://schemas.microsoft.com/office/powerpoint/2010/main" val="21488587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a:t>Notification thresholds</a:t>
            </a:r>
          </a:p>
        </p:txBody>
      </p:sp>
      <p:sp>
        <p:nvSpPr>
          <p:cNvPr id="2" name="Content Placeholder 1"/>
          <p:cNvSpPr>
            <a:spLocks noGrp="1"/>
          </p:cNvSpPr>
          <p:nvPr>
            <p:ph idx="1"/>
          </p:nvPr>
        </p:nvSpPr>
        <p:spPr/>
        <p:txBody>
          <a:bodyPr/>
          <a:lstStyle/>
          <a:p>
            <a:r>
              <a:rPr lang="en-US" dirty="0"/>
              <a:t>An otherwise reportable transaction is not subject to the reporting and waiting period requirements of the HSR Act if</a:t>
            </a:r>
          </a:p>
          <a:p>
            <a:pPr marL="687387" lvl="1" indent="-342900">
              <a:buSzPct val="100000"/>
              <a:buFont typeface="+mj-lt"/>
              <a:buAutoNum type="arabicPeriod"/>
            </a:pPr>
            <a:r>
              <a:rPr lang="en-US" dirty="0"/>
              <a:t>The reporting and waiting period requirements were satisfied within the last five years for a prior acquisition, </a:t>
            </a:r>
            <a:r>
              <a:rPr lang="en-US" i="1" dirty="0"/>
              <a:t>and </a:t>
            </a:r>
          </a:p>
          <a:p>
            <a:pPr marL="687387" lvl="1" indent="-342900">
              <a:buSzPct val="100000"/>
              <a:buFont typeface="+mj-lt"/>
              <a:buAutoNum type="arabicPeriod"/>
            </a:pPr>
            <a:r>
              <a:rPr lang="en-US" dirty="0"/>
              <a:t>The pending acquisition will not cause the acquiring person to cross a notification threshold</a:t>
            </a:r>
          </a:p>
          <a:p>
            <a:pPr lvl="1"/>
            <a:endParaRPr lang="en-US" dirty="0"/>
          </a:p>
        </p:txBody>
      </p:sp>
      <p:sp>
        <p:nvSpPr>
          <p:cNvPr id="67587" name="Slide Number Placeholder 2"/>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BC47E97-CCED-46B1-8041-5600FC7CB052}" type="slidenum">
              <a:rPr lang="en-US" altLang="en-US" smtClean="0"/>
              <a:pPr/>
              <a:t>38</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2171463575"/>
              </p:ext>
            </p:extLst>
          </p:nvPr>
        </p:nvGraphicFramePr>
        <p:xfrm>
          <a:off x="1371600" y="3081909"/>
          <a:ext cx="6400800" cy="2441572"/>
        </p:xfrm>
        <a:graphic>
          <a:graphicData uri="http://schemas.openxmlformats.org/drawingml/2006/table">
            <a:tbl>
              <a:tblPr firstRow="1" firstCol="1" lastRow="1" lastCol="1" bandRow="1" bandCol="1">
                <a:tableStyleId>{B301B821-A1FF-4177-AEE7-76D212191A09}</a:tableStyleId>
              </a:tblPr>
              <a:tblGrid>
                <a:gridCol w="6400800">
                  <a:extLst>
                    <a:ext uri="{9D8B030D-6E8A-4147-A177-3AD203B41FA5}">
                      <a16:colId xmlns:a16="http://schemas.microsoft.com/office/drawing/2014/main" val="20000"/>
                    </a:ext>
                  </a:extLst>
                </a:gridCol>
              </a:tblGrid>
              <a:tr h="348796">
                <a:tc>
                  <a:txBody>
                    <a:bodyPr/>
                    <a:lstStyle/>
                    <a:p>
                      <a:pPr marL="0" marR="0" algn="ctr">
                        <a:spcBef>
                          <a:spcPts val="0"/>
                        </a:spcBef>
                        <a:spcAft>
                          <a:spcPts val="300"/>
                        </a:spcAft>
                      </a:pPr>
                      <a:r>
                        <a:rPr lang="en-US" sz="1400" dirty="0">
                          <a:effectLst/>
                        </a:rPr>
                        <a:t>Notification thresholds</a:t>
                      </a:r>
                      <a:r>
                        <a:rPr lang="en-US" sz="1400" baseline="30000" dirty="0">
                          <a:effectLst/>
                        </a:rPr>
                        <a:t>1</a:t>
                      </a:r>
                      <a:endParaRPr lang="en-US" sz="1400" baseline="30000" dirty="0">
                        <a:effectLst/>
                        <a:latin typeface="Times New Roman"/>
                        <a:ea typeface="PMingLiU"/>
                      </a:endParaRPr>
                    </a:p>
                  </a:txBody>
                  <a:tcPr marL="68580" marR="68580" marT="0" marB="0" anchor="ctr"/>
                </a:tc>
                <a:extLst>
                  <a:ext uri="{0D108BD9-81ED-4DB2-BD59-A6C34878D82A}">
                    <a16:rowId xmlns:a16="http://schemas.microsoft.com/office/drawing/2014/main" val="10000"/>
                  </a:ext>
                </a:extLst>
              </a:tr>
              <a:tr h="348796">
                <a:tc>
                  <a:txBody>
                    <a:bodyPr/>
                    <a:lstStyle/>
                    <a:p>
                      <a:pPr marL="0" marR="0" algn="ctr">
                        <a:spcBef>
                          <a:spcPts val="300"/>
                        </a:spcBef>
                        <a:spcAft>
                          <a:spcPts val="300"/>
                        </a:spcAft>
                      </a:pPr>
                      <a:r>
                        <a:rPr lang="en-US" sz="1400" dirty="0">
                          <a:effectLst/>
                        </a:rPr>
                        <a:t>$101.0 million</a:t>
                      </a:r>
                      <a:endParaRPr lang="en-US" sz="1400" dirty="0">
                        <a:effectLst/>
                        <a:latin typeface="Times New Roman"/>
                        <a:ea typeface="PMingLiU"/>
                      </a:endParaRPr>
                    </a:p>
                  </a:txBody>
                  <a:tcPr marL="68580" marR="68580" marT="0" marB="0" anchor="ctr"/>
                </a:tc>
                <a:extLst>
                  <a:ext uri="{0D108BD9-81ED-4DB2-BD59-A6C34878D82A}">
                    <a16:rowId xmlns:a16="http://schemas.microsoft.com/office/drawing/2014/main" val="10001"/>
                  </a:ext>
                </a:extLst>
              </a:tr>
              <a:tr h="348796">
                <a:tc>
                  <a:txBody>
                    <a:bodyPr/>
                    <a:lstStyle/>
                    <a:p>
                      <a:pPr marL="0" marR="0" algn="ctr">
                        <a:spcBef>
                          <a:spcPts val="300"/>
                        </a:spcBef>
                        <a:spcAft>
                          <a:spcPts val="300"/>
                        </a:spcAft>
                      </a:pPr>
                      <a:r>
                        <a:rPr lang="en-US" sz="1400" dirty="0">
                          <a:effectLst/>
                        </a:rPr>
                        <a:t>$202.0 million</a:t>
                      </a:r>
                      <a:endParaRPr lang="en-US" sz="1400" dirty="0">
                        <a:effectLst/>
                        <a:latin typeface="Times New Roman"/>
                        <a:ea typeface="PMingLiU"/>
                      </a:endParaRPr>
                    </a:p>
                  </a:txBody>
                  <a:tcPr marL="68580" marR="68580" marT="0" marB="0" anchor="ctr"/>
                </a:tc>
                <a:extLst>
                  <a:ext uri="{0D108BD9-81ED-4DB2-BD59-A6C34878D82A}">
                    <a16:rowId xmlns:a16="http://schemas.microsoft.com/office/drawing/2014/main" val="10002"/>
                  </a:ext>
                </a:extLst>
              </a:tr>
              <a:tr h="348796">
                <a:tc>
                  <a:txBody>
                    <a:bodyPr/>
                    <a:lstStyle/>
                    <a:p>
                      <a:pPr marL="0" marR="0" algn="ctr">
                        <a:spcBef>
                          <a:spcPts val="300"/>
                        </a:spcBef>
                        <a:spcAft>
                          <a:spcPts val="300"/>
                        </a:spcAft>
                      </a:pPr>
                      <a:r>
                        <a:rPr lang="en-US" sz="1400" dirty="0">
                          <a:effectLst/>
                        </a:rPr>
                        <a:t>$1.0098  million</a:t>
                      </a:r>
                      <a:endParaRPr lang="en-US" sz="1400" dirty="0">
                        <a:effectLst/>
                        <a:latin typeface="Times New Roman"/>
                        <a:ea typeface="PMingLiU"/>
                      </a:endParaRPr>
                    </a:p>
                  </a:txBody>
                  <a:tcPr marL="68580" marR="68580" marT="0" marB="0" anchor="ctr"/>
                </a:tc>
                <a:extLst>
                  <a:ext uri="{0D108BD9-81ED-4DB2-BD59-A6C34878D82A}">
                    <a16:rowId xmlns:a16="http://schemas.microsoft.com/office/drawing/2014/main" val="10003"/>
                  </a:ext>
                </a:extLst>
              </a:tr>
              <a:tr h="348796">
                <a:tc>
                  <a:txBody>
                    <a:bodyPr/>
                    <a:lstStyle/>
                    <a:p>
                      <a:pPr marL="0" marR="0" algn="ctr">
                        <a:spcBef>
                          <a:spcPts val="300"/>
                        </a:spcBef>
                        <a:spcAft>
                          <a:spcPts val="300"/>
                        </a:spcAft>
                      </a:pPr>
                      <a:r>
                        <a:rPr lang="en-US" sz="1400" dirty="0">
                          <a:effectLst/>
                        </a:rPr>
                        <a:t>25% of the voting securities if their value exceeds $2.0196 billion</a:t>
                      </a:r>
                      <a:endParaRPr lang="en-US" sz="1400" dirty="0">
                        <a:effectLst/>
                        <a:latin typeface="Times New Roman"/>
                        <a:ea typeface="PMingLiU"/>
                      </a:endParaRPr>
                    </a:p>
                  </a:txBody>
                  <a:tcPr marL="68580" marR="68580" marT="0" marB="0" anchor="ctr"/>
                </a:tc>
                <a:extLst>
                  <a:ext uri="{0D108BD9-81ED-4DB2-BD59-A6C34878D82A}">
                    <a16:rowId xmlns:a16="http://schemas.microsoft.com/office/drawing/2014/main" val="10004"/>
                  </a:ext>
                </a:extLst>
              </a:tr>
              <a:tr h="348796">
                <a:tc>
                  <a:txBody>
                    <a:bodyPr/>
                    <a:lstStyle/>
                    <a:p>
                      <a:pPr marL="0" marR="0" indent="0" algn="ctr" defTabSz="914400" rtl="0" eaLnBrk="1" fontAlgn="auto" latinLnBrk="0" hangingPunct="1">
                        <a:lnSpc>
                          <a:spcPct val="100000"/>
                        </a:lnSpc>
                        <a:spcBef>
                          <a:spcPts val="300"/>
                        </a:spcBef>
                        <a:spcAft>
                          <a:spcPts val="300"/>
                        </a:spcAft>
                        <a:buClrTx/>
                        <a:buSzTx/>
                        <a:buFontTx/>
                        <a:buNone/>
                        <a:tabLst/>
                        <a:defRPr/>
                      </a:pPr>
                      <a:r>
                        <a:rPr lang="en-US" sz="1400" dirty="0">
                          <a:effectLst/>
                        </a:rPr>
                        <a:t>50% of the voting securities if their value exceeds $101.0 million</a:t>
                      </a:r>
                      <a:endParaRPr lang="en-US" sz="1400" dirty="0">
                        <a:effectLst/>
                        <a:latin typeface="Times New Roman"/>
                        <a:ea typeface="PMingLiU"/>
                      </a:endParaRPr>
                    </a:p>
                  </a:txBody>
                  <a:tcPr marL="68580" marR="68580" marT="0" marB="0" anchor="ctr"/>
                </a:tc>
                <a:extLst>
                  <a:ext uri="{0D108BD9-81ED-4DB2-BD59-A6C34878D82A}">
                    <a16:rowId xmlns:a16="http://schemas.microsoft.com/office/drawing/2014/main" val="10005"/>
                  </a:ext>
                </a:extLst>
              </a:tr>
              <a:tr h="348796">
                <a:tc>
                  <a:txBody>
                    <a:bodyPr/>
                    <a:lstStyle/>
                    <a:p>
                      <a:pPr marL="0" marR="0" algn="ctr">
                        <a:spcBef>
                          <a:spcPts val="300"/>
                        </a:spcBef>
                        <a:spcAft>
                          <a:spcPts val="300"/>
                        </a:spcAft>
                      </a:pPr>
                      <a:endParaRPr lang="en-US" sz="1200" dirty="0">
                        <a:effectLst/>
                        <a:latin typeface="Times New Roman"/>
                        <a:ea typeface="PMingLiU"/>
                      </a:endParaRPr>
                    </a:p>
                  </a:txBody>
                  <a:tcPr marL="68580" marR="68580" marT="0" marB="0" anchor="ctr"/>
                </a:tc>
                <a:extLst>
                  <a:ext uri="{0D108BD9-81ED-4DB2-BD59-A6C34878D82A}">
                    <a16:rowId xmlns:a16="http://schemas.microsoft.com/office/drawing/2014/main" val="10006"/>
                  </a:ext>
                </a:extLst>
              </a:tr>
            </a:tbl>
          </a:graphicData>
        </a:graphic>
      </p:graphicFrame>
      <p:sp>
        <p:nvSpPr>
          <p:cNvPr id="67606" name="TextBox 4"/>
          <p:cNvSpPr txBox="1">
            <a:spLocks noChangeArrowheads="1"/>
          </p:cNvSpPr>
          <p:nvPr/>
        </p:nvSpPr>
        <p:spPr bwMode="auto">
          <a:xfrm>
            <a:off x="455613" y="5708286"/>
            <a:ext cx="800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aseline="30000" dirty="0"/>
              <a:t>1</a:t>
            </a:r>
            <a:r>
              <a:rPr lang="en-US" sz="1200" dirty="0"/>
              <a:t>  </a:t>
            </a:r>
            <a:r>
              <a:rPr lang="en-US" sz="1200" i="1" dirty="0"/>
              <a:t>See</a:t>
            </a:r>
            <a:r>
              <a:rPr lang="en-US" sz="1200" dirty="0"/>
              <a:t> Revised Jurisdictional Thresholds for Section 7A of the Clayton Act, 87 Fed. Reg. 3541 (Jan. 24, 2022) (effective Feb. 23, 2022).</a:t>
            </a:r>
          </a:p>
        </p:txBody>
      </p:sp>
    </p:spTree>
    <p:extLst>
      <p:ext uri="{BB962C8B-B14F-4D97-AF65-F5344CB8AC3E}">
        <p14:creationId xmlns:p14="http://schemas.microsoft.com/office/powerpoint/2010/main" val="16215902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722313" y="2474181"/>
            <a:ext cx="7772400" cy="1362075"/>
          </a:xfrm>
        </p:spPr>
        <p:txBody>
          <a:bodyPr/>
          <a:lstStyle/>
          <a:p>
            <a:pPr algn="ctr"/>
            <a:br>
              <a:rPr lang="en-US" sz="3600" cap="none" dirty="0"/>
            </a:br>
            <a:r>
              <a:rPr lang="en-US" sz="3600" cap="none" dirty="0"/>
              <a:t>Premerger Notification</a:t>
            </a:r>
            <a:endParaRPr lang="en-US" sz="2800" cap="none" dirty="0"/>
          </a:p>
        </p:txBody>
      </p:sp>
      <p:sp>
        <p:nvSpPr>
          <p:cNvPr id="727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7741AA-2BBD-4EE2-A6EF-14047AE383C5}" type="slidenum">
              <a:rPr lang="en-US" altLang="en-US" sz="900" smtClean="0">
                <a:latin typeface="+mn-lt"/>
              </a:rPr>
              <a:pPr eaLnBrk="1" hangingPunct="1"/>
              <a:t>39</a:t>
            </a:fld>
            <a:endParaRPr lang="en-US" altLang="en-US" sz="900" dirty="0">
              <a:latin typeface="+mn-lt"/>
            </a:endParaRPr>
          </a:p>
        </p:txBody>
      </p:sp>
    </p:spTree>
    <p:extLst>
      <p:ext uri="{BB962C8B-B14F-4D97-AF65-F5344CB8AC3E}">
        <p14:creationId xmlns:p14="http://schemas.microsoft.com/office/powerpoint/2010/main" val="917708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title"/>
          </p:nvPr>
        </p:nvSpPr>
        <p:spPr/>
        <p:txBody>
          <a:bodyPr/>
          <a:lstStyle/>
          <a:p>
            <a:r>
              <a:rPr lang="en-US" altLang="en-US" dirty="0"/>
              <a:t>Three types of antitrust risks</a:t>
            </a:r>
          </a:p>
        </p:txBody>
      </p:sp>
      <p:sp>
        <p:nvSpPr>
          <p:cNvPr id="5123" name="Rectangle 7"/>
          <p:cNvSpPr>
            <a:spLocks noGrp="1" noChangeAspect="1" noChangeArrowheads="1"/>
          </p:cNvSpPr>
          <p:nvPr>
            <p:ph type="body" idx="1"/>
          </p:nvPr>
        </p:nvSpPr>
        <p:spPr>
          <a:xfrm>
            <a:off x="457200" y="1058863"/>
            <a:ext cx="8229600" cy="4995862"/>
          </a:xfrm>
        </p:spPr>
        <p:txBody>
          <a:bodyPr/>
          <a:lstStyle/>
          <a:p>
            <a:r>
              <a:rPr lang="en-US" altLang="en-US" dirty="0"/>
              <a:t>Inquiry risk </a:t>
            </a:r>
          </a:p>
          <a:p>
            <a:pPr lvl="1"/>
            <a:r>
              <a:rPr lang="en-US" altLang="en-US" dirty="0"/>
              <a:t>The risk that legality of the transaction will be put in issue </a:t>
            </a:r>
          </a:p>
          <a:p>
            <a:r>
              <a:rPr lang="en-US" altLang="en-US" dirty="0"/>
              <a:t>Substantive risk</a:t>
            </a:r>
          </a:p>
          <a:p>
            <a:pPr lvl="1"/>
            <a:r>
              <a:rPr lang="en-US" altLang="en-US" dirty="0"/>
              <a:t>The risk that the transaction is anticompetitive and hence unlawful</a:t>
            </a:r>
          </a:p>
          <a:p>
            <a:r>
              <a:rPr lang="en-US" altLang="en-US" dirty="0"/>
              <a:t>Remedies risk</a:t>
            </a:r>
          </a:p>
          <a:p>
            <a:pPr lvl="1"/>
            <a:r>
              <a:rPr lang="en-US" altLang="en-US" dirty="0"/>
              <a:t>The risk that the transaction will be blocked or restructured</a:t>
            </a:r>
          </a:p>
        </p:txBody>
      </p:sp>
      <p:sp>
        <p:nvSpPr>
          <p:cNvPr id="512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EABDCA4-54F9-49C2-9913-30DBD43E5421}" type="slidenum">
              <a:rPr lang="en-US" altLang="en-US"/>
              <a:pPr/>
              <a:t>4</a:t>
            </a:fld>
            <a:endParaRPr lang="en-US" altLang="en-US" dirty="0"/>
          </a:p>
        </p:txBody>
      </p:sp>
      <p:grpSp>
        <p:nvGrpSpPr>
          <p:cNvPr id="3" name="Group 2"/>
          <p:cNvGrpSpPr/>
          <p:nvPr/>
        </p:nvGrpSpPr>
        <p:grpSpPr>
          <a:xfrm>
            <a:off x="4833423" y="3978273"/>
            <a:ext cx="1966913" cy="1966913"/>
            <a:chOff x="4833423" y="3201987"/>
            <a:chExt cx="2743200" cy="2743200"/>
          </a:xfrm>
        </p:grpSpPr>
        <p:sp>
          <p:nvSpPr>
            <p:cNvPr id="5" name="Rectangle 4"/>
            <p:cNvSpPr/>
            <p:nvPr/>
          </p:nvSpPr>
          <p:spPr>
            <a:xfrm>
              <a:off x="4833423" y="3201987"/>
              <a:ext cx="2743200" cy="2743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6" name="Rectangle 5"/>
            <p:cNvSpPr/>
            <p:nvPr/>
          </p:nvSpPr>
          <p:spPr>
            <a:xfrm>
              <a:off x="5246173" y="3662362"/>
              <a:ext cx="1965325" cy="18669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7" name="Rectangle 6"/>
            <p:cNvSpPr/>
            <p:nvPr/>
          </p:nvSpPr>
          <p:spPr>
            <a:xfrm>
              <a:off x="5703373" y="4119562"/>
              <a:ext cx="1096963" cy="96043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ndParaRPr>
            </a:p>
          </p:txBody>
        </p:sp>
        <p:sp>
          <p:nvSpPr>
            <p:cNvPr id="8" name="TextBox 7"/>
            <p:cNvSpPr txBox="1">
              <a:spLocks noChangeArrowheads="1"/>
            </p:cNvSpPr>
            <p:nvPr/>
          </p:nvSpPr>
          <p:spPr bwMode="auto">
            <a:xfrm>
              <a:off x="5647811" y="4349952"/>
              <a:ext cx="12334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dirty="0"/>
                <a:t>Remedies risk</a:t>
              </a:r>
            </a:p>
          </p:txBody>
        </p:sp>
        <p:sp>
          <p:nvSpPr>
            <p:cNvPr id="9" name="TextBox 11"/>
            <p:cNvSpPr txBox="1">
              <a:spLocks noChangeArrowheads="1"/>
            </p:cNvSpPr>
            <p:nvPr/>
          </p:nvSpPr>
          <p:spPr bwMode="auto">
            <a:xfrm>
              <a:off x="5246173" y="3708400"/>
              <a:ext cx="19653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t>Substantive risk</a:t>
              </a:r>
            </a:p>
          </p:txBody>
        </p:sp>
        <p:sp>
          <p:nvSpPr>
            <p:cNvPr id="10" name="TextBox 12"/>
            <p:cNvSpPr txBox="1">
              <a:spLocks noChangeArrowheads="1"/>
            </p:cNvSpPr>
            <p:nvPr/>
          </p:nvSpPr>
          <p:spPr bwMode="auto">
            <a:xfrm>
              <a:off x="4833423" y="3297237"/>
              <a:ext cx="2743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200"/>
                <a:t>Inquiry risk</a:t>
              </a:r>
            </a:p>
          </p:txBody>
        </p:sp>
      </p:grpSp>
      <p:sp>
        <p:nvSpPr>
          <p:cNvPr id="2" name="TextBox 1"/>
          <p:cNvSpPr txBox="1"/>
          <p:nvPr/>
        </p:nvSpPr>
        <p:spPr>
          <a:xfrm>
            <a:off x="2691328" y="4777063"/>
            <a:ext cx="1903085" cy="369332"/>
          </a:xfrm>
          <a:prstGeom prst="rect">
            <a:avLst/>
          </a:prstGeom>
          <a:noFill/>
        </p:spPr>
        <p:txBody>
          <a:bodyPr wrap="none" rtlCol="0">
            <a:spAutoFit/>
          </a:bodyPr>
          <a:lstStyle/>
          <a:p>
            <a:r>
              <a:rPr lang="en-US" dirty="0"/>
              <a:t>Risks are nested</a:t>
            </a:r>
          </a:p>
        </p:txBody>
      </p:sp>
    </p:spTree>
    <p:extLst>
      <p:ext uri="{BB962C8B-B14F-4D97-AF65-F5344CB8AC3E}">
        <p14:creationId xmlns:p14="http://schemas.microsoft.com/office/powerpoint/2010/main" val="415975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6"/>
          <p:cNvSpPr>
            <a:spLocks noGrp="1" noChangeArrowheads="1"/>
          </p:cNvSpPr>
          <p:nvPr>
            <p:ph type="title"/>
          </p:nvPr>
        </p:nvSpPr>
        <p:spPr/>
        <p:txBody>
          <a:bodyPr/>
          <a:lstStyle/>
          <a:p>
            <a:r>
              <a:rPr lang="en-US"/>
              <a:t>HSR Act filing</a:t>
            </a:r>
          </a:p>
        </p:txBody>
      </p:sp>
      <p:sp>
        <p:nvSpPr>
          <p:cNvPr id="69635" name="Rectangle 7"/>
          <p:cNvSpPr>
            <a:spLocks noGrp="1" noChangeArrowheads="1"/>
          </p:cNvSpPr>
          <p:nvPr>
            <p:ph type="body" idx="1"/>
          </p:nvPr>
        </p:nvSpPr>
        <p:spPr/>
        <p:txBody>
          <a:bodyPr/>
          <a:lstStyle/>
          <a:p>
            <a:r>
              <a:rPr lang="en-US" dirty="0"/>
              <a:t>Uses a prescribed form: Requires no</a:t>
            </a:r>
            <a:r>
              <a:rPr lang="en-US" dirty="0">
                <a:latin typeface="Arial"/>
                <a:cs typeface="Arial"/>
              </a:rPr>
              <a:t>—</a:t>
            </a:r>
            <a:endParaRPr lang="en-US" dirty="0"/>
          </a:p>
          <a:p>
            <a:pPr lvl="1"/>
            <a:r>
              <a:rPr lang="en-US" dirty="0"/>
              <a:t>Market definition</a:t>
            </a:r>
          </a:p>
          <a:p>
            <a:pPr lvl="1"/>
            <a:r>
              <a:rPr lang="en-US" dirty="0"/>
              <a:t>Calculation of market shares or market concentration statistics</a:t>
            </a:r>
          </a:p>
          <a:p>
            <a:pPr lvl="1"/>
            <a:r>
              <a:rPr lang="en-US" dirty="0"/>
              <a:t>Presentation of any antitrust analysis or defense</a:t>
            </a:r>
          </a:p>
          <a:p>
            <a:r>
              <a:rPr lang="en-US" dirty="0"/>
              <a:t>Both the acquiring and acquired persons must submit their own filing</a:t>
            </a:r>
          </a:p>
          <a:p>
            <a:r>
              <a:rPr lang="en-US" dirty="0"/>
              <a:t>Key information required:</a:t>
            </a:r>
          </a:p>
          <a:p>
            <a:pPr lvl="1"/>
            <a:r>
              <a:rPr lang="en-US" dirty="0"/>
              <a:t>Transaction documents (e.g., stock purchase agreement)</a:t>
            </a:r>
          </a:p>
          <a:p>
            <a:pPr lvl="1"/>
            <a:r>
              <a:rPr lang="en-US" dirty="0"/>
              <a:t>Annual reports and financial statements</a:t>
            </a:r>
          </a:p>
          <a:p>
            <a:pPr lvl="1"/>
            <a:r>
              <a:rPr lang="en-US" dirty="0"/>
              <a:t>Revenues by NAICS codes</a:t>
            </a:r>
          </a:p>
          <a:p>
            <a:pPr lvl="1"/>
            <a:r>
              <a:rPr lang="en-US" dirty="0"/>
              <a:t>Corporate structure information</a:t>
            </a:r>
          </a:p>
          <a:p>
            <a:pPr lvl="2"/>
            <a:r>
              <a:rPr lang="en-US" dirty="0"/>
              <a:t>Majority-owned subsidiaries</a:t>
            </a:r>
          </a:p>
          <a:p>
            <a:pPr lvl="2"/>
            <a:r>
              <a:rPr lang="en-US" dirty="0"/>
              <a:t>Significant minority shareholders</a:t>
            </a:r>
          </a:p>
          <a:p>
            <a:pPr lvl="2"/>
            <a:r>
              <a:rPr lang="en-US" dirty="0"/>
              <a:t>Significant minority shareholdings</a:t>
            </a:r>
          </a:p>
          <a:p>
            <a:pPr lvl="1"/>
            <a:r>
              <a:rPr lang="en-US" dirty="0"/>
              <a:t>“4(c)” and “4(d)” documents</a:t>
            </a:r>
          </a:p>
          <a:p>
            <a:pPr lvl="1"/>
            <a:endParaRPr lang="en-US" dirty="0"/>
          </a:p>
        </p:txBody>
      </p:sp>
      <p:sp>
        <p:nvSpPr>
          <p:cNvPr id="80898"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9F830C1-6D51-4377-8EC7-5835DAD1B223}" type="slidenum">
              <a:rPr lang="en-US" altLang="en-US" smtClean="0"/>
              <a:pPr/>
              <a:t>40</a:t>
            </a:fld>
            <a:endParaRPr lang="en-US" altLang="en-US" dirty="0"/>
          </a:p>
        </p:txBody>
      </p:sp>
      <p:sp>
        <p:nvSpPr>
          <p:cNvPr id="2" name="TextBox 1"/>
          <p:cNvSpPr txBox="1"/>
          <p:nvPr/>
        </p:nvSpPr>
        <p:spPr>
          <a:xfrm>
            <a:off x="5449474" y="4563207"/>
            <a:ext cx="2700995" cy="523220"/>
          </a:xfrm>
          <a:prstGeom prst="rect">
            <a:avLst/>
          </a:prstGeom>
          <a:noFill/>
          <a:ln w="15875">
            <a:solidFill>
              <a:schemeClr val="accent1"/>
            </a:solidFill>
          </a:ln>
        </p:spPr>
        <p:txBody>
          <a:bodyPr wrap="square" rtlCol="0">
            <a:spAutoFit/>
          </a:bodyPr>
          <a:lstStyle/>
          <a:p>
            <a:r>
              <a:rPr lang="en-US" sz="1400" dirty="0"/>
              <a:t>These are the only parts of the filing that really matter</a:t>
            </a:r>
          </a:p>
        </p:txBody>
      </p:sp>
      <p:cxnSp>
        <p:nvCxnSpPr>
          <p:cNvPr id="4" name="Straight Arrow Connector 3"/>
          <p:cNvCxnSpPr>
            <a:cxnSpLocks/>
            <a:stCxn id="2" idx="1"/>
          </p:cNvCxnSpPr>
          <p:nvPr/>
        </p:nvCxnSpPr>
        <p:spPr>
          <a:xfrm flipH="1">
            <a:off x="3823855" y="4824817"/>
            <a:ext cx="1625619" cy="345699"/>
          </a:xfrm>
          <a:prstGeom prst="straightConnector1">
            <a:avLst/>
          </a:prstGeom>
          <a:ln w="158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8599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10"/>
          <p:cNvSpPr>
            <a:spLocks noGrp="1" noChangeArrowheads="1"/>
          </p:cNvSpPr>
          <p:nvPr>
            <p:ph type="title"/>
          </p:nvPr>
        </p:nvSpPr>
        <p:spPr/>
        <p:txBody>
          <a:bodyPr/>
          <a:lstStyle/>
          <a:p>
            <a:r>
              <a:rPr lang="en-US"/>
              <a:t>HSR Act filing</a:t>
            </a:r>
          </a:p>
        </p:txBody>
      </p:sp>
      <p:sp>
        <p:nvSpPr>
          <p:cNvPr id="70660" name="Rectangle 11"/>
          <p:cNvSpPr>
            <a:spLocks noGrp="1" noChangeArrowheads="1"/>
          </p:cNvSpPr>
          <p:nvPr>
            <p:ph type="body" idx="1"/>
          </p:nvPr>
        </p:nvSpPr>
        <p:spPr/>
        <p:txBody>
          <a:bodyPr/>
          <a:lstStyle/>
          <a:p>
            <a:r>
              <a:rPr lang="en-US" dirty="0"/>
              <a:t>4(c) and 4(d) documents</a:t>
            </a:r>
          </a:p>
          <a:p>
            <a:pPr lvl="1"/>
            <a:r>
              <a:rPr lang="en-US" dirty="0"/>
              <a:t>4(c) documents</a:t>
            </a:r>
          </a:p>
          <a:p>
            <a:pPr lvl="2"/>
            <a:r>
              <a:rPr lang="en-US" dirty="0"/>
              <a:t>Studies, surveys, analyses or reports</a:t>
            </a:r>
          </a:p>
          <a:p>
            <a:pPr lvl="2"/>
            <a:r>
              <a:rPr lang="en-US" dirty="0"/>
              <a:t>Prepared by or for officers or directors of the company (or any entities it controls)</a:t>
            </a:r>
          </a:p>
          <a:p>
            <a:pPr lvl="2"/>
            <a:r>
              <a:rPr lang="en-US" dirty="0"/>
              <a:t>That analyze the transaction</a:t>
            </a:r>
          </a:p>
          <a:p>
            <a:pPr lvl="2"/>
            <a:r>
              <a:rPr lang="en-US" dirty="0"/>
              <a:t>With respect to markets, market shares, competition, competitors, potential for sales growth, or expansion into product or geographic markets</a:t>
            </a:r>
          </a:p>
          <a:p>
            <a:pPr lvl="1"/>
            <a:r>
              <a:rPr lang="en-US" dirty="0"/>
              <a:t>4(d) documents</a:t>
            </a:r>
          </a:p>
          <a:p>
            <a:pPr lvl="2"/>
            <a:r>
              <a:rPr lang="en-US" dirty="0"/>
              <a:t>Confidential Information Memoranda (“CIM”)</a:t>
            </a:r>
          </a:p>
          <a:p>
            <a:pPr lvl="2"/>
            <a:r>
              <a:rPr lang="en-US" dirty="0"/>
              <a:t>Third party advisor documents</a:t>
            </a:r>
          </a:p>
          <a:p>
            <a:pPr lvl="2"/>
            <a:r>
              <a:rPr lang="en-US" dirty="0"/>
              <a:t>Synergy and efficiency documents</a:t>
            </a:r>
          </a:p>
          <a:p>
            <a:pPr lvl="1"/>
            <a:r>
              <a:rPr lang="en-US" dirty="0"/>
              <a:t>Failure to provide all 4(c) and 4(d) documents</a:t>
            </a:r>
          </a:p>
          <a:p>
            <a:pPr lvl="2"/>
            <a:r>
              <a:rPr lang="en-US" dirty="0"/>
              <a:t>Makes the HSR filing ineffective, so that the waiting period never started</a:t>
            </a:r>
          </a:p>
          <a:p>
            <a:pPr lvl="3"/>
            <a:r>
              <a:rPr lang="en-US" dirty="0"/>
              <a:t>Usually discovered by investigating agency in the document production in a second request</a:t>
            </a:r>
          </a:p>
          <a:p>
            <a:pPr lvl="3"/>
            <a:r>
              <a:rPr lang="en-US" dirty="0"/>
              <a:t>Agencies have required parties to refile and go through the entire process (including a second second request)</a:t>
            </a:r>
          </a:p>
          <a:p>
            <a:pPr lvl="2"/>
            <a:r>
              <a:rPr lang="en-US" dirty="0"/>
              <a:t>Also, civil penalties (fines) for closing a transaction without observing the applicable waiting period</a:t>
            </a:r>
          </a:p>
        </p:txBody>
      </p:sp>
      <p:sp>
        <p:nvSpPr>
          <p:cNvPr id="70658"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0044444-656C-4272-980A-4B619F76A7C4}" type="slidenum">
              <a:rPr lang="en-US" altLang="en-US" smtClean="0"/>
              <a:pPr/>
              <a:t>41</a:t>
            </a:fld>
            <a:endParaRPr lang="en-US" altLang="en-US"/>
          </a:p>
        </p:txBody>
      </p:sp>
    </p:spTree>
    <p:extLst>
      <p:ext uri="{BB962C8B-B14F-4D97-AF65-F5344CB8AC3E}">
        <p14:creationId xmlns:p14="http://schemas.microsoft.com/office/powerpoint/2010/main" val="388219088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a:t>Filing fees</a:t>
            </a:r>
          </a:p>
        </p:txBody>
      </p:sp>
      <p:sp>
        <p:nvSpPr>
          <p:cNvPr id="2" name="Content Placeholder 1"/>
          <p:cNvSpPr>
            <a:spLocks noGrp="1"/>
          </p:cNvSpPr>
          <p:nvPr>
            <p:ph idx="1"/>
          </p:nvPr>
        </p:nvSpPr>
        <p:spPr/>
        <p:txBody>
          <a:bodyPr/>
          <a:lstStyle/>
          <a:p>
            <a:endParaRPr lang="en-US" dirty="0"/>
          </a:p>
          <a:p>
            <a:endParaRPr lang="en-US" dirty="0"/>
          </a:p>
          <a:p>
            <a:endParaRPr lang="en-US" dirty="0"/>
          </a:p>
          <a:p>
            <a:endParaRPr lang="en-US" dirty="0"/>
          </a:p>
          <a:p>
            <a:endParaRPr lang="en-US" dirty="0"/>
          </a:p>
          <a:p>
            <a:endParaRPr lang="en-US" dirty="0"/>
          </a:p>
          <a:p>
            <a:endParaRPr lang="en-US" dirty="0"/>
          </a:p>
          <a:p>
            <a:r>
              <a:rPr lang="en-US" dirty="0"/>
              <a:t>Paid by the purchaser, unless the parties agree to a different arrangement (e.g., split the fee)</a:t>
            </a:r>
          </a:p>
          <a:p>
            <a:endParaRPr lang="en-US" dirty="0"/>
          </a:p>
        </p:txBody>
      </p:sp>
      <p:sp>
        <p:nvSpPr>
          <p:cNvPr id="68611" name="Slide Number Placeholder 2"/>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9F54A46-EA3D-4FA6-9B57-E614399D0BC0}" type="slidenum">
              <a:rPr lang="en-US" altLang="en-US" smtClean="0"/>
              <a:pPr/>
              <a:t>42</a:t>
            </a:fld>
            <a:endParaRPr lang="en-US" altLang="en-US"/>
          </a:p>
        </p:txBody>
      </p:sp>
      <p:graphicFrame>
        <p:nvGraphicFramePr>
          <p:cNvPr id="4" name="Table 3"/>
          <p:cNvGraphicFramePr>
            <a:graphicFrameLocks noGrp="1"/>
          </p:cNvGraphicFramePr>
          <p:nvPr>
            <p:extLst>
              <p:ext uri="{D42A27DB-BD31-4B8C-83A1-F6EECF244321}">
                <p14:modId xmlns:p14="http://schemas.microsoft.com/office/powerpoint/2010/main" val="68591733"/>
              </p:ext>
            </p:extLst>
          </p:nvPr>
        </p:nvGraphicFramePr>
        <p:xfrm>
          <a:off x="557213" y="1782763"/>
          <a:ext cx="8029575" cy="2140480"/>
        </p:xfrm>
        <a:graphic>
          <a:graphicData uri="http://schemas.openxmlformats.org/drawingml/2006/table">
            <a:tbl>
              <a:tblPr firstRow="1" firstCol="1" lastRow="1" lastCol="1" bandRow="1" bandCol="1">
                <a:tableStyleId>{B301B821-A1FF-4177-AEE7-76D212191A09}</a:tableStyleId>
              </a:tblPr>
              <a:tblGrid>
                <a:gridCol w="4034147">
                  <a:extLst>
                    <a:ext uri="{9D8B030D-6E8A-4147-A177-3AD203B41FA5}">
                      <a16:colId xmlns:a16="http://schemas.microsoft.com/office/drawing/2014/main" val="20000"/>
                    </a:ext>
                  </a:extLst>
                </a:gridCol>
                <a:gridCol w="3995428">
                  <a:extLst>
                    <a:ext uri="{9D8B030D-6E8A-4147-A177-3AD203B41FA5}">
                      <a16:colId xmlns:a16="http://schemas.microsoft.com/office/drawing/2014/main" val="20001"/>
                    </a:ext>
                  </a:extLst>
                </a:gridCol>
              </a:tblGrid>
              <a:tr h="428096">
                <a:tc>
                  <a:txBody>
                    <a:bodyPr/>
                    <a:lstStyle/>
                    <a:p>
                      <a:pPr marL="0" marR="0" algn="ctr">
                        <a:spcBef>
                          <a:spcPts val="0"/>
                        </a:spcBef>
                        <a:spcAft>
                          <a:spcPts val="300"/>
                        </a:spcAft>
                      </a:pPr>
                      <a:r>
                        <a:rPr lang="en-US" sz="1400" dirty="0">
                          <a:effectLst/>
                        </a:rPr>
                        <a:t>Value of Transaction</a:t>
                      </a:r>
                      <a:r>
                        <a:rPr lang="en-US" sz="1400" baseline="30000" dirty="0">
                          <a:effectLst/>
                        </a:rPr>
                        <a:t>1</a:t>
                      </a:r>
                      <a:endParaRPr lang="en-US" sz="1400" baseline="30000" dirty="0">
                        <a:effectLst/>
                        <a:latin typeface="Times New Roman"/>
                        <a:ea typeface="PMingLiU"/>
                      </a:endParaRPr>
                    </a:p>
                  </a:txBody>
                  <a:tcPr marL="68587" marR="68587"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mpd="sng">
                      <a:noFill/>
                    </a:lnB>
                  </a:tcPr>
                </a:tc>
                <a:tc>
                  <a:txBody>
                    <a:bodyPr/>
                    <a:lstStyle/>
                    <a:p>
                      <a:pPr marL="0" marR="0" algn="ctr">
                        <a:spcBef>
                          <a:spcPts val="0"/>
                        </a:spcBef>
                        <a:spcAft>
                          <a:spcPts val="300"/>
                        </a:spcAft>
                      </a:pPr>
                      <a:r>
                        <a:rPr lang="en-US" sz="1400" dirty="0">
                          <a:effectLst/>
                        </a:rPr>
                        <a:t>Filing Fee</a:t>
                      </a:r>
                      <a:endParaRPr lang="en-US" sz="1400" dirty="0">
                        <a:effectLst/>
                        <a:latin typeface="Times New Roman"/>
                        <a:ea typeface="PMingLiU"/>
                      </a:endParaRPr>
                    </a:p>
                  </a:txBody>
                  <a:tcPr marL="68587" marR="68587"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tcPr>
                </a:tc>
                <a:extLst>
                  <a:ext uri="{0D108BD9-81ED-4DB2-BD59-A6C34878D82A}">
                    <a16:rowId xmlns:a16="http://schemas.microsoft.com/office/drawing/2014/main" val="10000"/>
                  </a:ext>
                </a:extLst>
              </a:tr>
              <a:tr h="428096">
                <a:tc>
                  <a:txBody>
                    <a:bodyPr/>
                    <a:lstStyle/>
                    <a:p>
                      <a:pPr marL="0" marR="0">
                        <a:spcBef>
                          <a:spcPts val="0"/>
                        </a:spcBef>
                        <a:spcAft>
                          <a:spcPts val="300"/>
                        </a:spcAft>
                      </a:pPr>
                      <a:r>
                        <a:rPr lang="en-US" sz="1400" dirty="0">
                          <a:effectLst/>
                        </a:rPr>
                        <a:t>≤ $101.0 million</a:t>
                      </a:r>
                      <a:endParaRPr lang="en-US" sz="1400" dirty="0">
                        <a:effectLst/>
                        <a:latin typeface="Times New Roman"/>
                        <a:ea typeface="PMingLiU"/>
                      </a:endParaRPr>
                    </a:p>
                  </a:txBody>
                  <a:tcPr marL="68587" marR="68587" marT="0" marB="0" anchor="ctr">
                    <a:lnL w="12700" cap="flat" cmpd="sng" algn="ctr">
                      <a:solidFill>
                        <a:schemeClr val="tx1"/>
                      </a:solidFill>
                      <a:prstDash val="solid"/>
                      <a:round/>
                      <a:headEnd type="none" w="med" len="med"/>
                      <a:tailEnd type="none" w="med" len="med"/>
                    </a:lnL>
                    <a:lnR>
                      <a:noFill/>
                    </a:lnR>
                    <a:lnT w="12700" cmpd="sng">
                      <a:noFill/>
                    </a:lnT>
                    <a:lnB w="12700" cmpd="sng">
                      <a:noFill/>
                    </a:lnB>
                    <a:lnTlToBr w="12700" cmpd="sng">
                      <a:noFill/>
                      <a:prstDash val="solid"/>
                    </a:lnTlToBr>
                    <a:lnBlToTr w="12700" cmpd="sng">
                      <a:noFill/>
                      <a:prstDash val="solid"/>
                    </a:lnBlToTr>
                  </a:tcPr>
                </a:tc>
                <a:tc>
                  <a:txBody>
                    <a:bodyPr/>
                    <a:lstStyle/>
                    <a:p>
                      <a:pPr marL="0" marR="0" algn="ctr">
                        <a:spcBef>
                          <a:spcPts val="0"/>
                        </a:spcBef>
                        <a:spcAft>
                          <a:spcPts val="300"/>
                        </a:spcAft>
                      </a:pPr>
                      <a:r>
                        <a:rPr lang="en-US" sz="1400" dirty="0">
                          <a:effectLst/>
                        </a:rPr>
                        <a:t>No filing required</a:t>
                      </a:r>
                      <a:endParaRPr lang="en-US" sz="1400" dirty="0">
                        <a:effectLst/>
                        <a:latin typeface="Times New Roman"/>
                        <a:ea typeface="PMingLiU"/>
                      </a:endParaRPr>
                    </a:p>
                  </a:txBody>
                  <a:tcPr marL="68587" marR="68587" marT="0" marB="0" anchor="ctr">
                    <a:lnL>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28096">
                <a:tc>
                  <a:txBody>
                    <a:bodyPr/>
                    <a:lstStyle/>
                    <a:p>
                      <a:pPr marL="0" marR="0">
                        <a:spcBef>
                          <a:spcPts val="0"/>
                        </a:spcBef>
                        <a:spcAft>
                          <a:spcPts val="300"/>
                        </a:spcAft>
                      </a:pPr>
                      <a:r>
                        <a:rPr lang="en-US" sz="1400" dirty="0">
                          <a:effectLst/>
                        </a:rPr>
                        <a:t>&gt; $101.0 million but &lt; $202.0 million</a:t>
                      </a:r>
                      <a:endParaRPr lang="en-US" sz="1400" dirty="0">
                        <a:effectLst/>
                        <a:latin typeface="Times New Roman"/>
                        <a:ea typeface="PMingLiU"/>
                      </a:endParaRPr>
                    </a:p>
                  </a:txBody>
                  <a:tcPr marL="68587" marR="68587" marT="0" marB="0" anchor="ctr">
                    <a:lnL w="12700" cap="flat" cmpd="sng" algn="ctr">
                      <a:solidFill>
                        <a:schemeClr val="tx1"/>
                      </a:solidFill>
                      <a:prstDash val="solid"/>
                      <a:round/>
                      <a:headEnd type="none" w="med" len="med"/>
                      <a:tailEnd type="none" w="med" len="med"/>
                    </a:lnL>
                    <a:lnT w="12700" cmpd="sng">
                      <a:noFill/>
                    </a:lnT>
                    <a:lnB w="12700" cap="flat" cmpd="sng" algn="ctr">
                      <a:noFill/>
                      <a:prstDash val="solid"/>
                      <a:round/>
                      <a:headEnd type="none" w="med" len="med"/>
                      <a:tailEnd type="none" w="med" len="med"/>
                    </a:lnB>
                  </a:tcPr>
                </a:tc>
                <a:tc>
                  <a:txBody>
                    <a:bodyPr/>
                    <a:lstStyle/>
                    <a:p>
                      <a:pPr marL="0" marR="0" algn="ctr">
                        <a:spcBef>
                          <a:spcPts val="0"/>
                        </a:spcBef>
                        <a:spcAft>
                          <a:spcPts val="300"/>
                        </a:spcAft>
                      </a:pPr>
                      <a:r>
                        <a:rPr lang="en-US" sz="1400" dirty="0">
                          <a:effectLst/>
                        </a:rPr>
                        <a:t>$45,000</a:t>
                      </a:r>
                      <a:endParaRPr lang="en-US" sz="1400" dirty="0">
                        <a:effectLst/>
                        <a:latin typeface="Times New Roman"/>
                        <a:ea typeface="PMingLiU"/>
                      </a:endParaRPr>
                    </a:p>
                  </a:txBody>
                  <a:tcPr marL="68587" marR="68587" marT="0" marB="0" anchor="ctr">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tcPr>
                </a:tc>
                <a:extLst>
                  <a:ext uri="{0D108BD9-81ED-4DB2-BD59-A6C34878D82A}">
                    <a16:rowId xmlns:a16="http://schemas.microsoft.com/office/drawing/2014/main" val="10002"/>
                  </a:ext>
                </a:extLst>
              </a:tr>
              <a:tr h="428096">
                <a:tc>
                  <a:txBody>
                    <a:bodyPr/>
                    <a:lstStyle/>
                    <a:p>
                      <a:pPr marL="0" marR="0">
                        <a:spcBef>
                          <a:spcPts val="0"/>
                        </a:spcBef>
                        <a:spcAft>
                          <a:spcPts val="300"/>
                        </a:spcAft>
                      </a:pPr>
                      <a:r>
                        <a:rPr lang="en-US" sz="1400" dirty="0">
                          <a:effectLst/>
                        </a:rPr>
                        <a:t>≥ $202.0 million but &lt; $1.0098 billion</a:t>
                      </a:r>
                      <a:endParaRPr lang="en-US" sz="1400" dirty="0">
                        <a:effectLst/>
                        <a:latin typeface="Times New Roman"/>
                        <a:ea typeface="PMingLiU"/>
                      </a:endParaRPr>
                    </a:p>
                  </a:txBody>
                  <a:tcPr marL="68587" marR="68587" marT="0" marB="0" anchor="ctr">
                    <a:lnL w="12700" cap="flat" cmpd="sng" algn="ctr">
                      <a:solidFill>
                        <a:schemeClr val="tx1"/>
                      </a:solid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spcBef>
                          <a:spcPts val="0"/>
                        </a:spcBef>
                        <a:spcAft>
                          <a:spcPts val="300"/>
                        </a:spcAft>
                      </a:pPr>
                      <a:r>
                        <a:rPr lang="en-US" sz="1400" dirty="0">
                          <a:effectLst/>
                        </a:rPr>
                        <a:t>$125,000</a:t>
                      </a:r>
                      <a:endParaRPr lang="en-US" sz="1400" dirty="0">
                        <a:effectLst/>
                        <a:latin typeface="Times New Roman"/>
                        <a:ea typeface="PMingLiU"/>
                      </a:endParaRPr>
                    </a:p>
                  </a:txBody>
                  <a:tcPr marL="68587" marR="68587" marT="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28096">
                <a:tc>
                  <a:txBody>
                    <a:bodyPr/>
                    <a:lstStyle/>
                    <a:p>
                      <a:pPr marL="0" marR="0" indent="0" algn="l" defTabSz="914400" rtl="0" eaLnBrk="1" fontAlgn="auto" latinLnBrk="0" hangingPunct="1">
                        <a:lnSpc>
                          <a:spcPct val="100000"/>
                        </a:lnSpc>
                        <a:spcBef>
                          <a:spcPts val="0"/>
                        </a:spcBef>
                        <a:spcAft>
                          <a:spcPts val="300"/>
                        </a:spcAft>
                        <a:buClrTx/>
                        <a:buSzTx/>
                        <a:buFontTx/>
                        <a:buNone/>
                        <a:tabLst/>
                        <a:defRPr/>
                      </a:pPr>
                      <a:r>
                        <a:rPr lang="en-US" sz="1400" dirty="0">
                          <a:effectLst/>
                        </a:rPr>
                        <a:t>≥ $1.0098 billion </a:t>
                      </a:r>
                      <a:endParaRPr lang="en-US" sz="1400" dirty="0">
                        <a:effectLst/>
                        <a:latin typeface="Times New Roman"/>
                        <a:ea typeface="PMingLiU"/>
                      </a:endParaRPr>
                    </a:p>
                  </a:txBody>
                  <a:tcPr marL="68587" marR="68587" marT="0" marB="0" anchor="ct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300"/>
                        </a:spcAft>
                        <a:buClrTx/>
                        <a:buSzTx/>
                        <a:buFontTx/>
                        <a:buNone/>
                        <a:tabLst/>
                        <a:defRPr/>
                      </a:pPr>
                      <a:r>
                        <a:rPr lang="en-US" sz="1400" dirty="0">
                          <a:effectLst/>
                        </a:rPr>
                        <a:t>$280,000</a:t>
                      </a:r>
                      <a:endParaRPr lang="en-US" sz="1400" dirty="0">
                        <a:effectLst/>
                        <a:latin typeface="Times New Roman"/>
                        <a:ea typeface="PMingLiU"/>
                      </a:endParaRPr>
                    </a:p>
                  </a:txBody>
                  <a:tcPr marL="68587" marR="68587" marT="0" marB="0" anchor="ct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8634" name="TextBox 4"/>
          <p:cNvSpPr txBox="1">
            <a:spLocks noChangeArrowheads="1"/>
          </p:cNvSpPr>
          <p:nvPr/>
        </p:nvSpPr>
        <p:spPr bwMode="auto">
          <a:xfrm>
            <a:off x="455613" y="5708286"/>
            <a:ext cx="8001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200" baseline="30000" dirty="0"/>
              <a:t>1</a:t>
            </a:r>
            <a:r>
              <a:rPr lang="en-US" sz="1200" dirty="0"/>
              <a:t>  </a:t>
            </a:r>
            <a:r>
              <a:rPr lang="en-US" sz="1200" i="1" dirty="0"/>
              <a:t>See</a:t>
            </a:r>
            <a:r>
              <a:rPr lang="en-US" sz="1200" dirty="0"/>
              <a:t> Revised Jurisdictional Thresholds for Section 7A of the Clayton Act, 87 Fed. Reg. 3541 (Jan. 24, 2022) (effective Feb. 23, 2022).</a:t>
            </a:r>
          </a:p>
        </p:txBody>
      </p:sp>
    </p:spTree>
    <p:extLst>
      <p:ext uri="{BB962C8B-B14F-4D97-AF65-F5344CB8AC3E}">
        <p14:creationId xmlns:p14="http://schemas.microsoft.com/office/powerpoint/2010/main" val="40133966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HSR Act notifications</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43</a:t>
            </a:fld>
            <a:endParaRPr lang="en-US" altLang="en-US" dirty="0"/>
          </a:p>
        </p:txBody>
      </p:sp>
      <p:sp>
        <p:nvSpPr>
          <p:cNvPr id="6" name="TextBox 5"/>
          <p:cNvSpPr txBox="1"/>
          <p:nvPr/>
        </p:nvSpPr>
        <p:spPr>
          <a:xfrm>
            <a:off x="457201" y="5882055"/>
            <a:ext cx="8171404" cy="276999"/>
          </a:xfrm>
          <a:prstGeom prst="rect">
            <a:avLst/>
          </a:prstGeom>
          <a:noFill/>
        </p:spPr>
        <p:txBody>
          <a:bodyPr wrap="none" rtlCol="0">
            <a:spAutoFit/>
          </a:bodyPr>
          <a:lstStyle/>
          <a:p>
            <a:r>
              <a:rPr lang="en-US" sz="1200" dirty="0"/>
              <a:t>Source: Fed. Trade </a:t>
            </a:r>
            <a:r>
              <a:rPr lang="en-US" sz="1200" dirty="0" err="1"/>
              <a:t>Comm’n</a:t>
            </a:r>
            <a:r>
              <a:rPr lang="en-US" sz="1200" dirty="0"/>
              <a:t> &amp; U.S. Dept. of Justice, Hart-Scott-Rodino Annual Report Fiscal Year 2020, at App. A. </a:t>
            </a:r>
          </a:p>
        </p:txBody>
      </p:sp>
      <p:graphicFrame>
        <p:nvGraphicFramePr>
          <p:cNvPr id="7" name="Chart 6"/>
          <p:cNvGraphicFramePr>
            <a:graphicFrameLocks/>
          </p:cNvGraphicFramePr>
          <p:nvPr/>
        </p:nvGraphicFramePr>
        <p:xfrm>
          <a:off x="1157161" y="1464658"/>
          <a:ext cx="6829678" cy="392868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02CBAC83-ECA1-4ABD-9B89-FAB716E196F7}"/>
              </a:ext>
            </a:extLst>
          </p:cNvPr>
          <p:cNvGraphicFramePr>
            <a:graphicFrameLocks/>
          </p:cNvGraphicFramePr>
          <p:nvPr/>
        </p:nvGraphicFramePr>
        <p:xfrm>
          <a:off x="1600200" y="2053590"/>
          <a:ext cx="5943600" cy="275082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292645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title"/>
          </p:nvPr>
        </p:nvSpPr>
        <p:spPr/>
        <p:txBody>
          <a:bodyPr/>
          <a:lstStyle/>
          <a:p>
            <a:r>
              <a:rPr lang="en-US" dirty="0"/>
              <a:t>Statutory waiting periods</a:t>
            </a:r>
          </a:p>
        </p:txBody>
      </p:sp>
      <p:sp>
        <p:nvSpPr>
          <p:cNvPr id="73731" name="Rectangle 7"/>
          <p:cNvSpPr>
            <a:spLocks noGrp="1" noChangeArrowheads="1"/>
          </p:cNvSpPr>
          <p:nvPr>
            <p:ph type="body" idx="1"/>
          </p:nvPr>
        </p:nvSpPr>
        <p:spPr/>
        <p:txBody>
          <a:bodyPr/>
          <a:lstStyle/>
          <a:p>
            <a:r>
              <a:rPr lang="en-US" dirty="0"/>
              <a:t>General rule</a:t>
            </a:r>
          </a:p>
          <a:p>
            <a:pPr lvl="1"/>
            <a:r>
              <a:rPr lang="en-US" dirty="0"/>
              <a:t>Cannot close a reportable transaction until the waiting period is over</a:t>
            </a:r>
          </a:p>
          <a:p>
            <a:pPr lvl="1"/>
            <a:r>
              <a:rPr lang="en-US" dirty="0"/>
              <a:t>The duration of the waiting period is prescribed by the HSR Act</a:t>
            </a:r>
          </a:p>
          <a:p>
            <a:r>
              <a:rPr lang="en-US" dirty="0"/>
              <a:t>Initial waiting period</a:t>
            </a:r>
          </a:p>
          <a:p>
            <a:pPr lvl="1"/>
            <a:r>
              <a:rPr lang="en-US" dirty="0"/>
              <a:t>30 calendar days generally</a:t>
            </a:r>
          </a:p>
          <a:p>
            <a:pPr lvl="1"/>
            <a:r>
              <a:rPr lang="en-US" dirty="0"/>
              <a:t>15 calendar days in the case of— </a:t>
            </a:r>
          </a:p>
          <a:p>
            <a:pPr lvl="2"/>
            <a:r>
              <a:rPr lang="en-US" dirty="0"/>
              <a:t>a cash tender offer, </a:t>
            </a:r>
            <a:r>
              <a:rPr lang="en-US" i="1" dirty="0"/>
              <a:t>or</a:t>
            </a:r>
            <a:r>
              <a:rPr lang="en-US" dirty="0"/>
              <a:t> </a:t>
            </a:r>
          </a:p>
          <a:p>
            <a:pPr lvl="2"/>
            <a:r>
              <a:rPr lang="en-US" dirty="0"/>
              <a:t>acquisitions under § 363(b) of bankruptcy code</a:t>
            </a:r>
          </a:p>
          <a:p>
            <a:r>
              <a:rPr lang="en-US" dirty="0"/>
              <a:t>Extended waiting period</a:t>
            </a:r>
          </a:p>
          <a:p>
            <a:pPr lvl="1"/>
            <a:r>
              <a:rPr lang="en-US" dirty="0"/>
              <a:t>Waiting period extended by issuance of a second request in initial waiting period</a:t>
            </a:r>
          </a:p>
          <a:p>
            <a:pPr lvl="1"/>
            <a:r>
              <a:rPr lang="en-US" dirty="0"/>
              <a:t>Waiting period extends through—</a:t>
            </a:r>
          </a:p>
          <a:p>
            <a:pPr lvl="2"/>
            <a:r>
              <a:rPr lang="en-US" dirty="0"/>
              <a:t>Compliance by all parties with their respective second requests</a:t>
            </a:r>
          </a:p>
          <a:p>
            <a:pPr lvl="2"/>
            <a:r>
              <a:rPr lang="en-US" dirty="0"/>
              <a:t>PLUS 30 calendar days (10 calendar days in case of a cash tender offer)</a:t>
            </a:r>
          </a:p>
          <a:p>
            <a:r>
              <a:rPr lang="en-US" dirty="0"/>
              <a:t>Investigating agency may grant </a:t>
            </a:r>
            <a:r>
              <a:rPr lang="en-US" i="1" dirty="0"/>
              <a:t>early termination </a:t>
            </a:r>
            <a:r>
              <a:rPr lang="en-US" dirty="0"/>
              <a:t>of a waiting period at any time</a:t>
            </a:r>
          </a:p>
        </p:txBody>
      </p:sp>
      <p:sp>
        <p:nvSpPr>
          <p:cNvPr id="83970"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C5B2AD9-DC9D-4143-9A70-1BE02D5C9569}" type="slidenum">
              <a:rPr lang="en-US" altLang="en-US" smtClean="0"/>
              <a:pPr/>
              <a:t>44</a:t>
            </a:fld>
            <a:endParaRPr lang="en-US" altLang="en-US" dirty="0"/>
          </a:p>
        </p:txBody>
      </p:sp>
    </p:spTree>
    <p:extLst>
      <p:ext uri="{BB962C8B-B14F-4D97-AF65-F5344CB8AC3E}">
        <p14:creationId xmlns:p14="http://schemas.microsoft.com/office/powerpoint/2010/main" val="34585571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HSR Act violations</a:t>
            </a:r>
          </a:p>
        </p:txBody>
      </p:sp>
      <p:sp>
        <p:nvSpPr>
          <p:cNvPr id="3" name="Content Placeholder 2"/>
          <p:cNvSpPr>
            <a:spLocks noGrp="1"/>
          </p:cNvSpPr>
          <p:nvPr>
            <p:ph idx="1"/>
          </p:nvPr>
        </p:nvSpPr>
        <p:spPr/>
        <p:txBody>
          <a:bodyPr/>
          <a:lstStyle/>
          <a:p>
            <a:r>
              <a:rPr lang="en-US" dirty="0"/>
              <a:t>HSR Act prohibition</a:t>
            </a:r>
          </a:p>
          <a:p>
            <a:pPr lvl="1"/>
            <a:r>
              <a:rPr lang="en-US" dirty="0"/>
              <a:t>The HSR Act provides that “no person shall acquire, directly or indirectly, any voting securities or assets of any other person” in a reportable transaction without observing the filing and waiting period requirements</a:t>
            </a:r>
            <a:r>
              <a:rPr lang="en-US" baseline="30000" dirty="0"/>
              <a:t>1</a:t>
            </a:r>
          </a:p>
          <a:p>
            <a:pPr lvl="1"/>
            <a:r>
              <a:rPr lang="en-US" dirty="0"/>
              <a:t>The HSR regulations provide that a person holds (acquires) voting securities or assets when it has a “beneficial interest” in them</a:t>
            </a:r>
            <a:r>
              <a:rPr lang="en-US" baseline="30000" dirty="0"/>
              <a:t>2</a:t>
            </a:r>
            <a:endParaRPr lang="en-US" dirty="0"/>
          </a:p>
          <a:p>
            <a:r>
              <a:rPr lang="en-US" dirty="0"/>
              <a:t>Two basic types of violations</a:t>
            </a:r>
          </a:p>
          <a:p>
            <a:pPr lvl="1"/>
            <a:r>
              <a:rPr lang="en-US" i="1" dirty="0"/>
              <a:t>Failure to file</a:t>
            </a:r>
            <a:r>
              <a:rPr lang="en-US" dirty="0"/>
              <a:t>: Failing to file an HSR report and observe the waiting period requirements in a reportable transaction</a:t>
            </a:r>
          </a:p>
          <a:p>
            <a:pPr lvl="1"/>
            <a:r>
              <a:rPr lang="en-US" i="1" dirty="0"/>
              <a:t>Gun jumping</a:t>
            </a:r>
            <a:r>
              <a:rPr lang="en-US" dirty="0"/>
              <a:t>: Filing a HSR report but exercising influence over the target’s decision making sufficient to indicate the transfer of a beneficial interest in the target before the end of the waiting period</a:t>
            </a:r>
          </a:p>
          <a:p>
            <a:r>
              <a:rPr lang="en-US" dirty="0"/>
              <a:t>Can be expensive</a:t>
            </a:r>
          </a:p>
          <a:p>
            <a:pPr lvl="1"/>
            <a:r>
              <a:rPr lang="en-US" dirty="0"/>
              <a:t>$46,517 per day for every day of the violation</a:t>
            </a:r>
            <a:r>
              <a:rPr lang="en-US" dirty="0">
                <a:latin typeface="Arial"/>
                <a:cs typeface="Arial"/>
              </a:rPr>
              <a:t>—</a:t>
            </a:r>
            <a:r>
              <a:rPr lang="en-US" dirty="0"/>
              <a:t>Equals $17.0 million per year</a:t>
            </a:r>
            <a:r>
              <a:rPr lang="en-US" baseline="30000" dirty="0"/>
              <a:t>3</a:t>
            </a:r>
            <a:endParaRPr lang="en-US" dirty="0"/>
          </a:p>
          <a:p>
            <a:pPr lvl="1"/>
            <a:endParaRPr lang="en-US" baseline="30000"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45</a:t>
            </a:fld>
            <a:endParaRPr lang="en-US" altLang="en-US" dirty="0"/>
          </a:p>
        </p:txBody>
      </p:sp>
      <p:sp>
        <p:nvSpPr>
          <p:cNvPr id="5" name="TextBox 4"/>
          <p:cNvSpPr txBox="1"/>
          <p:nvPr/>
        </p:nvSpPr>
        <p:spPr>
          <a:xfrm>
            <a:off x="418793" y="5204508"/>
            <a:ext cx="8447889" cy="1015663"/>
          </a:xfrm>
          <a:prstGeom prst="rect">
            <a:avLst/>
          </a:prstGeom>
          <a:noFill/>
        </p:spPr>
        <p:txBody>
          <a:bodyPr wrap="square" rtlCol="0">
            <a:spAutoFit/>
          </a:bodyPr>
          <a:lstStyle/>
          <a:p>
            <a:r>
              <a:rPr lang="en-US" sz="1200" baseline="30000" dirty="0"/>
              <a:t>1</a:t>
            </a:r>
            <a:r>
              <a:rPr lang="en-US" sz="1200" dirty="0"/>
              <a:t>  15 U.S.C. § 18a(a).</a:t>
            </a:r>
            <a:br>
              <a:rPr lang="en-US" sz="1200" dirty="0"/>
            </a:br>
            <a:r>
              <a:rPr lang="en-US" sz="1200" baseline="30000" dirty="0"/>
              <a:t>2</a:t>
            </a:r>
            <a:r>
              <a:rPr lang="en-US" sz="1200" dirty="0"/>
              <a:t>  16 C.F.R. § 801.1(c).</a:t>
            </a:r>
          </a:p>
          <a:p>
            <a:pPr>
              <a:tabLst>
                <a:tab pos="169863" algn="l"/>
              </a:tabLst>
            </a:pPr>
            <a:r>
              <a:rPr lang="en-US" sz="1200" baseline="30000" dirty="0"/>
              <a:t>3</a:t>
            </a:r>
            <a:r>
              <a:rPr lang="en-US" sz="1200" dirty="0"/>
              <a:t> 	</a:t>
            </a:r>
            <a:r>
              <a:rPr lang="nn-NO" sz="1200" dirty="0"/>
              <a:t>87 Fed. Reg. 1070 (Jan. 10, 2022) (increasing civil penalty from $43,792 to $46,517 per day effective January 10, 2022, purusuant to the </a:t>
            </a:r>
            <a:r>
              <a:rPr lang="en-US" sz="1200" dirty="0"/>
              <a:t>Federal Civil Penalties Inflation Adjustment Act Improvements Act of 2015, Pub. L. No. 114–74, § 701, 129 Stat. 599 (2015) (requiring a catch-up CPI inflation adjustment from the date of the statute‘s enactment)).</a:t>
            </a:r>
          </a:p>
        </p:txBody>
      </p:sp>
    </p:spTree>
    <p:extLst>
      <p:ext uri="{BB962C8B-B14F-4D97-AF65-F5344CB8AC3E}">
        <p14:creationId xmlns:p14="http://schemas.microsoft.com/office/powerpoint/2010/main" val="369663338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Failure to file</a:t>
            </a:r>
          </a:p>
        </p:txBody>
      </p:sp>
      <p:sp>
        <p:nvSpPr>
          <p:cNvPr id="3" name="Content Placeholder 2"/>
          <p:cNvSpPr>
            <a:spLocks noGrp="1"/>
          </p:cNvSpPr>
          <p:nvPr>
            <p:ph idx="1"/>
          </p:nvPr>
        </p:nvSpPr>
        <p:spPr/>
        <p:txBody>
          <a:bodyPr/>
          <a:lstStyle/>
          <a:p>
            <a:r>
              <a:rPr lang="en-US" dirty="0"/>
              <a:t>Violation </a:t>
            </a:r>
          </a:p>
          <a:p>
            <a:pPr lvl="1"/>
            <a:r>
              <a:rPr lang="en-US" dirty="0"/>
              <a:t>Failing to file an HSR report and observe the waiting period requirements in a reportable transaction</a:t>
            </a:r>
          </a:p>
          <a:p>
            <a:r>
              <a:rPr lang="en-US" dirty="0"/>
              <a:t>Scenarios</a:t>
            </a:r>
          </a:p>
          <a:p>
            <a:pPr marL="687387" lvl="1" indent="-342900">
              <a:buSzPct val="90000"/>
              <a:buFont typeface="+mj-lt"/>
              <a:buAutoNum type="arabicPeriod"/>
            </a:pPr>
            <a:r>
              <a:rPr lang="en-US" dirty="0"/>
              <a:t>Failure to file at all</a:t>
            </a:r>
          </a:p>
          <a:p>
            <a:pPr lvl="2"/>
            <a:r>
              <a:rPr lang="en-US" dirty="0"/>
              <a:t>Intentional failure to file</a:t>
            </a:r>
          </a:p>
          <a:p>
            <a:pPr lvl="2"/>
            <a:r>
              <a:rPr lang="en-US" dirty="0"/>
              <a:t>Inadvertent failure to file</a:t>
            </a:r>
          </a:p>
          <a:p>
            <a:pPr lvl="2"/>
            <a:r>
              <a:rPr lang="en-US" dirty="0"/>
              <a:t>Improper invocation of an exemption (usually the investment exception)</a:t>
            </a:r>
          </a:p>
          <a:p>
            <a:pPr marL="687387" lvl="1" indent="-342900">
              <a:buSzPct val="90000"/>
              <a:buFont typeface="+mj-lt"/>
              <a:buAutoNum type="arabicPeriod"/>
            </a:pPr>
            <a:r>
              <a:rPr lang="en-US" dirty="0"/>
              <a:t>Filing an insufficient report (e.g., a report that is incomplete because it does not contain all Item 4(c) and 4(d) documents)</a:t>
            </a:r>
          </a:p>
          <a:p>
            <a:r>
              <a:rPr lang="en-US" dirty="0"/>
              <a:t>Prosecutorial discretion</a:t>
            </a:r>
          </a:p>
          <a:p>
            <a:pPr lvl="1"/>
            <a:r>
              <a:rPr lang="en-US" dirty="0"/>
              <a:t>Vigorous enforcement for intentional failures to file</a:t>
            </a:r>
          </a:p>
          <a:p>
            <a:pPr lvl="1"/>
            <a:r>
              <a:rPr lang="en-US" dirty="0"/>
              <a:t>“One-bite” rule for inadvertent failures to file</a:t>
            </a:r>
          </a:p>
          <a:p>
            <a:pPr lvl="2"/>
            <a:r>
              <a:rPr lang="en-US" dirty="0"/>
              <a:t>No enforcement action on first failure </a:t>
            </a:r>
          </a:p>
          <a:p>
            <a:pPr lvl="2"/>
            <a:r>
              <a:rPr lang="en-US" dirty="0"/>
              <a:t>Enforcement actions on subsequent failures</a:t>
            </a:r>
          </a:p>
          <a:p>
            <a:pPr lvl="1"/>
            <a:r>
              <a:rPr lang="en-US" dirty="0"/>
              <a:t>Varies with culpability in invoking exemption </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46</a:t>
            </a:fld>
            <a:endParaRPr lang="en-US" altLang="en-US" dirty="0"/>
          </a:p>
        </p:txBody>
      </p:sp>
    </p:spTree>
    <p:extLst>
      <p:ext uri="{BB962C8B-B14F-4D97-AF65-F5344CB8AC3E}">
        <p14:creationId xmlns:p14="http://schemas.microsoft.com/office/powerpoint/2010/main" val="33528351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“Gun jumping”</a:t>
            </a:r>
            <a:endParaRPr lang="en-US" dirty="0"/>
          </a:p>
        </p:txBody>
      </p:sp>
      <p:sp>
        <p:nvSpPr>
          <p:cNvPr id="3" name="Content Placeholder 2"/>
          <p:cNvSpPr>
            <a:spLocks noGrp="1"/>
          </p:cNvSpPr>
          <p:nvPr>
            <p:ph idx="1"/>
          </p:nvPr>
        </p:nvSpPr>
        <p:spPr/>
        <p:txBody>
          <a:bodyPr/>
          <a:lstStyle/>
          <a:p>
            <a:r>
              <a:rPr lang="en-US" dirty="0"/>
              <a:t>Violation</a:t>
            </a:r>
          </a:p>
          <a:p>
            <a:pPr lvl="1"/>
            <a:r>
              <a:rPr lang="en-US" dirty="0"/>
              <a:t>The FTC takes the position that a person has a beneficial interest in the voting securities or assets of the target company within the meaning of the HSR Act when the person can exercise a material degree of management influence on the current (preclosing) operations of the target</a:t>
            </a:r>
          </a:p>
          <a:p>
            <a:pPr lvl="2"/>
            <a:r>
              <a:rPr lang="en-US" dirty="0"/>
              <a:t>Especially decisions regarding how to compete in the marketplace</a:t>
            </a:r>
          </a:p>
          <a:p>
            <a:pPr lvl="1"/>
            <a:r>
              <a:rPr lang="en-US" dirty="0"/>
              <a:t>Exercising this influence prior to the end of the waiting period is called “gun jumping” </a:t>
            </a:r>
          </a:p>
          <a:p>
            <a:pPr lvl="2"/>
            <a:r>
              <a:rPr lang="en-US" dirty="0"/>
              <a:t>Violates the HSR Act, regardless of effect on competition, because, for HSR Act purposes, the acquiring company has acquired the target without observing the waiting period—subjects the acquiring company to a civil penalty of $46,517 per day (in 2022)</a:t>
            </a:r>
          </a:p>
          <a:p>
            <a:pPr lvl="2"/>
            <a:r>
              <a:rPr lang="en-US" dirty="0"/>
              <a:t>May also violate Section 1 of the Sherman Act if the influence creates an anticompetitive effect in the marketplace (e.g., the coordination of bids by merging competitors)</a:t>
            </a:r>
          </a:p>
          <a:p>
            <a:pPr lvl="2"/>
            <a:r>
              <a:rPr lang="en-US" dirty="0"/>
              <a:t>The acquiring person cannot violate the HSR Act after the waiting period has expired, but it can still violate the Sherman Act if the transaction has not closed</a:t>
            </a:r>
          </a:p>
          <a:p>
            <a:pPr lvl="1"/>
            <a:endParaRPr lang="en-US" dirty="0"/>
          </a:p>
        </p:txBody>
      </p:sp>
      <p:sp>
        <p:nvSpPr>
          <p:cNvPr id="4" name="Slide Number Placeholder 3"/>
          <p:cNvSpPr>
            <a:spLocks noGrp="1"/>
          </p:cNvSpPr>
          <p:nvPr>
            <p:ph type="sldNum" sz="quarter" idx="12"/>
          </p:nvPr>
        </p:nvSpPr>
        <p:spPr/>
        <p:txBody>
          <a:bodyPr/>
          <a:lstStyle/>
          <a:p>
            <a:fld id="{64A241CF-2A9D-4F7C-9199-B1435F5AB990}" type="slidenum">
              <a:rPr lang="en-US" altLang="en-US" smtClean="0"/>
              <a:pPr/>
              <a:t>47</a:t>
            </a:fld>
            <a:endParaRPr lang="en-US" altLang="en-US" dirty="0"/>
          </a:p>
        </p:txBody>
      </p:sp>
    </p:spTree>
    <p:extLst>
      <p:ext uri="{BB962C8B-B14F-4D97-AF65-F5344CB8AC3E}">
        <p14:creationId xmlns:p14="http://schemas.microsoft.com/office/powerpoint/2010/main" val="27210947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7814"/>
            <a:ext cx="8476407" cy="598802"/>
          </a:xfrm>
        </p:spPr>
        <p:txBody>
          <a:bodyPr/>
          <a:lstStyle/>
          <a:p>
            <a:r>
              <a:rPr lang="en-US" dirty="0"/>
              <a:t>Some recent HSR Act enforcement actions</a:t>
            </a:r>
          </a:p>
        </p:txBody>
      </p:sp>
      <p:sp>
        <p:nvSpPr>
          <p:cNvPr id="9" name="Content Placeholder 8"/>
          <p:cNvSpPr>
            <a:spLocks noGrp="1"/>
          </p:cNvSpPr>
          <p:nvPr>
            <p:ph idx="1"/>
          </p:nvPr>
        </p:nvSpPr>
        <p:spPr>
          <a:xfrm>
            <a:off x="579749" y="996218"/>
            <a:ext cx="8229600" cy="4996325"/>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3" name="Slide Number Placeholder 2"/>
          <p:cNvSpPr>
            <a:spLocks noGrp="1"/>
          </p:cNvSpPr>
          <p:nvPr>
            <p:ph type="sldNum" sz="quarter" idx="12"/>
          </p:nvPr>
        </p:nvSpPr>
        <p:spPr/>
        <p:txBody>
          <a:bodyPr/>
          <a:lstStyle/>
          <a:p>
            <a:pPr>
              <a:defRPr/>
            </a:pPr>
            <a:fld id="{93649EE7-095A-466B-BFC5-961FFACA5BA7}" type="slidenum">
              <a:rPr lang="en-US" altLang="en-US" smtClean="0"/>
              <a:pPr>
                <a:defRPr/>
              </a:pPr>
              <a:t>48</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3501914370"/>
              </p:ext>
            </p:extLst>
          </p:nvPr>
        </p:nvGraphicFramePr>
        <p:xfrm>
          <a:off x="857250" y="924567"/>
          <a:ext cx="7429499" cy="5139625"/>
        </p:xfrm>
        <a:graphic>
          <a:graphicData uri="http://schemas.openxmlformats.org/drawingml/2006/table">
            <a:tbl>
              <a:tblPr/>
              <a:tblGrid>
                <a:gridCol w="608819">
                  <a:extLst>
                    <a:ext uri="{9D8B030D-6E8A-4147-A177-3AD203B41FA5}">
                      <a16:colId xmlns:a16="http://schemas.microsoft.com/office/drawing/2014/main" val="20000"/>
                    </a:ext>
                  </a:extLst>
                </a:gridCol>
                <a:gridCol w="1588638">
                  <a:extLst>
                    <a:ext uri="{9D8B030D-6E8A-4147-A177-3AD203B41FA5}">
                      <a16:colId xmlns:a16="http://schemas.microsoft.com/office/drawing/2014/main" val="20001"/>
                    </a:ext>
                  </a:extLst>
                </a:gridCol>
                <a:gridCol w="1179588">
                  <a:extLst>
                    <a:ext uri="{9D8B030D-6E8A-4147-A177-3AD203B41FA5}">
                      <a16:colId xmlns:a16="http://schemas.microsoft.com/office/drawing/2014/main" val="20002"/>
                    </a:ext>
                  </a:extLst>
                </a:gridCol>
                <a:gridCol w="900545">
                  <a:extLst>
                    <a:ext uri="{9D8B030D-6E8A-4147-A177-3AD203B41FA5}">
                      <a16:colId xmlns:a16="http://schemas.microsoft.com/office/drawing/2014/main" val="20003"/>
                    </a:ext>
                  </a:extLst>
                </a:gridCol>
                <a:gridCol w="1382528">
                  <a:extLst>
                    <a:ext uri="{9D8B030D-6E8A-4147-A177-3AD203B41FA5}">
                      <a16:colId xmlns:a16="http://schemas.microsoft.com/office/drawing/2014/main" val="20004"/>
                    </a:ext>
                  </a:extLst>
                </a:gridCol>
                <a:gridCol w="1093972">
                  <a:extLst>
                    <a:ext uri="{9D8B030D-6E8A-4147-A177-3AD203B41FA5}">
                      <a16:colId xmlns:a16="http://schemas.microsoft.com/office/drawing/2014/main" val="20005"/>
                    </a:ext>
                  </a:extLst>
                </a:gridCol>
                <a:gridCol w="675409">
                  <a:extLst>
                    <a:ext uri="{9D8B030D-6E8A-4147-A177-3AD203B41FA5}">
                      <a16:colId xmlns:a16="http://schemas.microsoft.com/office/drawing/2014/main" val="20006"/>
                    </a:ext>
                  </a:extLst>
                </a:gridCol>
              </a:tblGrid>
              <a:tr h="190500">
                <a:tc>
                  <a:txBody>
                    <a:bodyPr/>
                    <a:lstStyle/>
                    <a:p>
                      <a:pPr algn="ctr" fontAlgn="b"/>
                      <a:r>
                        <a:rPr lang="en-US" sz="1100" b="1" i="0" u="none" strike="noStrike" dirty="0">
                          <a:solidFill>
                            <a:srgbClr val="000000"/>
                          </a:solidFill>
                          <a:effectLst/>
                          <a:latin typeface="Calibri"/>
                        </a:rPr>
                        <a:t>Year</a:t>
                      </a:r>
                    </a:p>
                  </a:txBody>
                  <a:tcPr marL="9525" marR="9525" marT="9525" marB="0" anchor="b">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100" b="1" i="0" u="none" strike="noStrike" dirty="0">
                          <a:solidFill>
                            <a:srgbClr val="000000"/>
                          </a:solidFill>
                          <a:effectLst/>
                          <a:latin typeface="Calibri"/>
                        </a:rPr>
                        <a:t>Acquirer</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100" b="1" i="0" u="none" strike="noStrike" dirty="0">
                          <a:solidFill>
                            <a:srgbClr val="000000"/>
                          </a:solidFill>
                          <a:effectLst/>
                          <a:latin typeface="Calibri"/>
                        </a:rPr>
                        <a:t>Target</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a:rPr>
                        <a:t>Violation</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100" b="1" i="0" u="none" strike="noStrike" dirty="0">
                          <a:solidFill>
                            <a:srgbClr val="000000"/>
                          </a:solidFill>
                          <a:effectLst/>
                          <a:latin typeface="Calibri"/>
                        </a:rPr>
                        <a:t>Reason</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100" b="1" i="0" u="none" strike="noStrike" dirty="0">
                          <a:solidFill>
                            <a:srgbClr val="000000"/>
                          </a:solidFill>
                          <a:effectLst/>
                          <a:latin typeface="Calibri"/>
                        </a:rPr>
                        <a:t>Disposition</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US" sz="1100" b="1" i="0" u="none" strike="noStrike">
                          <a:solidFill>
                            <a:srgbClr val="000000"/>
                          </a:solidFill>
                          <a:effectLst/>
                          <a:latin typeface="Calibri"/>
                        </a:rPr>
                        <a:t>%</a:t>
                      </a:r>
                    </a:p>
                  </a:txBody>
                  <a:tcPr marL="9525" marR="9525" marT="9525" marB="0" anchor="b">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tcPr>
                </a:tc>
                <a:extLst>
                  <a:ext uri="{0D108BD9-81ED-4DB2-BD59-A6C34878D82A}">
                    <a16:rowId xmlns:a16="http://schemas.microsoft.com/office/drawing/2014/main" val="10000"/>
                  </a:ext>
                </a:extLst>
              </a:tr>
              <a:tr h="190500">
                <a:tc>
                  <a:txBody>
                    <a:bodyPr/>
                    <a:lstStyle/>
                    <a:p>
                      <a:pPr algn="ctr" fontAlgn="b"/>
                      <a:r>
                        <a:rPr lang="en-US" sz="1100" b="0" i="0" u="none" strike="noStrike" dirty="0">
                          <a:solidFill>
                            <a:srgbClr val="000000"/>
                          </a:solidFill>
                          <a:effectLst/>
                          <a:latin typeface="Calibri"/>
                        </a:rPr>
                        <a:t>2019</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Third Point</a:t>
                      </a: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Dow</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Failure to file</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Inadvertent</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$609,810</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15.2%</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2654870671"/>
                  </a:ext>
                </a:extLst>
              </a:tr>
              <a:tr h="190500">
                <a:tc>
                  <a:txBody>
                    <a:bodyPr/>
                    <a:lstStyle/>
                    <a:p>
                      <a:pPr algn="ctr" fontAlgn="b"/>
                      <a:r>
                        <a:rPr lang="en-US" sz="1100" b="0" i="0" u="none" strike="noStrike" dirty="0">
                          <a:solidFill>
                            <a:srgbClr val="000000"/>
                          </a:solidFill>
                          <a:effectLst/>
                          <a:latin typeface="Calibri"/>
                        </a:rPr>
                        <a:t>2019</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Canon</a:t>
                      </a: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Toshiba Medical</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Gun jumping</a:t>
                      </a:r>
                    </a:p>
                  </a:txBody>
                  <a:tcPr marL="9525" marR="9525" marT="9525" marB="0">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$2,500,000</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(each party)</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39.3%</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438507468"/>
                  </a:ext>
                </a:extLst>
              </a:tr>
              <a:tr h="190500">
                <a:tc>
                  <a:txBody>
                    <a:bodyPr/>
                    <a:lstStyle/>
                    <a:p>
                      <a:pPr algn="ctr" fontAlgn="b"/>
                      <a:r>
                        <a:rPr lang="en-US" sz="1100" b="0" i="0" u="none" strike="noStrike" dirty="0">
                          <a:solidFill>
                            <a:srgbClr val="000000"/>
                          </a:solidFill>
                          <a:effectLst/>
                          <a:latin typeface="Calibri"/>
                        </a:rPr>
                        <a:t>2018</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James M. Dolan</a:t>
                      </a: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Madison Square Garden</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Failure to file</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Inadvertent</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$609,810</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13.9%</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3850647748"/>
                  </a:ext>
                </a:extLst>
              </a:tr>
              <a:tr h="190500">
                <a:tc>
                  <a:txBody>
                    <a:bodyPr/>
                    <a:lstStyle/>
                    <a:p>
                      <a:pPr algn="ctr" fontAlgn="b"/>
                      <a:r>
                        <a:rPr lang="en-US" sz="1100" b="0" i="0" u="none" strike="noStrike" dirty="0">
                          <a:solidFill>
                            <a:srgbClr val="000000"/>
                          </a:solidFill>
                          <a:effectLst/>
                          <a:latin typeface="Calibri"/>
                        </a:rPr>
                        <a:t>2018</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Duke Energy</a:t>
                      </a: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Calpine</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Gun jumping</a:t>
                      </a:r>
                    </a:p>
                  </a:txBody>
                  <a:tcPr marL="9525" marR="9525" marT="9525" marB="0">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$600,000</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25.2%</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16907883"/>
                  </a:ext>
                </a:extLst>
              </a:tr>
              <a:tr h="190500">
                <a:tc>
                  <a:txBody>
                    <a:bodyPr/>
                    <a:lstStyle/>
                    <a:p>
                      <a:pPr algn="ctr" fontAlgn="b"/>
                      <a:r>
                        <a:rPr lang="en-US" sz="1100" b="0" i="0" u="none" strike="noStrike" dirty="0">
                          <a:solidFill>
                            <a:srgbClr val="000000"/>
                          </a:solidFill>
                          <a:effectLst/>
                          <a:latin typeface="Calibri"/>
                        </a:rPr>
                        <a:t>2017</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Ahmet H. </a:t>
                      </a:r>
                      <a:r>
                        <a:rPr lang="en-US" sz="1100" b="0" i="0" u="none" strike="noStrike" dirty="0" err="1">
                          <a:solidFill>
                            <a:srgbClr val="000000"/>
                          </a:solidFill>
                          <a:effectLst/>
                          <a:latin typeface="Calibri"/>
                        </a:rPr>
                        <a:t>Okumus</a:t>
                      </a:r>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Web.com</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Failure to file</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Inadvertent</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$180,000</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65.3%</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1"/>
                  </a:ext>
                </a:extLst>
              </a:tr>
              <a:tr h="190500">
                <a:tc>
                  <a:txBody>
                    <a:bodyPr/>
                    <a:lstStyle/>
                    <a:p>
                      <a:pPr algn="ctr" fontAlgn="b"/>
                      <a:r>
                        <a:rPr lang="en-US" sz="1100" b="0" i="0" u="none" strike="noStrike" dirty="0">
                          <a:solidFill>
                            <a:srgbClr val="000000"/>
                          </a:solidFill>
                          <a:effectLst/>
                          <a:latin typeface="Calibri"/>
                        </a:rPr>
                        <a:t>2017</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Mitchell P. Rales</a:t>
                      </a: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Colfax</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Danaher</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Failure to file</a:t>
                      </a:r>
                    </a:p>
                    <a:p>
                      <a:pPr algn="ctr" fontAlgn="b"/>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Inadvertent</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$720,000</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1.6%</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2"/>
                  </a:ext>
                </a:extLst>
              </a:tr>
              <a:tr h="190500">
                <a:tc>
                  <a:txBody>
                    <a:bodyPr/>
                    <a:lstStyle/>
                    <a:p>
                      <a:pPr algn="ctr" fontAlgn="b"/>
                      <a:r>
                        <a:rPr lang="en-US" sz="1100" b="0" i="0" u="none" strike="noStrike" dirty="0">
                          <a:solidFill>
                            <a:srgbClr val="000000"/>
                          </a:solidFill>
                          <a:effectLst/>
                          <a:latin typeface="Calibri"/>
                        </a:rPr>
                        <a:t>2016</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Fayez </a:t>
                      </a:r>
                      <a:r>
                        <a:rPr lang="en-US" sz="1100" b="0" i="0" u="none" strike="noStrike" dirty="0" err="1">
                          <a:solidFill>
                            <a:srgbClr val="000000"/>
                          </a:solidFill>
                          <a:effectLst/>
                          <a:latin typeface="Calibri"/>
                        </a:rPr>
                        <a:t>Sarofim</a:t>
                      </a:r>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Kinder Morgan</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Failure to file</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Not investment</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$720,000</a:t>
                      </a:r>
                    </a:p>
                  </a:txBody>
                  <a:tcPr marL="9525" marR="9525" marT="9525" marB="0">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3"/>
                  </a:ext>
                </a:extLst>
              </a:tr>
              <a:tr h="190500">
                <a:tc>
                  <a:txBody>
                    <a:bodyPr/>
                    <a:lstStyle/>
                    <a:p>
                      <a:pPr algn="ctr" fontAlgn="b"/>
                      <a:r>
                        <a:rPr lang="en-US" sz="1100" b="0" i="0" u="none" strike="noStrike" dirty="0">
                          <a:solidFill>
                            <a:srgbClr val="000000"/>
                          </a:solidFill>
                          <a:effectLst/>
                          <a:latin typeface="Calibri"/>
                        </a:rPr>
                        <a:t>2016</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Caledonia Investments</a:t>
                      </a: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Bristow Group</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Failure to file</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Beyond five-year period for exemption</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$480,000</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7.6%</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4"/>
                  </a:ext>
                </a:extLst>
              </a:tr>
              <a:tr h="190500">
                <a:tc>
                  <a:txBody>
                    <a:bodyPr/>
                    <a:lstStyle/>
                    <a:p>
                      <a:pPr algn="ctr" fontAlgn="b"/>
                      <a:r>
                        <a:rPr lang="en-US" sz="1100" b="0" i="0" u="none" strike="noStrike" dirty="0">
                          <a:solidFill>
                            <a:srgbClr val="000000"/>
                          </a:solidFill>
                          <a:effectLst/>
                          <a:latin typeface="Calibri"/>
                        </a:rPr>
                        <a:t>2016</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err="1">
                          <a:solidFill>
                            <a:srgbClr val="000000"/>
                          </a:solidFill>
                          <a:effectLst/>
                          <a:latin typeface="Calibri"/>
                        </a:rPr>
                        <a:t>ValueAct</a:t>
                      </a:r>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Baker Hughes</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Halliburton</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Failure to file</a:t>
                      </a:r>
                    </a:p>
                    <a:p>
                      <a:pPr algn="ctr" fontAlgn="b"/>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Not investment</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$11,000,000</a:t>
                      </a:r>
                    </a:p>
                  </a:txBody>
                  <a:tcPr marL="9525" marR="9525" marT="9525" marB="0">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5"/>
                  </a:ext>
                </a:extLst>
              </a:tr>
              <a:tr h="190500">
                <a:tc>
                  <a:txBody>
                    <a:bodyPr/>
                    <a:lstStyle/>
                    <a:p>
                      <a:pPr algn="ctr" fontAlgn="b"/>
                      <a:r>
                        <a:rPr lang="en-US" sz="1100" b="0" i="0" u="none" strike="noStrike" dirty="0">
                          <a:solidFill>
                            <a:srgbClr val="000000"/>
                          </a:solidFill>
                          <a:effectLst/>
                          <a:latin typeface="Calibri"/>
                        </a:rPr>
                        <a:t>2016</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Len</a:t>
                      </a:r>
                      <a:r>
                        <a:rPr lang="en-US" sz="1100" b="0" i="0" u="none" strike="noStrike" baseline="0" dirty="0">
                          <a:solidFill>
                            <a:srgbClr val="000000"/>
                          </a:solidFill>
                          <a:effectLst/>
                          <a:latin typeface="Calibri"/>
                        </a:rPr>
                        <a:t> </a:t>
                      </a:r>
                      <a:r>
                        <a:rPr lang="en-US" sz="1100" b="0" i="0" u="none" strike="noStrike" baseline="0" dirty="0" err="1">
                          <a:solidFill>
                            <a:srgbClr val="000000"/>
                          </a:solidFill>
                          <a:effectLst/>
                          <a:latin typeface="Calibri"/>
                        </a:rPr>
                        <a:t>Blavatnik</a:t>
                      </a:r>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algn="l" fontAlgn="b"/>
                      <a:r>
                        <a:rPr lang="en-US" sz="1100" b="0" i="0" u="none" strike="noStrike" dirty="0" err="1">
                          <a:solidFill>
                            <a:srgbClr val="000000"/>
                          </a:solidFill>
                          <a:effectLst/>
                          <a:latin typeface="Calibri"/>
                        </a:rPr>
                        <a:t>TangoMe</a:t>
                      </a:r>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Failure to file</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Inadvertent</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$656,000</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25.2%</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6"/>
                  </a:ext>
                </a:extLst>
              </a:tr>
              <a:tr h="190500">
                <a:tc>
                  <a:txBody>
                    <a:bodyPr/>
                    <a:lstStyle/>
                    <a:p>
                      <a:pPr algn="ctr" fontAlgn="b"/>
                      <a:r>
                        <a:rPr lang="en-US" sz="1100" b="0" i="0" u="none" strike="noStrike" dirty="0">
                          <a:solidFill>
                            <a:srgbClr val="000000"/>
                          </a:solidFill>
                          <a:effectLst/>
                          <a:latin typeface="Calibri"/>
                        </a:rPr>
                        <a:t>2015</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Leucadia Nat'l Corp</a:t>
                      </a: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Goober Drilling</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Failure to file</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Inadvertent</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$240,000</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3.4%</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7"/>
                  </a:ext>
                </a:extLst>
              </a:tr>
              <a:tr h="190500">
                <a:tc>
                  <a:txBody>
                    <a:bodyPr/>
                    <a:lstStyle/>
                    <a:p>
                      <a:pPr algn="ctr" fontAlgn="b"/>
                      <a:r>
                        <a:rPr lang="en-US" sz="1100" b="0" i="0" u="none" strike="noStrike" dirty="0">
                          <a:solidFill>
                            <a:srgbClr val="000000"/>
                          </a:solidFill>
                          <a:effectLst/>
                          <a:latin typeface="Calibri"/>
                        </a:rPr>
                        <a:t>2015</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Third Point Offshore Fund</a:t>
                      </a: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Yahoo</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Failure to file</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Not investment</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None</a:t>
                      </a:r>
                    </a:p>
                  </a:txBody>
                  <a:tcPr marL="9525" marR="9525" marT="9525" marB="0">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8"/>
                  </a:ext>
                </a:extLst>
              </a:tr>
              <a:tr h="350976">
                <a:tc>
                  <a:txBody>
                    <a:bodyPr/>
                    <a:lstStyle/>
                    <a:p>
                      <a:pPr algn="ctr" fontAlgn="b"/>
                      <a:r>
                        <a:rPr lang="en-US" sz="1100" b="0" i="0" u="none" strike="noStrike" dirty="0">
                          <a:solidFill>
                            <a:srgbClr val="000000"/>
                          </a:solidFill>
                          <a:effectLst/>
                          <a:latin typeface="Calibri"/>
                        </a:rPr>
                        <a:t>2015</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err="1">
                          <a:solidFill>
                            <a:srgbClr val="000000"/>
                          </a:solidFill>
                          <a:effectLst/>
                          <a:latin typeface="Calibri"/>
                        </a:rPr>
                        <a:t>Flakeboard</a:t>
                      </a:r>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algn="l" fontAlgn="b"/>
                      <a:r>
                        <a:rPr lang="en-US" sz="1100" b="0" i="0" u="none" strike="noStrike" dirty="0" err="1">
                          <a:solidFill>
                            <a:srgbClr val="000000"/>
                          </a:solidFill>
                          <a:effectLst/>
                          <a:latin typeface="Calibri"/>
                        </a:rPr>
                        <a:t>SierraPine</a:t>
                      </a:r>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Gun jumping</a:t>
                      </a:r>
                    </a:p>
                  </a:txBody>
                  <a:tcPr marL="9525" marR="9525" marT="9525" marB="0">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$1,900,000 </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(each party)</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53.5%</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09"/>
                  </a:ext>
                </a:extLst>
              </a:tr>
              <a:tr h="190500">
                <a:tc>
                  <a:txBody>
                    <a:bodyPr/>
                    <a:lstStyle/>
                    <a:p>
                      <a:pPr algn="ctr" fontAlgn="b"/>
                      <a:r>
                        <a:rPr lang="en-US" sz="1100" b="0" i="0" u="none" strike="noStrike" dirty="0">
                          <a:solidFill>
                            <a:srgbClr val="000000"/>
                          </a:solidFill>
                          <a:effectLst/>
                          <a:latin typeface="Calibri"/>
                        </a:rPr>
                        <a:t>2014</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Berkshire Hathaway</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USG Corporation</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Failure to file </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Inadvertent</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$896,000 </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100.0%</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0"/>
                  </a:ext>
                </a:extLst>
              </a:tr>
              <a:tr h="190500">
                <a:tc>
                  <a:txBody>
                    <a:bodyPr/>
                    <a:lstStyle/>
                    <a:p>
                      <a:pPr algn="ctr" fontAlgn="b"/>
                      <a:r>
                        <a:rPr lang="en-US" sz="1100" b="0" i="0" u="none" strike="noStrike" dirty="0">
                          <a:solidFill>
                            <a:srgbClr val="000000"/>
                          </a:solidFill>
                          <a:effectLst/>
                          <a:latin typeface="Calibri"/>
                        </a:rPr>
                        <a:t>2013</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a:rPr>
                        <a:t>Barry Diller</a:t>
                      </a:r>
                    </a:p>
                  </a:txBody>
                  <a:tcPr marL="9525" marR="9525" marT="9525"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a:rPr>
                        <a:t>Coca Cola</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Failure to file </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Inadvertent</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$480,000 </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5.0%</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1"/>
                  </a:ext>
                </a:extLst>
              </a:tr>
              <a:tr h="381000">
                <a:tc>
                  <a:txBody>
                    <a:bodyPr/>
                    <a:lstStyle/>
                    <a:p>
                      <a:pPr algn="ctr" fontAlgn="b"/>
                      <a:r>
                        <a:rPr lang="en-US" sz="1100" b="0" i="0" u="none" strike="noStrike" dirty="0">
                          <a:solidFill>
                            <a:srgbClr val="000000"/>
                          </a:solidFill>
                          <a:effectLst/>
                          <a:latin typeface="Calibri"/>
                        </a:rPr>
                        <a:t>2013</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MacAndrews &amp; Forbes</a:t>
                      </a: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Scientific Games </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Failure to file </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Beyond </a:t>
                      </a:r>
                      <a:br>
                        <a:rPr lang="en-US" sz="1100" b="0" i="0" u="none" strike="noStrike" dirty="0">
                          <a:solidFill>
                            <a:srgbClr val="000000"/>
                          </a:solidFill>
                          <a:effectLst/>
                          <a:latin typeface="Calibri"/>
                        </a:rPr>
                      </a:br>
                      <a:r>
                        <a:rPr lang="en-US" sz="1100" b="0" i="0" u="none" strike="noStrike" dirty="0">
                          <a:solidFill>
                            <a:srgbClr val="000000"/>
                          </a:solidFill>
                          <a:effectLst/>
                          <a:latin typeface="Calibri"/>
                        </a:rPr>
                        <a:t>five-year period</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$720,000 </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42.9%</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2"/>
                  </a:ext>
                </a:extLst>
              </a:tr>
              <a:tr h="207124">
                <a:tc>
                  <a:txBody>
                    <a:bodyPr/>
                    <a:lstStyle/>
                    <a:p>
                      <a:pPr algn="ctr" fontAlgn="b"/>
                      <a:r>
                        <a:rPr lang="en-US" sz="1100" b="0" i="0" u="none" strike="noStrike" dirty="0">
                          <a:solidFill>
                            <a:srgbClr val="000000"/>
                          </a:solidFill>
                          <a:effectLst/>
                          <a:latin typeface="Calibri"/>
                        </a:rPr>
                        <a:t>2012</a:t>
                      </a:r>
                    </a:p>
                  </a:txBody>
                  <a:tcPr marL="9525" marR="9525" marT="9525" marB="0">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err="1">
                          <a:solidFill>
                            <a:srgbClr val="000000"/>
                          </a:solidFill>
                          <a:effectLst/>
                          <a:latin typeface="Calibri"/>
                        </a:rPr>
                        <a:t>Biglari</a:t>
                      </a:r>
                      <a:r>
                        <a:rPr lang="en-US" sz="1100" b="0" i="0" u="none" strike="noStrike" dirty="0">
                          <a:solidFill>
                            <a:srgbClr val="000000"/>
                          </a:solidFill>
                          <a:effectLst/>
                          <a:latin typeface="Calibri"/>
                        </a:rPr>
                        <a:t> Holdings</a:t>
                      </a:r>
                    </a:p>
                  </a:txBody>
                  <a:tcPr marL="9525" marR="9525" marT="9525" marB="0">
                    <a:lnL>
                      <a:noFill/>
                    </a:lnL>
                    <a:lnR>
                      <a:noFill/>
                    </a:lnR>
                    <a:lnT>
                      <a:noFill/>
                    </a:lnT>
                    <a:lnB>
                      <a:noFill/>
                    </a:lnB>
                  </a:tcPr>
                </a:tc>
                <a:tc>
                  <a:txBody>
                    <a:bodyPr/>
                    <a:lstStyle/>
                    <a:p>
                      <a:pPr algn="l" fontAlgn="b"/>
                      <a:r>
                        <a:rPr lang="en-US" sz="1100" b="0" i="0" u="none" strike="noStrike" dirty="0">
                          <a:solidFill>
                            <a:srgbClr val="000000"/>
                          </a:solidFill>
                          <a:effectLst/>
                          <a:latin typeface="Calibri"/>
                        </a:rPr>
                        <a:t>Cracker Barrel</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Failure to file</a:t>
                      </a:r>
                    </a:p>
                  </a:txBody>
                  <a:tcPr marL="9525" marR="9525" marT="9525" marB="0">
                    <a:lnL>
                      <a:noFill/>
                    </a:lnL>
                    <a:lnR>
                      <a:noFill/>
                    </a:lnR>
                    <a:lnT>
                      <a:noFill/>
                    </a:lnT>
                    <a:lnB>
                      <a:noFill/>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Not investment</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$850,000 </a:t>
                      </a:r>
                    </a:p>
                  </a:txBody>
                  <a:tcPr marL="9525" marR="9525" marT="9525" marB="0">
                    <a:lnL>
                      <a:noFill/>
                    </a:lnL>
                    <a:lnR>
                      <a:noFill/>
                    </a:lnR>
                    <a:lnT>
                      <a:noFill/>
                    </a:lnT>
                    <a:lnB>
                      <a:noFill/>
                    </a:lnB>
                  </a:tcPr>
                </a:tc>
                <a:tc>
                  <a:txBody>
                    <a:bodyPr/>
                    <a:lstStyle/>
                    <a:p>
                      <a:pPr algn="ctr" fontAlgn="b"/>
                      <a:r>
                        <a:rPr lang="en-US" sz="1100" b="0" i="0" u="none" strike="noStrike" dirty="0">
                          <a:solidFill>
                            <a:srgbClr val="000000"/>
                          </a:solidFill>
                          <a:effectLst/>
                          <a:latin typeface="Calibri"/>
                        </a:rPr>
                        <a:t>50.1%</a:t>
                      </a:r>
                    </a:p>
                  </a:txBody>
                  <a:tcPr marL="9525" marR="9525" marT="9525" marB="0">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3"/>
                  </a:ext>
                </a:extLst>
              </a:tr>
              <a:tr h="190500">
                <a:tc>
                  <a:txBody>
                    <a:bodyPr/>
                    <a:lstStyle/>
                    <a:p>
                      <a:pPr algn="ctr" fontAlgn="b"/>
                      <a:r>
                        <a:rPr lang="en-US" sz="1100" b="0" i="0" u="none" strike="noStrike">
                          <a:solidFill>
                            <a:srgbClr val="000000"/>
                          </a:solidFill>
                          <a:effectLst/>
                          <a:latin typeface="Calibri"/>
                        </a:rPr>
                        <a:t>2011</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a:solidFill>
                            <a:srgbClr val="000000"/>
                          </a:solidFill>
                          <a:effectLst/>
                          <a:latin typeface="Calibri"/>
                        </a:rPr>
                        <a:t>Brian L. Roberts</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Comcast</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Failure to file </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Inadvertent</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$500,000 </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5.7%</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4"/>
                  </a:ext>
                </a:extLst>
              </a:tr>
              <a:tr h="190500">
                <a:tc>
                  <a:txBody>
                    <a:bodyPr/>
                    <a:lstStyle/>
                    <a:p>
                      <a:pPr algn="ctr" fontAlgn="b"/>
                      <a:r>
                        <a:rPr lang="en-US" sz="1100" b="0" i="0" u="none" strike="noStrike">
                          <a:solidFill>
                            <a:srgbClr val="000000"/>
                          </a:solidFill>
                          <a:effectLst/>
                          <a:latin typeface="Calibri"/>
                        </a:rPr>
                        <a:t>2010</a:t>
                      </a:r>
                    </a:p>
                  </a:txBody>
                  <a:tcPr marL="9525" marR="9525" marT="9525" marB="0" anchor="b">
                    <a:lnL w="12700" cap="flat" cmpd="sng" algn="ctr">
                      <a:solidFill>
                        <a:schemeClr val="tx1"/>
                      </a:solidFill>
                      <a:prstDash val="solid"/>
                      <a:round/>
                      <a:headEnd type="none" w="med" len="med"/>
                      <a:tailEnd type="none" w="med" len="med"/>
                    </a:lnL>
                    <a:lnR>
                      <a:noFill/>
                    </a:lnR>
                    <a:lnT>
                      <a:noFill/>
                    </a:lnT>
                    <a:lnB>
                      <a:noFill/>
                    </a:lnB>
                  </a:tcPr>
                </a:tc>
                <a:tc>
                  <a:txBody>
                    <a:bodyPr/>
                    <a:lstStyle/>
                    <a:p>
                      <a:pPr algn="l" fontAlgn="b"/>
                      <a:r>
                        <a:rPr lang="en-US" sz="1100" b="0" i="0" u="none" strike="noStrike" dirty="0">
                          <a:solidFill>
                            <a:srgbClr val="000000"/>
                          </a:solidFill>
                          <a:effectLst/>
                          <a:latin typeface="Calibri"/>
                        </a:rPr>
                        <a:t>Smithfield Food</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a:rPr>
                        <a:t>Premium Standard</a:t>
                      </a:r>
                    </a:p>
                  </a:txBody>
                  <a:tcPr marL="9525" marR="9525" marT="9525" marB="0" anchor="b">
                    <a:lnL>
                      <a:noFill/>
                    </a:lnL>
                    <a:lnR>
                      <a:noFill/>
                    </a:lnR>
                    <a:lnT>
                      <a:noFill/>
                    </a:lnT>
                    <a:lnB>
                      <a:noFill/>
                    </a:lnB>
                  </a:tcPr>
                </a:tc>
                <a:tc>
                  <a:txBody>
                    <a:bodyPr/>
                    <a:lstStyle/>
                    <a:p>
                      <a:pPr algn="ctr" fontAlgn="b"/>
                      <a:r>
                        <a:rPr lang="en-US" sz="1100" b="0" i="0" u="none" strike="noStrike">
                          <a:solidFill>
                            <a:srgbClr val="000000"/>
                          </a:solidFill>
                          <a:effectLst/>
                          <a:latin typeface="Calibri"/>
                        </a:rPr>
                        <a:t>Gun jumping</a:t>
                      </a:r>
                    </a:p>
                  </a:txBody>
                  <a:tcPr marL="9525" marR="9525" marT="9525" marB="0" anchor="b">
                    <a:lnL>
                      <a:noFill/>
                    </a:lnL>
                    <a:lnR>
                      <a:noFill/>
                    </a:lnR>
                    <a:lnT>
                      <a:noFill/>
                    </a:lnT>
                    <a:lnB>
                      <a:noFill/>
                    </a:lnB>
                  </a:tcPr>
                </a:tc>
                <a:tc>
                  <a:txBody>
                    <a:bodyPr/>
                    <a:lstStyle/>
                    <a:p>
                      <a:pPr algn="ctr" fontAlgn="b"/>
                      <a:endParaRPr lang="en-US" sz="11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$900,000 </a:t>
                      </a:r>
                    </a:p>
                  </a:txBody>
                  <a:tcPr marL="9525" marR="9525" marT="9525" marB="0" anchor="b">
                    <a:lnL>
                      <a:noFill/>
                    </a:lnL>
                    <a:lnR>
                      <a:noFill/>
                    </a:lnR>
                    <a:lnT>
                      <a:noFill/>
                    </a:lnT>
                    <a:lnB>
                      <a:noFill/>
                    </a:lnB>
                  </a:tcPr>
                </a:tc>
                <a:tc>
                  <a:txBody>
                    <a:bodyPr/>
                    <a:lstStyle/>
                    <a:p>
                      <a:pPr algn="ctr" fontAlgn="b"/>
                      <a:r>
                        <a:rPr lang="en-US" sz="1100" b="0" i="0" u="none" strike="noStrike" dirty="0">
                          <a:solidFill>
                            <a:srgbClr val="000000"/>
                          </a:solidFill>
                          <a:effectLst/>
                          <a:latin typeface="Calibri"/>
                        </a:rPr>
                        <a:t>48.7%</a:t>
                      </a:r>
                    </a:p>
                  </a:txBody>
                  <a:tcPr marL="9525" marR="9525" marT="9525" marB="0" anchor="b">
                    <a:lnL>
                      <a:noFill/>
                    </a:lnL>
                    <a:lnR w="12700" cap="flat" cmpd="sng" algn="ctr">
                      <a:solidFill>
                        <a:schemeClr val="tx1"/>
                      </a:solidFill>
                      <a:prstDash val="solid"/>
                      <a:round/>
                      <a:headEnd type="none" w="med" len="med"/>
                      <a:tailEnd type="none" w="med" len="med"/>
                    </a:lnR>
                    <a:lnT>
                      <a:noFill/>
                    </a:lnT>
                    <a:lnB>
                      <a:noFill/>
                    </a:lnB>
                  </a:tcPr>
                </a:tc>
                <a:extLst>
                  <a:ext uri="{0D108BD9-81ED-4DB2-BD59-A6C34878D82A}">
                    <a16:rowId xmlns:a16="http://schemas.microsoft.com/office/drawing/2014/main" val="10015"/>
                  </a:ext>
                </a:extLst>
              </a:tr>
              <a:tr h="190500">
                <a:tc>
                  <a:txBody>
                    <a:bodyPr/>
                    <a:lstStyle/>
                    <a:p>
                      <a:pPr algn="ctr" fontAlgn="b"/>
                      <a:r>
                        <a:rPr lang="en-US" sz="1100" b="0" i="0" u="none" strike="noStrike" dirty="0">
                          <a:solidFill>
                            <a:srgbClr val="000000"/>
                          </a:solidFill>
                          <a:effectLst/>
                          <a:latin typeface="Calibri"/>
                        </a:rPr>
                        <a:t>2009</a:t>
                      </a:r>
                    </a:p>
                  </a:txBody>
                  <a:tcPr marL="9525" marR="9525" marT="9525" marB="0" anchor="b">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John C. Malone</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a:rPr>
                        <a:t>Discovery</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Failure to file</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Inadvertent</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$1,400,000 </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a:rPr>
                        <a:t>11.9%</a:t>
                      </a:r>
                    </a:p>
                  </a:txBody>
                  <a:tcPr marL="9525" marR="9525" marT="9525" marB="0" anchor="b">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34125378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HSR Act enforcement actions</a:t>
            </a:r>
            <a:endParaRPr lang="en-US" dirty="0"/>
          </a:p>
        </p:txBody>
      </p:sp>
      <p:sp>
        <p:nvSpPr>
          <p:cNvPr id="9" name="Content Placeholder 8"/>
          <p:cNvSpPr>
            <a:spLocks noGrp="1"/>
          </p:cNvSpPr>
          <p:nvPr>
            <p:ph idx="1"/>
          </p:nvPr>
        </p:nvSpPr>
        <p:spPr/>
        <p:txBody>
          <a:bodyPr/>
          <a:lstStyle/>
          <a:p>
            <a:r>
              <a:rPr lang="en-US" dirty="0"/>
              <a:t>Factoids</a:t>
            </a:r>
          </a:p>
          <a:p>
            <a:pPr lvl="1"/>
            <a:r>
              <a:rPr lang="en-US"/>
              <a:t>67 </a:t>
            </a:r>
            <a:r>
              <a:rPr lang="en-US" dirty="0"/>
              <a:t>total enforcement actions since the HSR Act was enacted—all settled by consent decree</a:t>
            </a:r>
          </a:p>
          <a:p>
            <a:pPr lvl="1"/>
            <a:r>
              <a:rPr lang="en-US" dirty="0"/>
              <a:t>Fines</a:t>
            </a:r>
          </a:p>
          <a:p>
            <a:pPr lvl="2"/>
            <a:r>
              <a:rPr lang="en-US" dirty="0"/>
              <a:t>September 5, 1978 - November 19, 1996: $10,000 per day</a:t>
            </a:r>
          </a:p>
          <a:p>
            <a:pPr lvl="2"/>
            <a:r>
              <a:rPr lang="en-US" dirty="0"/>
              <a:t>November 20, 1996 - February 8, 2009: $11,000 per day</a:t>
            </a:r>
          </a:p>
          <a:p>
            <a:pPr lvl="2"/>
            <a:r>
              <a:rPr lang="en-US" dirty="0"/>
              <a:t>February 9, 2009 - July 31, 2016: $16,000 per day</a:t>
            </a:r>
          </a:p>
          <a:p>
            <a:pPr lvl="2"/>
            <a:r>
              <a:rPr lang="en-US" dirty="0"/>
              <a:t>August 1, 2016 </a:t>
            </a:r>
            <a:r>
              <a:rPr lang="en-US" dirty="0">
                <a:latin typeface="Arial"/>
                <a:cs typeface="Arial"/>
              </a:rPr>
              <a:t>– January 23, 2017: $40,000 per day</a:t>
            </a:r>
          </a:p>
          <a:p>
            <a:pPr lvl="2"/>
            <a:r>
              <a:rPr lang="en-US" dirty="0">
                <a:latin typeface="Arial"/>
                <a:cs typeface="Arial"/>
              </a:rPr>
              <a:t>January 24, 2017 – January 21, 2018: $40,654 per day</a:t>
            </a:r>
          </a:p>
          <a:p>
            <a:pPr lvl="2"/>
            <a:r>
              <a:rPr lang="en-US" dirty="0">
                <a:latin typeface="Arial"/>
                <a:cs typeface="Arial"/>
              </a:rPr>
              <a:t>January 22, 2018 – February 13, 2019: $41,584 per day</a:t>
            </a:r>
          </a:p>
          <a:p>
            <a:pPr lvl="2"/>
            <a:r>
              <a:rPr lang="en-US" dirty="0">
                <a:latin typeface="Arial"/>
                <a:cs typeface="Arial"/>
              </a:rPr>
              <a:t>February 14, 2019 – January 13, 2020: $42,530 per day</a:t>
            </a:r>
          </a:p>
          <a:p>
            <a:pPr lvl="2"/>
            <a:r>
              <a:rPr lang="en-US" dirty="0">
                <a:latin typeface="Arial"/>
                <a:cs typeface="Arial"/>
              </a:rPr>
              <a:t>January 14, 2020 – January 12, 2021: $</a:t>
            </a:r>
            <a:r>
              <a:rPr lang="en-US" dirty="0"/>
              <a:t>43,280 per day</a:t>
            </a:r>
          </a:p>
          <a:p>
            <a:pPr lvl="2"/>
            <a:r>
              <a:rPr lang="en-US" dirty="0">
                <a:latin typeface="Arial"/>
                <a:cs typeface="Arial"/>
              </a:rPr>
              <a:t>January 13, 2021 to January 9, 2022: $43,792 per day</a:t>
            </a:r>
          </a:p>
          <a:p>
            <a:pPr lvl="2"/>
            <a:r>
              <a:rPr lang="en-US" dirty="0">
                <a:latin typeface="Arial"/>
                <a:cs typeface="Arial"/>
              </a:rPr>
              <a:t>January 10, 2022 to present: $45,517 per day</a:t>
            </a:r>
          </a:p>
          <a:p>
            <a:pPr lvl="2"/>
            <a:endParaRPr lang="en-US" dirty="0">
              <a:latin typeface="Arial"/>
              <a:cs typeface="Arial"/>
            </a:endParaRPr>
          </a:p>
          <a:p>
            <a:pPr lvl="2"/>
            <a:endParaRPr lang="en-US" dirty="0">
              <a:latin typeface="Arial"/>
              <a:cs typeface="Arial"/>
            </a:endParaRPr>
          </a:p>
          <a:p>
            <a:pPr lvl="2"/>
            <a:endParaRPr lang="en-US" dirty="0"/>
          </a:p>
        </p:txBody>
      </p:sp>
      <p:sp>
        <p:nvSpPr>
          <p:cNvPr id="3" name="Slide Number Placeholder 2"/>
          <p:cNvSpPr>
            <a:spLocks noGrp="1"/>
          </p:cNvSpPr>
          <p:nvPr>
            <p:ph type="sldNum" sz="quarter" idx="12"/>
          </p:nvPr>
        </p:nvSpPr>
        <p:spPr/>
        <p:txBody>
          <a:bodyPr/>
          <a:lstStyle/>
          <a:p>
            <a:fld id="{93649EE7-095A-466B-BFC5-961FFACA5BA7}" type="slidenum">
              <a:rPr lang="en-US" altLang="en-US" smtClean="0"/>
              <a:pPr/>
              <a:t>49</a:t>
            </a:fld>
            <a:endParaRPr lang="en-US" altLang="en-US"/>
          </a:p>
        </p:txBody>
      </p:sp>
    </p:spTree>
    <p:extLst>
      <p:ext uri="{BB962C8B-B14F-4D97-AF65-F5344CB8AC3E}">
        <p14:creationId xmlns:p14="http://schemas.microsoft.com/office/powerpoint/2010/main" val="3638256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29E56-AEF9-4A51-8D48-C029FEBDFA0A}"/>
              </a:ext>
            </a:extLst>
          </p:cNvPr>
          <p:cNvSpPr>
            <a:spLocks noGrp="1"/>
          </p:cNvSpPr>
          <p:nvPr>
            <p:ph type="title"/>
          </p:nvPr>
        </p:nvSpPr>
        <p:spPr/>
        <p:txBody>
          <a:bodyPr/>
          <a:lstStyle/>
          <a:p>
            <a:r>
              <a:rPr lang="en-US" dirty="0"/>
              <a:t>Focus first on substantive risk</a:t>
            </a:r>
          </a:p>
        </p:txBody>
      </p:sp>
      <p:sp>
        <p:nvSpPr>
          <p:cNvPr id="3" name="Content Placeholder 2">
            <a:extLst>
              <a:ext uri="{FF2B5EF4-FFF2-40B4-BE49-F238E27FC236}">
                <a16:creationId xmlns:a16="http://schemas.microsoft.com/office/drawing/2014/main" id="{104A7E9D-2BD2-4D07-B85C-7752CE7EC3B6}"/>
              </a:ext>
            </a:extLst>
          </p:cNvPr>
          <p:cNvSpPr>
            <a:spLocks noGrp="1"/>
          </p:cNvSpPr>
          <p:nvPr>
            <p:ph idx="1"/>
          </p:nvPr>
        </p:nvSpPr>
        <p:spPr/>
        <p:txBody>
          <a:bodyPr/>
          <a:lstStyle/>
          <a:p>
            <a:r>
              <a:rPr lang="en-US" dirty="0"/>
              <a:t>Inquiry risk comes first chronologically</a:t>
            </a:r>
          </a:p>
          <a:p>
            <a:pPr lvl="1"/>
            <a:r>
              <a:rPr lang="en-US" dirty="0"/>
              <a:t>Inquiry risk depends largely on—</a:t>
            </a:r>
          </a:p>
          <a:p>
            <a:pPr marL="1049337" lvl="2" indent="-342900">
              <a:buSzPct val="90000"/>
              <a:buFont typeface="+mj-lt"/>
              <a:buAutoNum type="arabicPeriod"/>
            </a:pPr>
            <a:r>
              <a:rPr lang="en-US" dirty="0"/>
              <a:t>The </a:t>
            </a:r>
            <a:r>
              <a:rPr lang="en-US" i="1" dirty="0"/>
              <a:t>likelihood</a:t>
            </a:r>
            <a:r>
              <a:rPr lang="en-US" dirty="0"/>
              <a:t> that the challenger will prevail, </a:t>
            </a:r>
            <a:r>
              <a:rPr lang="en-US" i="1" dirty="0"/>
              <a:t>and</a:t>
            </a:r>
          </a:p>
          <a:p>
            <a:pPr marL="1049337" lvl="2" indent="-342900">
              <a:buSzPct val="90000"/>
              <a:buFont typeface="+mj-lt"/>
              <a:buAutoNum type="arabicPeriod"/>
            </a:pPr>
            <a:r>
              <a:rPr lang="en-US" dirty="0"/>
              <a:t>The </a:t>
            </a:r>
            <a:r>
              <a:rPr lang="en-US" i="1" dirty="0"/>
              <a:t>reward</a:t>
            </a:r>
            <a:r>
              <a:rPr lang="en-US" dirty="0"/>
              <a:t> that the challenger will obtain from a successful challenge</a:t>
            </a:r>
          </a:p>
          <a:p>
            <a:r>
              <a:rPr lang="en-US" dirty="0"/>
              <a:t>But the analysis starts with substantive risk</a:t>
            </a:r>
          </a:p>
          <a:p>
            <a:pPr lvl="1"/>
            <a:r>
              <a:rPr lang="en-US" dirty="0"/>
              <a:t>The first factor in inquiry risk is a function of the substantive risk—so we need to study that first</a:t>
            </a:r>
          </a:p>
          <a:p>
            <a:pPr lvl="1"/>
            <a:r>
              <a:rPr lang="en-US" dirty="0"/>
              <a:t>Substantive risk depends on—</a:t>
            </a:r>
          </a:p>
          <a:p>
            <a:pPr lvl="2">
              <a:buSzPct val="90000"/>
              <a:buFont typeface="+mj-lt"/>
              <a:buAutoNum type="arabicPeriod"/>
            </a:pPr>
            <a:r>
              <a:rPr lang="en-US" dirty="0"/>
              <a:t>The costs to the parties of defending the transaction against the challenge,</a:t>
            </a:r>
          </a:p>
          <a:p>
            <a:pPr lvl="2">
              <a:buSzPct val="90000"/>
              <a:buFont typeface="+mj-lt"/>
              <a:buAutoNum type="arabicPeriod"/>
            </a:pPr>
            <a:r>
              <a:rPr lang="en-US" dirty="0"/>
              <a:t>The likelihood that the parties will not be able to successfully defend their deal on the merits, </a:t>
            </a:r>
            <a:r>
              <a:rPr lang="en-US" i="1" dirty="0"/>
              <a:t>and</a:t>
            </a:r>
            <a:r>
              <a:rPr lang="en-US" dirty="0"/>
              <a:t> </a:t>
            </a:r>
          </a:p>
          <a:p>
            <a:pPr lvl="2">
              <a:buSzPct val="90000"/>
              <a:buFont typeface="+mj-lt"/>
              <a:buAutoNum type="arabicPeriod"/>
            </a:pPr>
            <a:r>
              <a:rPr lang="en-US" dirty="0"/>
              <a:t>The costs to the parties of failing to defend successfully </a:t>
            </a:r>
          </a:p>
          <a:p>
            <a:pPr lvl="2"/>
            <a:endParaRPr lang="en-US" dirty="0"/>
          </a:p>
          <a:p>
            <a:pPr lvl="1"/>
            <a:endParaRPr lang="en-US" dirty="0"/>
          </a:p>
        </p:txBody>
      </p:sp>
      <p:sp>
        <p:nvSpPr>
          <p:cNvPr id="4" name="Slide Number Placeholder 3">
            <a:extLst>
              <a:ext uri="{FF2B5EF4-FFF2-40B4-BE49-F238E27FC236}">
                <a16:creationId xmlns:a16="http://schemas.microsoft.com/office/drawing/2014/main" id="{D2D4C7DC-09F3-4A02-B450-684CEAE90519}"/>
              </a:ext>
            </a:extLst>
          </p:cNvPr>
          <p:cNvSpPr>
            <a:spLocks noGrp="1"/>
          </p:cNvSpPr>
          <p:nvPr>
            <p:ph type="sldNum" sz="quarter" idx="12"/>
          </p:nvPr>
        </p:nvSpPr>
        <p:spPr/>
        <p:txBody>
          <a:bodyPr/>
          <a:lstStyle/>
          <a:p>
            <a:pPr>
              <a:defRPr/>
            </a:pPr>
            <a:fld id="{64A241CF-2A9D-4F7C-9199-B1435F5AB990}" type="slidenum">
              <a:rPr lang="en-US" altLang="en-US" smtClean="0"/>
              <a:pPr>
                <a:defRPr/>
              </a:pPr>
              <a:t>5</a:t>
            </a:fld>
            <a:endParaRPr lang="en-US" altLang="en-US" dirty="0"/>
          </a:p>
        </p:txBody>
      </p:sp>
    </p:spTree>
    <p:extLst>
      <p:ext uri="{BB962C8B-B14F-4D97-AF65-F5344CB8AC3E}">
        <p14:creationId xmlns:p14="http://schemas.microsoft.com/office/powerpoint/2010/main" val="3133025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722313" y="2474181"/>
            <a:ext cx="7772400" cy="1362075"/>
          </a:xfrm>
        </p:spPr>
        <p:txBody>
          <a:bodyPr/>
          <a:lstStyle/>
          <a:p>
            <a:pPr algn="ctr"/>
            <a:br>
              <a:rPr lang="en-US" sz="3600" cap="none" dirty="0"/>
            </a:br>
            <a:r>
              <a:rPr lang="en-US" sz="3600" cap="none" dirty="0"/>
              <a:t>Initial Waiting Period Investigations</a:t>
            </a:r>
            <a:endParaRPr lang="en-US" sz="2800" cap="none" dirty="0"/>
          </a:p>
        </p:txBody>
      </p:sp>
      <p:sp>
        <p:nvSpPr>
          <p:cNvPr id="727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7741AA-2BBD-4EE2-A6EF-14047AE383C5}" type="slidenum">
              <a:rPr lang="en-US" altLang="en-US" sz="900" smtClean="0">
                <a:latin typeface="+mn-lt"/>
              </a:rPr>
              <a:pPr eaLnBrk="1" hangingPunct="1"/>
              <a:t>50</a:t>
            </a:fld>
            <a:endParaRPr lang="en-US" altLang="en-US" sz="900" dirty="0">
              <a:latin typeface="+mn-lt"/>
            </a:endParaRPr>
          </a:p>
        </p:txBody>
      </p:sp>
    </p:spTree>
    <p:extLst>
      <p:ext uri="{BB962C8B-B14F-4D97-AF65-F5344CB8AC3E}">
        <p14:creationId xmlns:p14="http://schemas.microsoft.com/office/powerpoint/2010/main" val="388608192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6"/>
          <p:cNvSpPr>
            <a:spLocks noGrp="1" noChangeArrowheads="1"/>
          </p:cNvSpPr>
          <p:nvPr>
            <p:ph type="title"/>
          </p:nvPr>
        </p:nvSpPr>
        <p:spPr/>
        <p:txBody>
          <a:bodyPr/>
          <a:lstStyle/>
          <a:p>
            <a:r>
              <a:rPr lang="en-US" dirty="0"/>
              <a:t>Preliminaries</a:t>
            </a:r>
          </a:p>
        </p:txBody>
      </p:sp>
      <p:sp>
        <p:nvSpPr>
          <p:cNvPr id="74755" name="Rectangle 7"/>
          <p:cNvSpPr>
            <a:spLocks noGrp="1" noChangeArrowheads="1"/>
          </p:cNvSpPr>
          <p:nvPr>
            <p:ph type="body" idx="1"/>
          </p:nvPr>
        </p:nvSpPr>
        <p:spPr/>
        <p:txBody>
          <a:bodyPr/>
          <a:lstStyle/>
          <a:p>
            <a:r>
              <a:rPr lang="en-US" dirty="0"/>
              <a:t>Parties must file their respective HSR forms with both the DOJ and the FTC</a:t>
            </a:r>
          </a:p>
          <a:p>
            <a:pPr lvl="1"/>
            <a:r>
              <a:rPr lang="en-US" dirty="0"/>
              <a:t>Separate forms are required for each reporting person</a:t>
            </a:r>
          </a:p>
          <a:p>
            <a:r>
              <a:rPr lang="en-US" dirty="0"/>
              <a:t>FTC Premerger Notification Office review</a:t>
            </a:r>
          </a:p>
          <a:p>
            <a:pPr lvl="1"/>
            <a:r>
              <a:rPr lang="en-US" dirty="0"/>
              <a:t>Only for technical compliance on form—no review of substance</a:t>
            </a:r>
          </a:p>
          <a:p>
            <a:pPr lvl="1"/>
            <a:r>
              <a:rPr lang="en-US" dirty="0"/>
              <a:t>Allocated to DOJ or FTC for review through agency “clearance” process</a:t>
            </a:r>
          </a:p>
          <a:p>
            <a:pPr lvl="1"/>
            <a:r>
              <a:rPr lang="en-US" dirty="0"/>
              <a:t>Responsible agency assigns to litigating section for substantive review</a:t>
            </a:r>
            <a:endParaRPr lang="en-US" altLang="en-US" dirty="0"/>
          </a:p>
          <a:p>
            <a:pPr lvl="1"/>
            <a:endParaRPr lang="en-US" dirty="0"/>
          </a:p>
          <a:p>
            <a:pPr lvl="1"/>
            <a:endParaRPr lang="en-US" dirty="0"/>
          </a:p>
        </p:txBody>
      </p:sp>
      <p:sp>
        <p:nvSpPr>
          <p:cNvPr id="84994"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5983FB-A058-4D84-A6EE-D33F9E5D0932}" type="slidenum">
              <a:rPr lang="en-US" altLang="en-US" smtClean="0"/>
              <a:pPr/>
              <a:t>51</a:t>
            </a:fld>
            <a:endParaRPr lang="en-US" altLang="en-US" dirty="0"/>
          </a:p>
        </p:txBody>
      </p:sp>
    </p:spTree>
    <p:extLst>
      <p:ext uri="{BB962C8B-B14F-4D97-AF65-F5344CB8AC3E}">
        <p14:creationId xmlns:p14="http://schemas.microsoft.com/office/powerpoint/2010/main" val="74287705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6"/>
          <p:cNvSpPr>
            <a:spLocks noGrp="1" noChangeArrowheads="1"/>
          </p:cNvSpPr>
          <p:nvPr>
            <p:ph type="title"/>
          </p:nvPr>
        </p:nvSpPr>
        <p:spPr/>
        <p:txBody>
          <a:bodyPr/>
          <a:lstStyle/>
          <a:p>
            <a:r>
              <a:rPr lang="en-US" dirty="0"/>
              <a:t>“Clearance”</a:t>
            </a:r>
          </a:p>
        </p:txBody>
      </p:sp>
      <p:sp>
        <p:nvSpPr>
          <p:cNvPr id="74755" name="Rectangle 7"/>
          <p:cNvSpPr>
            <a:spLocks noGrp="1" noChangeArrowheads="1"/>
          </p:cNvSpPr>
          <p:nvPr>
            <p:ph type="body" idx="1"/>
          </p:nvPr>
        </p:nvSpPr>
        <p:spPr/>
        <p:txBody>
          <a:bodyPr/>
          <a:lstStyle/>
          <a:p>
            <a:r>
              <a:rPr lang="en-US" dirty="0"/>
              <a:t>DOJ and FTC decide which, if either, of the agencies will do the investigation (“clearance”)</a:t>
            </a:r>
          </a:p>
          <a:p>
            <a:pPr lvl="1"/>
            <a:r>
              <a:rPr lang="en-US" altLang="en-US" dirty="0"/>
              <a:t>“Liaison agreement” between DOJ and FTC to prevent duplicative investigations</a:t>
            </a:r>
          </a:p>
          <a:p>
            <a:pPr lvl="2"/>
            <a:r>
              <a:rPr lang="en-US" altLang="en-US" dirty="0"/>
              <a:t>If neither DOJ nor FTC want to open a preliminary investigation—PNO grants early termination of the waiting period</a:t>
            </a:r>
          </a:p>
          <a:p>
            <a:pPr lvl="2"/>
            <a:r>
              <a:rPr lang="en-US" altLang="en-US" dirty="0"/>
              <a:t>If DOJ or FTC (but not both) want to open a preliminary investigation—Requesting agency gets clearance to open investigation</a:t>
            </a:r>
          </a:p>
          <a:p>
            <a:pPr lvl="2"/>
            <a:r>
              <a:rPr lang="en-US" altLang="en-US" dirty="0"/>
              <a:t>If both DOJ and FTC want to open a preliminary investigation—Agencies negotiate to  allocate the investigation based on prior experience with the industry or the merging parties (and which agency got the last contested clearance)</a:t>
            </a:r>
          </a:p>
          <a:p>
            <a:r>
              <a:rPr lang="en-US" altLang="en-US" dirty="0"/>
              <a:t>Process can be fraught with strategic behavior by agencies</a:t>
            </a:r>
          </a:p>
          <a:p>
            <a:pPr lvl="1"/>
            <a:r>
              <a:rPr lang="en-US" altLang="en-US" dirty="0"/>
              <a:t>In extreme cases, “clearance battles” can last until the last day of the initial waiting period</a:t>
            </a:r>
          </a:p>
          <a:p>
            <a:pPr lvl="1"/>
            <a:r>
              <a:rPr lang="en-US" altLang="en-US" dirty="0"/>
              <a:t>Efforts to reform “clearance” process by allocating specific industries to specific agency have failed miserably</a:t>
            </a:r>
          </a:p>
          <a:p>
            <a:pPr lvl="2"/>
            <a:r>
              <a:rPr lang="en-US" altLang="en-US" dirty="0"/>
              <a:t>Neither agencies nor their respective congressional oversight committees want to relinquish jurisdiction over any type of merger</a:t>
            </a:r>
          </a:p>
          <a:p>
            <a:pPr lvl="1"/>
            <a:endParaRPr lang="en-US" altLang="en-US" dirty="0"/>
          </a:p>
          <a:p>
            <a:pPr lvl="1"/>
            <a:endParaRPr lang="en-US" dirty="0"/>
          </a:p>
          <a:p>
            <a:pPr lvl="1"/>
            <a:endParaRPr lang="en-US" dirty="0"/>
          </a:p>
        </p:txBody>
      </p:sp>
      <p:sp>
        <p:nvSpPr>
          <p:cNvPr id="84994"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45983FB-A058-4D84-A6EE-D33F9E5D0932}" type="slidenum">
              <a:rPr lang="en-US" altLang="en-US" smtClean="0"/>
              <a:pPr/>
              <a:t>52</a:t>
            </a:fld>
            <a:endParaRPr lang="en-US" altLang="en-US" dirty="0"/>
          </a:p>
        </p:txBody>
      </p:sp>
    </p:spTree>
    <p:extLst>
      <p:ext uri="{BB962C8B-B14F-4D97-AF65-F5344CB8AC3E}">
        <p14:creationId xmlns:p14="http://schemas.microsoft.com/office/powerpoint/2010/main" val="35198196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contact by investigating staff</a:t>
            </a:r>
          </a:p>
        </p:txBody>
      </p:sp>
      <p:sp>
        <p:nvSpPr>
          <p:cNvPr id="3" name="Content Placeholder 2"/>
          <p:cNvSpPr>
            <a:spLocks noGrp="1"/>
          </p:cNvSpPr>
          <p:nvPr>
            <p:ph idx="1"/>
          </p:nvPr>
        </p:nvSpPr>
        <p:spPr>
          <a:xfrm>
            <a:off x="457200" y="914400"/>
            <a:ext cx="8297056" cy="5237018"/>
          </a:xfrm>
        </p:spPr>
        <p:txBody>
          <a:bodyPr/>
          <a:lstStyle/>
          <a:p>
            <a:r>
              <a:rPr lang="en-US" dirty="0"/>
              <a:t>Usually occurs 7-10 days after filing</a:t>
            </a:r>
          </a:p>
          <a:p>
            <a:r>
              <a:rPr lang="en-US" dirty="0"/>
              <a:t>Three purposes</a:t>
            </a:r>
          </a:p>
          <a:p>
            <a:pPr marL="685800" lvl="1" indent="-342900">
              <a:buSzPct val="90000"/>
              <a:buFont typeface="+mj-lt"/>
              <a:buAutoNum type="arabicPeriod"/>
            </a:pPr>
            <a:r>
              <a:rPr lang="en-US" dirty="0"/>
              <a:t>Inform parties of the investigation and introduce the investigating staff</a:t>
            </a:r>
          </a:p>
          <a:p>
            <a:pPr marL="687387" lvl="1" indent="-342900">
              <a:buSzPct val="90000"/>
              <a:buFont typeface="+mj-lt"/>
              <a:buAutoNum type="arabicPeriod"/>
            </a:pPr>
            <a:r>
              <a:rPr lang="en-US" dirty="0"/>
              <a:t>Request that the parties provide certain information to the staff on a voluntary basis—</a:t>
            </a:r>
          </a:p>
          <a:p>
            <a:pPr lvl="2"/>
            <a:r>
              <a:rPr lang="en-US" dirty="0"/>
              <a:t>Most recent strategic, marketing and business plans</a:t>
            </a:r>
          </a:p>
          <a:p>
            <a:pPr lvl="2"/>
            <a:r>
              <a:rPr lang="en-US" dirty="0"/>
              <a:t>Internal and external market research reports for last 3 years</a:t>
            </a:r>
          </a:p>
          <a:p>
            <a:pPr lvl="2"/>
            <a:r>
              <a:rPr lang="en-US" dirty="0"/>
              <a:t>(Sometimes) product lists and product descriptions</a:t>
            </a:r>
          </a:p>
          <a:p>
            <a:pPr lvl="2"/>
            <a:r>
              <a:rPr lang="en-US" dirty="0"/>
              <a:t>(Perhaps) competitor lists and estimates of market shares</a:t>
            </a:r>
          </a:p>
          <a:p>
            <a:pPr lvl="2"/>
            <a:r>
              <a:rPr lang="en-US" dirty="0"/>
              <a:t>Customer lists of the firm’s top 10-20 customers (including a contact name and telephone number)</a:t>
            </a:r>
            <a:r>
              <a:rPr lang="en-US" baseline="30000" dirty="0"/>
              <a:t>1</a:t>
            </a:r>
          </a:p>
          <a:p>
            <a:pPr marL="671512" lvl="2" indent="0">
              <a:buNone/>
            </a:pPr>
            <a:r>
              <a:rPr lang="en-US" dirty="0"/>
              <a:t>The request is usually made orally in the first telephone call from the staff and then followed in writing in what is called a </a:t>
            </a:r>
            <a:r>
              <a:rPr lang="en-US" i="1" dirty="0"/>
              <a:t>voluntary access letter </a:t>
            </a:r>
            <a:r>
              <a:rPr lang="en-US" dirty="0"/>
              <a:t>or (equivalently)</a:t>
            </a:r>
            <a:r>
              <a:rPr lang="en-US" i="1" dirty="0"/>
              <a:t> voluntary request letter</a:t>
            </a:r>
            <a:r>
              <a:rPr lang="en-US" baseline="30000" dirty="0"/>
              <a:t>2</a:t>
            </a:r>
            <a:endParaRPr lang="en-US" i="1" baseline="30000" dirty="0"/>
          </a:p>
          <a:p>
            <a:pPr marL="687387" lvl="1" indent="-342900">
              <a:buSzPct val="90000"/>
              <a:buFont typeface="+mj-lt"/>
              <a:buAutoNum type="arabicPeriod"/>
            </a:pPr>
            <a:r>
              <a:rPr lang="en-US" dirty="0"/>
              <a:t>Invite the parties to make a presentation to the staff on the competitive merits of the transaction</a:t>
            </a:r>
          </a:p>
          <a:p>
            <a:pPr lvl="2"/>
            <a:endParaRPr lang="en-US" dirty="0"/>
          </a:p>
          <a:p>
            <a:pPr lvl="2"/>
            <a:endParaRPr lang="en-US" dirty="0"/>
          </a:p>
          <a:p>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53</a:t>
            </a:fld>
            <a:endParaRPr lang="en-US" altLang="en-US" dirty="0"/>
          </a:p>
        </p:txBody>
      </p:sp>
      <p:sp>
        <p:nvSpPr>
          <p:cNvPr id="5" name="TextBox 1"/>
          <p:cNvSpPr txBox="1">
            <a:spLocks noChangeArrowheads="1"/>
          </p:cNvSpPr>
          <p:nvPr/>
        </p:nvSpPr>
        <p:spPr bwMode="auto">
          <a:xfrm>
            <a:off x="532151" y="5250254"/>
            <a:ext cx="7869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1200" baseline="30000" dirty="0"/>
              <a:t>1</a:t>
            </a:r>
            <a:r>
              <a:rPr lang="en-US" altLang="en-US" sz="1200" dirty="0"/>
              <a:t>  The agencies do not ask for customer lists in transactions involving consumer goods sold in retail stores, because the agencies do not believe that retail customers lack the knowledge and sophistication to make good predictions about the competitive effect of the merger.</a:t>
            </a:r>
          </a:p>
          <a:p>
            <a:pPr eaLnBrk="1" hangingPunct="1"/>
            <a:r>
              <a:rPr lang="en-US" altLang="en-US" sz="1200" baseline="30000" dirty="0"/>
              <a:t>2</a:t>
            </a:r>
            <a:r>
              <a:rPr lang="en-US" altLang="en-US" sz="1200" dirty="0"/>
              <a:t>  The DOJ has published a model </a:t>
            </a:r>
            <a:r>
              <a:rPr lang="en-US" altLang="en-US" sz="1200" dirty="0">
                <a:hlinkClick r:id="rId3"/>
              </a:rPr>
              <a:t>voluntary access letter</a:t>
            </a:r>
            <a:r>
              <a:rPr lang="en-US" altLang="en-US" sz="1200" dirty="0"/>
              <a:t>, which is also included in the required reading. </a:t>
            </a:r>
          </a:p>
        </p:txBody>
      </p:sp>
    </p:spTree>
    <p:extLst>
      <p:ext uri="{BB962C8B-B14F-4D97-AF65-F5344CB8AC3E}">
        <p14:creationId xmlns:p14="http://schemas.microsoft.com/office/powerpoint/2010/main" val="318227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merits presentation	</a:t>
            </a:r>
          </a:p>
        </p:txBody>
      </p:sp>
      <p:sp>
        <p:nvSpPr>
          <p:cNvPr id="3" name="Content Placeholder 2"/>
          <p:cNvSpPr>
            <a:spLocks noGrp="1"/>
          </p:cNvSpPr>
          <p:nvPr>
            <p:ph idx="1"/>
          </p:nvPr>
        </p:nvSpPr>
        <p:spPr>
          <a:xfrm>
            <a:off x="457200" y="1058400"/>
            <a:ext cx="8229600" cy="3947553"/>
          </a:xfrm>
        </p:spPr>
        <p:txBody>
          <a:bodyPr/>
          <a:lstStyle/>
          <a:p>
            <a:r>
              <a:rPr lang="en-US" dirty="0"/>
              <a:t>Critical to do completely, coherently, and quickly</a:t>
            </a:r>
          </a:p>
          <a:p>
            <a:pPr lvl="1"/>
            <a:r>
              <a:rPr lang="en-US" dirty="0"/>
              <a:t>Often a large “first mover” advantage in being the first to give the staff a systematic, coherent way to think about the transaction</a:t>
            </a:r>
          </a:p>
          <a:p>
            <a:pPr lvl="1"/>
            <a:r>
              <a:rPr lang="en-US" dirty="0"/>
              <a:t>Well-prepared business people are the best to present</a:t>
            </a:r>
          </a:p>
          <a:p>
            <a:pPr lvl="2"/>
            <a:r>
              <a:rPr lang="en-US" dirty="0"/>
              <a:t>Agencies not impressed with “testifying” lawyers—especially outside counsel</a:t>
            </a:r>
          </a:p>
          <a:p>
            <a:pPr lvl="1"/>
            <a:r>
              <a:rPr lang="en-US" dirty="0"/>
              <a:t>Need to anticipate and answer staff questions</a:t>
            </a:r>
          </a:p>
          <a:p>
            <a:pPr lvl="1"/>
            <a:r>
              <a:rPr lang="en-US" dirty="0"/>
              <a:t>Need to clear and compelling</a:t>
            </a:r>
          </a:p>
          <a:p>
            <a:pPr lvl="2"/>
            <a:r>
              <a:rPr lang="en-US" dirty="0"/>
              <a:t>Cannot win on an argument that the staff does not understand or finds ill-supported</a:t>
            </a:r>
          </a:p>
          <a:p>
            <a:pPr lvl="1"/>
            <a:r>
              <a:rPr lang="en-US" dirty="0"/>
              <a:t>Need to anticipate and be consistent with what the staff is likely to hear from customers</a:t>
            </a:r>
          </a:p>
          <a:p>
            <a:pPr lvl="2"/>
            <a:r>
              <a:rPr lang="en-US" dirty="0"/>
              <a:t>Staff is strongly biased to accepting customer view in the event of an inconsistency</a:t>
            </a:r>
          </a:p>
          <a:p>
            <a:pPr lvl="1"/>
            <a:r>
              <a:rPr lang="en-US" dirty="0"/>
              <a:t>Need to do quickly</a:t>
            </a:r>
          </a:p>
          <a:p>
            <a:pPr lvl="2"/>
            <a:r>
              <a:rPr lang="en-US" dirty="0"/>
              <a:t>By the time of the initial call from the investigating staff, usually about one-third of the initial waiting period will be over</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54</a:t>
            </a:fld>
            <a:endParaRPr lang="en-US" altLang="en-US" dirty="0"/>
          </a:p>
        </p:txBody>
      </p:sp>
      <p:sp>
        <p:nvSpPr>
          <p:cNvPr id="5" name="TextBox 4"/>
          <p:cNvSpPr txBox="1"/>
          <p:nvPr/>
        </p:nvSpPr>
        <p:spPr>
          <a:xfrm>
            <a:off x="1013357" y="5059194"/>
            <a:ext cx="7638274" cy="954107"/>
          </a:xfrm>
          <a:prstGeom prst="rect">
            <a:avLst/>
          </a:prstGeom>
          <a:noFill/>
          <a:ln w="15875">
            <a:solidFill>
              <a:schemeClr val="accent1"/>
            </a:solidFill>
          </a:ln>
        </p:spPr>
        <p:txBody>
          <a:bodyPr wrap="square" rtlCol="0">
            <a:spAutoFit/>
          </a:bodyPr>
          <a:lstStyle/>
          <a:p>
            <a:r>
              <a:rPr lang="en-US" sz="1400" dirty="0"/>
              <a:t>The best presentations anticipate all of the issues the staff will raise, provide answers that are supported by company documents and consistent with customer perceptions, and have all of the facts right. Ideally, the rest of the investigation needs to do no more than defend the analysis of the first presentation.</a:t>
            </a:r>
          </a:p>
        </p:txBody>
      </p:sp>
    </p:spTree>
    <p:extLst>
      <p:ext uri="{BB962C8B-B14F-4D97-AF65-F5344CB8AC3E}">
        <p14:creationId xmlns:p14="http://schemas.microsoft.com/office/powerpoint/2010/main" val="4925967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Initial merits presentation	</a:t>
            </a:r>
          </a:p>
        </p:txBody>
      </p:sp>
      <p:sp>
        <p:nvSpPr>
          <p:cNvPr id="3" name="Content Placeholder 2"/>
          <p:cNvSpPr>
            <a:spLocks noGrp="1"/>
          </p:cNvSpPr>
          <p:nvPr>
            <p:ph idx="1"/>
          </p:nvPr>
        </p:nvSpPr>
        <p:spPr/>
        <p:txBody>
          <a:bodyPr/>
          <a:lstStyle/>
          <a:p>
            <a:r>
              <a:rPr lang="en-US" dirty="0"/>
              <a:t>Ideal structure (when the facts fit)</a:t>
            </a:r>
          </a:p>
          <a:p>
            <a:pPr marL="687387" lvl="1" indent="-342900">
              <a:buSzPct val="90000"/>
              <a:buFont typeface="+mj-lt"/>
              <a:buAutoNum type="arabicPeriod"/>
            </a:pPr>
            <a:r>
              <a:rPr lang="en-US" dirty="0"/>
              <a:t>Provide an overview of the parties and the transaction</a:t>
            </a:r>
          </a:p>
          <a:p>
            <a:pPr lvl="2"/>
            <a:r>
              <a:rPr lang="en-US" dirty="0"/>
              <a:t>Identify other jurisdictions in which the transaction is reportable</a:t>
            </a:r>
          </a:p>
          <a:p>
            <a:pPr marL="687387" lvl="1" indent="-342900">
              <a:buSzPct val="90000"/>
              <a:buFont typeface="+mj-lt"/>
              <a:buAutoNum type="arabicPeriod" startAt="2"/>
            </a:pPr>
            <a:r>
              <a:rPr lang="en-US" dirty="0"/>
              <a:t>Provide an overview of the industry (if the staff is not familiar with the industry)</a:t>
            </a:r>
          </a:p>
          <a:p>
            <a:pPr marL="687387" lvl="1" indent="-342900">
              <a:buSzPct val="90000"/>
              <a:buFont typeface="+mj-lt"/>
              <a:buAutoNum type="arabicPeriod" startAt="2"/>
            </a:pPr>
            <a:r>
              <a:rPr lang="en-US" dirty="0"/>
              <a:t>Explain the business model driving the transaction</a:t>
            </a:r>
          </a:p>
          <a:p>
            <a:pPr lvl="2"/>
            <a:r>
              <a:rPr lang="en-US" altLang="en-US" dirty="0"/>
              <a:t>The deal is procompetitive—a win-win for the company and the customers</a:t>
            </a:r>
          </a:p>
          <a:p>
            <a:pPr lvl="2"/>
            <a:r>
              <a:rPr lang="en-US" altLang="en-US" dirty="0">
                <a:latin typeface="Arial" charset="0"/>
              </a:rPr>
              <a:t>“We make the most money by providing more value to customers, improving productive efficiency, and reducing costs without reducing product or service quality”</a:t>
            </a:r>
          </a:p>
          <a:p>
            <a:pPr lvl="2"/>
            <a:r>
              <a:rPr lang="en-US" dirty="0">
                <a:latin typeface="Arial" charset="0"/>
              </a:rPr>
              <a:t>Essential to give a compelling reason for doing the deal that is not anticompetitive</a:t>
            </a:r>
            <a:endParaRPr lang="en-US" dirty="0"/>
          </a:p>
          <a:p>
            <a:pPr marL="687387" lvl="1" indent="-342900">
              <a:buSzPct val="90000"/>
              <a:buFont typeface="+mj-lt"/>
              <a:buAutoNum type="arabicPeriod" startAt="4"/>
            </a:pPr>
            <a:r>
              <a:rPr lang="en-US" dirty="0"/>
              <a:t>Identify </a:t>
            </a:r>
            <a:r>
              <a:rPr lang="en-US"/>
              <a:t>the customer benefits </a:t>
            </a:r>
            <a:r>
              <a:rPr lang="en-US" dirty="0"/>
              <a:t>implied by the business model</a:t>
            </a:r>
          </a:p>
          <a:p>
            <a:pPr lvl="2"/>
            <a:r>
              <a:rPr lang="en-US" dirty="0"/>
              <a:t>Customers will be better off with the transaction than without it</a:t>
            </a:r>
          </a:p>
          <a:p>
            <a:pPr lvl="2"/>
            <a:r>
              <a:rPr lang="en-US" dirty="0"/>
              <a:t>Agencies give little credit in the competitive analysis to efficiencies or cost savings that are not passed along to customers </a:t>
            </a:r>
          </a:p>
          <a:p>
            <a:pPr marL="687387" lvl="1" indent="-342900">
              <a:buSzPct val="90000"/>
              <a:buFont typeface="+mj-lt"/>
              <a:buAutoNum type="arabicPeriod" startAt="5"/>
            </a:pPr>
            <a:r>
              <a:rPr lang="en-US" dirty="0"/>
              <a:t>Explain why market conditions would not allow the transaction to be anticompetitive in any event</a:t>
            </a:r>
          </a:p>
          <a:p>
            <a:pPr lvl="2"/>
            <a:r>
              <a:rPr lang="en-US" dirty="0"/>
              <a:t>“</a:t>
            </a:r>
            <a:r>
              <a:rPr lang="en-US" altLang="en-US" dirty="0">
                <a:latin typeface="Arial" charset="0"/>
              </a:rPr>
              <a:t>We could not raise price even if we wanted. Customers have alternatives to which they can turn to protect themselves in the event we try to raise price or otherwise harm them.”</a:t>
            </a:r>
          </a:p>
          <a:p>
            <a:pPr lvl="2"/>
            <a:r>
              <a:rPr lang="en-US" altLang="en-US" dirty="0"/>
              <a:t>Alternatives can be other current suppliers, firms in related lines of business that can expand their product lines, new entrants, or customer self supply (vertical integration)</a:t>
            </a:r>
          </a:p>
          <a:p>
            <a:pPr lvl="2"/>
            <a:endParaRPr lang="en-US" altLang="en-US" dirty="0">
              <a:latin typeface="Arial" charset="0"/>
            </a:endParaRPr>
          </a:p>
          <a:p>
            <a:pPr lvl="2"/>
            <a:endParaRPr lang="en-US" dirty="0"/>
          </a:p>
          <a:p>
            <a:pPr lvl="1"/>
            <a:endParaRPr lang="en-US" dirty="0"/>
          </a:p>
          <a:p>
            <a:endParaRPr lang="en-US" dirty="0"/>
          </a:p>
          <a:p>
            <a:pPr lvl="1"/>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55</a:t>
            </a:fld>
            <a:endParaRPr lang="en-US" altLang="en-US" dirty="0"/>
          </a:p>
        </p:txBody>
      </p:sp>
    </p:spTree>
    <p:extLst>
      <p:ext uri="{BB962C8B-B14F-4D97-AF65-F5344CB8AC3E}">
        <p14:creationId xmlns:p14="http://schemas.microsoft.com/office/powerpoint/2010/main" val="28432745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Customer/competitor interviews by staff</a:t>
            </a:r>
          </a:p>
        </p:txBody>
      </p:sp>
      <p:sp>
        <p:nvSpPr>
          <p:cNvPr id="3" name="Content Placeholder 2"/>
          <p:cNvSpPr>
            <a:spLocks noGrp="1"/>
          </p:cNvSpPr>
          <p:nvPr>
            <p:ph idx="1"/>
          </p:nvPr>
        </p:nvSpPr>
        <p:spPr>
          <a:xfrm>
            <a:off x="457199" y="945112"/>
            <a:ext cx="8508775" cy="4996325"/>
          </a:xfrm>
        </p:spPr>
        <p:txBody>
          <a:bodyPr/>
          <a:lstStyle/>
          <a:p>
            <a:r>
              <a:rPr lang="en-US" dirty="0"/>
              <a:t>Occupies the bulk of the remaining time in the initial investigation </a:t>
            </a:r>
          </a:p>
          <a:p>
            <a:r>
              <a:rPr lang="en-US" dirty="0"/>
              <a:t>Customer views are given great weight</a:t>
            </a:r>
          </a:p>
          <a:p>
            <a:pPr lvl="1"/>
            <a:r>
              <a:rPr lang="en-US" i="1" dirty="0"/>
              <a:t>Theory</a:t>
            </a:r>
            <a:r>
              <a:rPr lang="en-US" dirty="0"/>
              <a:t>: The purpose of the antitrust laws is to protect customers from competitive harm, and sophisticated customers should have a good idea of whether they will be competitively harmed by the transaction under review</a:t>
            </a:r>
          </a:p>
          <a:p>
            <a:pPr lvl="1"/>
            <a:r>
              <a:rPr lang="en-US" dirty="0"/>
              <a:t>Staff will attempt to call all of the contracts on the customer lists provided by the merging companies in response to the initial voluntary request</a:t>
            </a:r>
          </a:p>
          <a:p>
            <a:pPr lvl="1"/>
            <a:r>
              <a:rPr lang="en-US" dirty="0"/>
              <a:t>Staff often will accept customer complaints uncritically but question customer support</a:t>
            </a:r>
          </a:p>
          <a:p>
            <a:pPr lvl="1"/>
            <a:r>
              <a:rPr lang="en-US" dirty="0"/>
              <a:t>Customer reactions may differ depending on the position of the contact person</a:t>
            </a:r>
          </a:p>
          <a:p>
            <a:pPr lvl="2"/>
            <a:r>
              <a:rPr lang="en-US" dirty="0"/>
              <a:t>For example, the CEO of a customer may take a broader and more nuanced view of the transaction than a procurement manager</a:t>
            </a:r>
          </a:p>
          <a:p>
            <a:r>
              <a:rPr lang="en-US" dirty="0"/>
              <a:t>Competitor conclusions are given little weight</a:t>
            </a:r>
          </a:p>
          <a:p>
            <a:pPr lvl="1"/>
            <a:r>
              <a:rPr lang="en-US" i="1" dirty="0"/>
              <a:t>Theory</a:t>
            </a:r>
            <a:r>
              <a:rPr lang="en-US" dirty="0"/>
              <a:t>: Anticompetitive transactions are likely to benefit competitors by raising market prices, so competitor complaints are more likely the result of concerns about procompetitive efficiencies than anticompetitive effect—and the agencies know this</a:t>
            </a:r>
          </a:p>
          <a:p>
            <a:pPr lvl="1"/>
            <a:r>
              <a:rPr lang="en-US" dirty="0"/>
              <a:t>But competitor interviews can be useful in understanding more about the industry</a:t>
            </a:r>
          </a:p>
          <a:p>
            <a:pPr lvl="2"/>
            <a:r>
              <a:rPr lang="en-US" dirty="0"/>
              <a:t>Complaining competitors are often willing to spend considerable time educating the staff</a:t>
            </a:r>
          </a:p>
          <a:p>
            <a:pPr lvl="2"/>
            <a:r>
              <a:rPr lang="en-US" dirty="0"/>
              <a:t>Customers usually just want the staff to go away unless they strongly oppose the deal</a:t>
            </a:r>
          </a:p>
          <a:p>
            <a:pPr lvl="1"/>
            <a:endParaRPr lang="en-US" dirty="0"/>
          </a:p>
        </p:txBody>
      </p:sp>
      <p:sp>
        <p:nvSpPr>
          <p:cNvPr id="4" name="Slide Number Placeholder 3"/>
          <p:cNvSpPr>
            <a:spLocks noGrp="1"/>
          </p:cNvSpPr>
          <p:nvPr>
            <p:ph type="sldNum" sz="quarter" idx="12"/>
          </p:nvPr>
        </p:nvSpPr>
        <p:spPr/>
        <p:txBody>
          <a:bodyPr/>
          <a:lstStyle/>
          <a:p>
            <a:fld id="{64A241CF-2A9D-4F7C-9199-B1435F5AB990}" type="slidenum">
              <a:rPr lang="en-US" altLang="en-US" smtClean="0"/>
              <a:pPr/>
              <a:t>56</a:t>
            </a:fld>
            <a:endParaRPr lang="en-US" altLang="en-US" dirty="0"/>
          </a:p>
        </p:txBody>
      </p:sp>
    </p:spTree>
    <p:extLst>
      <p:ext uri="{BB962C8B-B14F-4D97-AF65-F5344CB8AC3E}">
        <p14:creationId xmlns:p14="http://schemas.microsoft.com/office/powerpoint/2010/main" val="14461606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 of the initial waiting period</a:t>
            </a:r>
          </a:p>
        </p:txBody>
      </p:sp>
      <p:sp>
        <p:nvSpPr>
          <p:cNvPr id="3" name="Content Placeholder 2"/>
          <p:cNvSpPr>
            <a:spLocks noGrp="1"/>
          </p:cNvSpPr>
          <p:nvPr>
            <p:ph idx="1"/>
          </p:nvPr>
        </p:nvSpPr>
        <p:spPr/>
        <p:txBody>
          <a:bodyPr/>
          <a:lstStyle/>
          <a:p>
            <a:r>
              <a:rPr lang="en-US" dirty="0"/>
              <a:t>Three options for the agency</a:t>
            </a:r>
          </a:p>
          <a:p>
            <a:pPr marL="687387" lvl="1" indent="-342900">
              <a:buSzPct val="90000"/>
              <a:buFont typeface="+mj-lt"/>
              <a:buAutoNum type="arabicPeriod"/>
            </a:pPr>
            <a:r>
              <a:rPr lang="en-US" dirty="0"/>
              <a:t>Close the investigation</a:t>
            </a:r>
          </a:p>
          <a:p>
            <a:pPr marL="687387" lvl="1" indent="-342900">
              <a:buSzPct val="90000"/>
              <a:buFont typeface="+mj-lt"/>
              <a:buAutoNum type="arabicPeriod"/>
            </a:pPr>
            <a:r>
              <a:rPr lang="en-US" dirty="0"/>
              <a:t>Issue a second request </a:t>
            </a:r>
          </a:p>
          <a:p>
            <a:pPr lvl="2"/>
            <a:r>
              <a:rPr lang="en-US" dirty="0"/>
              <a:t>Most important factors—</a:t>
            </a:r>
          </a:p>
          <a:p>
            <a:pPr lvl="3"/>
            <a:r>
              <a:rPr lang="en-US" dirty="0"/>
              <a:t>Incriminating company documents</a:t>
            </a:r>
          </a:p>
          <a:p>
            <a:pPr lvl="3"/>
            <a:r>
              <a:rPr lang="en-US" dirty="0"/>
              <a:t>Significant customer complaints</a:t>
            </a:r>
          </a:p>
          <a:p>
            <a:pPr lvl="3"/>
            <a:r>
              <a:rPr lang="en-US" dirty="0"/>
              <a:t>Four or less competitors postmerger for horizontal transactions (5</a:t>
            </a:r>
            <a:r>
              <a:rPr lang="en-US" dirty="0">
                <a:sym typeface="Wingdings" panose="05000000000000000000" pitchFamily="2" charset="2"/>
              </a:rPr>
              <a:t> 4 deals)</a:t>
            </a:r>
          </a:p>
          <a:p>
            <a:pPr lvl="3"/>
            <a:r>
              <a:rPr lang="en-US" dirty="0">
                <a:sym typeface="Wingdings" panose="05000000000000000000" pitchFamily="2" charset="2"/>
              </a:rPr>
              <a:t>Merging parties are uniquely close competitors to one another (“unilateral effects”)</a:t>
            </a:r>
          </a:p>
          <a:p>
            <a:pPr lvl="3"/>
            <a:r>
              <a:rPr lang="en-US" dirty="0">
                <a:sym typeface="Wingdings" panose="05000000000000000000" pitchFamily="2" charset="2"/>
              </a:rPr>
              <a:t>Merger eliminates a “maverick”</a:t>
            </a:r>
            <a:endParaRPr lang="en-US" dirty="0"/>
          </a:p>
          <a:p>
            <a:pPr lvl="3"/>
            <a:r>
              <a:rPr lang="en-US" dirty="0"/>
              <a:t>Obvious significant foreclosure possibilities (for vertical transactions)</a:t>
            </a:r>
          </a:p>
          <a:p>
            <a:pPr marL="989012" lvl="3" indent="0">
              <a:buNone/>
            </a:pPr>
            <a:r>
              <a:rPr lang="en-US" dirty="0"/>
              <a:t>NB: Any one of these factors can be sufficient to trigger a second request investigation</a:t>
            </a:r>
          </a:p>
          <a:p>
            <a:pPr lvl="2"/>
            <a:r>
              <a:rPr lang="en-US" dirty="0"/>
              <a:t>A second request must be authorized— </a:t>
            </a:r>
          </a:p>
          <a:p>
            <a:pPr lvl="3"/>
            <a:r>
              <a:rPr lang="en-US" dirty="0"/>
              <a:t>By the assistant attorney general (typically delegated to a deputy assistant attorney general)</a:t>
            </a:r>
          </a:p>
          <a:p>
            <a:pPr lvl="3"/>
            <a:r>
              <a:rPr lang="en-US" dirty="0"/>
              <a:t>By the Federal Trade Commission (typically delegated to the chairman or a commissioner)</a:t>
            </a:r>
          </a:p>
          <a:p>
            <a:pPr marL="687387" lvl="1" indent="-342900">
              <a:buSzPct val="90000"/>
              <a:buFont typeface="+mj-lt"/>
              <a:buAutoNum type="arabicPeriod"/>
            </a:pPr>
            <a:r>
              <a:rPr lang="en-US" dirty="0"/>
              <a:t>Convince the parties to “pull and refile” their HSR forms to restart the initial waiting period</a:t>
            </a:r>
          </a:p>
          <a:p>
            <a:pPr lvl="2"/>
            <a:r>
              <a:rPr lang="en-US" dirty="0"/>
              <a:t>Typically used when the initial investigation to date indicates no problem but requires a short additional time to complete customer interviews</a:t>
            </a:r>
          </a:p>
          <a:p>
            <a:pPr lvl="2"/>
            <a:r>
              <a:rPr lang="en-US" dirty="0"/>
              <a:t>The agency usually grants early termination in the middle of the second initial waiting period</a:t>
            </a:r>
          </a:p>
        </p:txBody>
      </p:sp>
      <p:sp>
        <p:nvSpPr>
          <p:cNvPr id="4" name="Slide Number Placeholder 3"/>
          <p:cNvSpPr>
            <a:spLocks noGrp="1"/>
          </p:cNvSpPr>
          <p:nvPr>
            <p:ph type="sldNum" sz="quarter" idx="12"/>
          </p:nvPr>
        </p:nvSpPr>
        <p:spPr/>
        <p:txBody>
          <a:bodyPr/>
          <a:lstStyle/>
          <a:p>
            <a:pPr>
              <a:defRPr/>
            </a:pPr>
            <a:fld id="{64A241CF-2A9D-4F7C-9199-B1435F5AB990}" type="slidenum">
              <a:rPr lang="en-US" altLang="en-US" smtClean="0"/>
              <a:pPr>
                <a:defRPr/>
              </a:pPr>
              <a:t>57</a:t>
            </a:fld>
            <a:endParaRPr lang="en-US" altLang="en-US" dirty="0"/>
          </a:p>
        </p:txBody>
      </p:sp>
    </p:spTree>
    <p:extLst>
      <p:ext uri="{BB962C8B-B14F-4D97-AF65-F5344CB8AC3E}">
        <p14:creationId xmlns:p14="http://schemas.microsoft.com/office/powerpoint/2010/main" val="1416582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a:xfrm>
            <a:off x="722313" y="2474181"/>
            <a:ext cx="7772400" cy="1362075"/>
          </a:xfrm>
        </p:spPr>
        <p:txBody>
          <a:bodyPr/>
          <a:lstStyle/>
          <a:p>
            <a:pPr algn="ctr"/>
            <a:br>
              <a:rPr lang="en-US" sz="3600" cap="none" dirty="0"/>
            </a:br>
            <a:r>
              <a:rPr lang="en-US" sz="3600" cap="none" dirty="0"/>
              <a:t>Second Request Investigations</a:t>
            </a:r>
            <a:endParaRPr lang="en-US" sz="2800" cap="none" dirty="0"/>
          </a:p>
        </p:txBody>
      </p:sp>
      <p:sp>
        <p:nvSpPr>
          <p:cNvPr id="727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D7741AA-2BBD-4EE2-A6EF-14047AE383C5}" type="slidenum">
              <a:rPr lang="en-US" altLang="en-US" sz="900" smtClean="0">
                <a:latin typeface="+mn-lt"/>
              </a:rPr>
              <a:pPr eaLnBrk="1" hangingPunct="1"/>
              <a:t>58</a:t>
            </a:fld>
            <a:endParaRPr lang="en-US" altLang="en-US" sz="900" dirty="0">
              <a:latin typeface="+mn-lt"/>
            </a:endParaRPr>
          </a:p>
        </p:txBody>
      </p:sp>
    </p:spTree>
    <p:extLst>
      <p:ext uri="{BB962C8B-B14F-4D97-AF65-F5344CB8AC3E}">
        <p14:creationId xmlns:p14="http://schemas.microsoft.com/office/powerpoint/2010/main" val="177264536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title"/>
          </p:nvPr>
        </p:nvSpPr>
        <p:spPr/>
        <p:txBody>
          <a:bodyPr/>
          <a:lstStyle/>
          <a:p>
            <a:r>
              <a:rPr lang="en-US" dirty="0"/>
              <a:t>The second request</a:t>
            </a:r>
          </a:p>
        </p:txBody>
      </p:sp>
      <p:sp>
        <p:nvSpPr>
          <p:cNvPr id="75779" name="Rectangle 5"/>
          <p:cNvSpPr>
            <a:spLocks noGrp="1" noChangeArrowheads="1"/>
          </p:cNvSpPr>
          <p:nvPr>
            <p:ph type="body" idx="1"/>
          </p:nvPr>
        </p:nvSpPr>
        <p:spPr/>
        <p:txBody>
          <a:bodyPr/>
          <a:lstStyle/>
          <a:p>
            <a:r>
              <a:rPr lang="en-US" dirty="0"/>
              <a:t>HSR Act authorizes investigating agency to issue one request for additional information and documentary material (a “second request”) during the initial waiting period to each reporting party</a:t>
            </a:r>
          </a:p>
          <a:p>
            <a:r>
              <a:rPr lang="en-US" dirty="0"/>
              <a:t>Issuance of a second request extends waiting period until—</a:t>
            </a:r>
          </a:p>
          <a:p>
            <a:pPr lvl="1"/>
            <a:r>
              <a:rPr lang="en-US" dirty="0"/>
              <a:t>All parties comply with their respective second requests, </a:t>
            </a:r>
            <a:r>
              <a:rPr lang="en-US" i="1" dirty="0"/>
              <a:t>and</a:t>
            </a:r>
            <a:r>
              <a:rPr lang="en-US" dirty="0"/>
              <a:t> </a:t>
            </a:r>
          </a:p>
          <a:p>
            <a:pPr lvl="1"/>
            <a:r>
              <a:rPr lang="en-US" dirty="0"/>
              <a:t>Observe a final waiting period (usually 30 days) following compliance</a:t>
            </a:r>
          </a:p>
          <a:p>
            <a:endParaRPr lang="en-US" dirty="0"/>
          </a:p>
        </p:txBody>
      </p:sp>
      <p:sp>
        <p:nvSpPr>
          <p:cNvPr id="86018"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A78007D-ACC8-44DB-8A9F-FF842983D749}" type="slidenum">
              <a:rPr lang="en-US" altLang="en-US" smtClean="0"/>
              <a:pPr/>
              <a:t>59</a:t>
            </a:fld>
            <a:endParaRPr lang="en-US" altLang="en-US" dirty="0"/>
          </a:p>
        </p:txBody>
      </p:sp>
      <p:sp>
        <p:nvSpPr>
          <p:cNvPr id="8" name="TextBox 7">
            <a:extLst>
              <a:ext uri="{FF2B5EF4-FFF2-40B4-BE49-F238E27FC236}">
                <a16:creationId xmlns:a16="http://schemas.microsoft.com/office/drawing/2014/main" id="{0E3AFC69-F2E7-4405-893E-68A04180B171}"/>
              </a:ext>
            </a:extLst>
          </p:cNvPr>
          <p:cNvSpPr txBox="1"/>
          <p:nvPr/>
        </p:nvSpPr>
        <p:spPr>
          <a:xfrm>
            <a:off x="457201" y="5882055"/>
            <a:ext cx="8171404" cy="276999"/>
          </a:xfrm>
          <a:prstGeom prst="rect">
            <a:avLst/>
          </a:prstGeom>
          <a:noFill/>
        </p:spPr>
        <p:txBody>
          <a:bodyPr wrap="none" rtlCol="0">
            <a:spAutoFit/>
          </a:bodyPr>
          <a:lstStyle/>
          <a:p>
            <a:r>
              <a:rPr lang="en-US" sz="1200" dirty="0"/>
              <a:t>Source: Fed. Trade </a:t>
            </a:r>
            <a:r>
              <a:rPr lang="en-US" sz="1200" dirty="0" err="1"/>
              <a:t>Comm’n</a:t>
            </a:r>
            <a:r>
              <a:rPr lang="en-US" sz="1200" dirty="0"/>
              <a:t> &amp; U.S. Dept. of Justice, Hart-Scott-Rodino Annual Report Fiscal Year 2020, at App. A. </a:t>
            </a:r>
          </a:p>
        </p:txBody>
      </p:sp>
      <p:graphicFrame>
        <p:nvGraphicFramePr>
          <p:cNvPr id="7" name="Chart 6">
            <a:extLst>
              <a:ext uri="{FF2B5EF4-FFF2-40B4-BE49-F238E27FC236}">
                <a16:creationId xmlns:a16="http://schemas.microsoft.com/office/drawing/2014/main" id="{2439ACBA-2985-48E2-BA3E-28E891B104C1}"/>
              </a:ext>
            </a:extLst>
          </p:cNvPr>
          <p:cNvGraphicFramePr>
            <a:graphicFrameLocks/>
          </p:cNvGraphicFramePr>
          <p:nvPr>
            <p:extLst>
              <p:ext uri="{D42A27DB-BD31-4B8C-83A1-F6EECF244321}">
                <p14:modId xmlns:p14="http://schemas.microsoft.com/office/powerpoint/2010/main" val="1140121859"/>
              </p:ext>
            </p:extLst>
          </p:nvPr>
        </p:nvGraphicFramePr>
        <p:xfrm>
          <a:off x="2123138" y="3092745"/>
          <a:ext cx="455295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0021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dirty="0"/>
              <a:t>Costs associated with substantive risk</a:t>
            </a:r>
          </a:p>
        </p:txBody>
      </p:sp>
      <p:sp>
        <p:nvSpPr>
          <p:cNvPr id="8195" name="Content Placeholder 2"/>
          <p:cNvSpPr>
            <a:spLocks noGrp="1"/>
          </p:cNvSpPr>
          <p:nvPr>
            <p:ph idx="1"/>
          </p:nvPr>
        </p:nvSpPr>
        <p:spPr>
          <a:xfrm>
            <a:off x="457199" y="914400"/>
            <a:ext cx="8761615" cy="5237018"/>
          </a:xfrm>
        </p:spPr>
        <p:txBody>
          <a:bodyPr/>
          <a:lstStyle/>
          <a:p>
            <a:r>
              <a:rPr lang="en-US" altLang="en-US" dirty="0"/>
              <a:t>“Hassle” costs of defending—Incurred regardless of outcome</a:t>
            </a:r>
          </a:p>
          <a:p>
            <a:pPr lvl="1"/>
            <a:r>
              <a:rPr lang="en-US" altLang="en-US" dirty="0"/>
              <a:t>Delay/opportunity costs</a:t>
            </a:r>
          </a:p>
          <a:p>
            <a:pPr lvl="1"/>
            <a:r>
              <a:rPr lang="en-US" altLang="en-US" dirty="0"/>
              <a:t>Management distraction costs</a:t>
            </a:r>
          </a:p>
          <a:p>
            <a:pPr lvl="1"/>
            <a:r>
              <a:rPr lang="en-US" altLang="en-US" dirty="0"/>
              <a:t>Expense of investigation/litigation and other out-of-pocket costs</a:t>
            </a:r>
          </a:p>
          <a:p>
            <a:r>
              <a:rPr lang="en-US" altLang="en-US" dirty="0"/>
              <a:t>Outcome costs—Four possible outcomes:</a:t>
            </a:r>
          </a:p>
          <a:p>
            <a:pPr marL="801687" lvl="1" indent="-457200">
              <a:buSzPct val="90000"/>
              <a:buFont typeface="+mj-lt"/>
              <a:buAutoNum type="arabicPeriod"/>
            </a:pPr>
            <a:r>
              <a:rPr lang="en-US" altLang="en-US" dirty="0"/>
              <a:t>The investigating agency clears transaction on the merits without taking enforcement action (a “clean deal”)</a:t>
            </a:r>
          </a:p>
          <a:p>
            <a:pPr marL="801687" lvl="1" indent="-457200">
              <a:buSzPct val="90000"/>
              <a:buFont typeface="+mj-lt"/>
              <a:buAutoNum type="arabicPeriod"/>
            </a:pPr>
            <a:r>
              <a:rPr lang="en-US" altLang="en-US" dirty="0"/>
              <a:t>The parties restructure (“fix”) the deal to eliminate the substantive antitrust concern</a:t>
            </a:r>
          </a:p>
          <a:p>
            <a:pPr marL="1141413" lvl="2" indent="-339725"/>
            <a:r>
              <a:rPr lang="en-US" altLang="en-US" dirty="0"/>
              <a:t>Restructure the deal preclosing to avoid a consent decree (“fix-it-first”)</a:t>
            </a:r>
          </a:p>
          <a:p>
            <a:pPr marL="1141413" lvl="2" indent="-339725"/>
            <a:r>
              <a:rPr lang="en-US" altLang="en-US" dirty="0"/>
              <a:t>Post-closing “fix” under a judicial consent decree (DOJ) or a FTC consent order</a:t>
            </a:r>
          </a:p>
          <a:p>
            <a:pPr marL="801687" lvl="1" indent="-457200">
              <a:buSzPct val="90000"/>
              <a:buFont typeface="+mj-lt"/>
              <a:buAutoNum type="arabicPeriod" startAt="3"/>
            </a:pPr>
            <a:r>
              <a:rPr lang="en-US" altLang="en-US" dirty="0"/>
              <a:t>The investigating agency obtains an injunction from federal district court blocking the closing and the parties subsequently terminate their purchase agreement</a:t>
            </a:r>
          </a:p>
          <a:p>
            <a:pPr marL="801687" lvl="1" indent="-457200">
              <a:buSzPct val="90000"/>
              <a:buFont typeface="+mj-lt"/>
              <a:buAutoNum type="arabicPeriod" startAt="3"/>
            </a:pPr>
            <a:r>
              <a:rPr lang="en-US" altLang="en-US" dirty="0"/>
              <a:t>The parties voluntarily terminate the deal rather than settle or litigate</a:t>
            </a:r>
          </a:p>
        </p:txBody>
      </p:sp>
      <p:sp>
        <p:nvSpPr>
          <p:cNvPr id="8196"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A9F0C69-E4BC-41AA-81A1-A1B31E83949A}" type="slidenum">
              <a:rPr lang="en-US" altLang="en-US" smtClean="0"/>
              <a:pPr/>
              <a:t>6</a:t>
            </a:fld>
            <a:endParaRPr lang="en-US" altLang="en-US" dirty="0"/>
          </a:p>
        </p:txBody>
      </p:sp>
    </p:spTree>
    <p:extLst>
      <p:ext uri="{BB962C8B-B14F-4D97-AF65-F5344CB8AC3E}">
        <p14:creationId xmlns:p14="http://schemas.microsoft.com/office/powerpoint/2010/main" val="110372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95">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195">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195">
                                            <p:txEl>
                                              <p:pRg st="8" end="8"/>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195">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819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t>Second request investigations</a:t>
            </a:r>
          </a:p>
        </p:txBody>
      </p:sp>
      <p:sp>
        <p:nvSpPr>
          <p:cNvPr id="6" name="Slide Number Placeholder 5"/>
          <p:cNvSpPr>
            <a:spLocks noGrp="1"/>
          </p:cNvSpPr>
          <p:nvPr>
            <p:ph type="sldNum" sz="quarter" idx="12"/>
          </p:nvPr>
        </p:nvSpPr>
        <p:spPr/>
        <p:txBody>
          <a:bodyPr/>
          <a:lstStyle/>
          <a:p>
            <a:pPr>
              <a:defRPr/>
            </a:pPr>
            <a:fld id="{93649EE7-095A-466B-BFC5-961FFACA5BA7}" type="slidenum">
              <a:rPr lang="en-US" altLang="en-US" smtClean="0"/>
              <a:pPr>
                <a:defRPr/>
              </a:pPr>
              <a:t>60</a:t>
            </a:fld>
            <a:endParaRPr lang="en-US" altLang="en-US"/>
          </a:p>
        </p:txBody>
      </p:sp>
      <p:sp>
        <p:nvSpPr>
          <p:cNvPr id="7" name="TextBox 6">
            <a:extLst>
              <a:ext uri="{FF2B5EF4-FFF2-40B4-BE49-F238E27FC236}">
                <a16:creationId xmlns:a16="http://schemas.microsoft.com/office/drawing/2014/main" id="{5AE87899-92A6-4B34-B040-DDCC5215708D}"/>
              </a:ext>
            </a:extLst>
          </p:cNvPr>
          <p:cNvSpPr txBox="1"/>
          <p:nvPr/>
        </p:nvSpPr>
        <p:spPr>
          <a:xfrm>
            <a:off x="457201" y="5882055"/>
            <a:ext cx="8631787" cy="276999"/>
          </a:xfrm>
          <a:prstGeom prst="rect">
            <a:avLst/>
          </a:prstGeom>
          <a:noFill/>
        </p:spPr>
        <p:txBody>
          <a:bodyPr wrap="none" rtlCol="0">
            <a:spAutoFit/>
          </a:bodyPr>
          <a:lstStyle/>
          <a:p>
            <a:r>
              <a:rPr lang="en-US" sz="1200" dirty="0"/>
              <a:t>Source: Fed. Trade </a:t>
            </a:r>
            <a:r>
              <a:rPr lang="en-US" sz="1200" dirty="0" err="1"/>
              <a:t>Comm’n</a:t>
            </a:r>
            <a:r>
              <a:rPr lang="en-US" sz="1200" dirty="0"/>
              <a:t> &amp; U.S. Dept. of Justice, Hart-Scott-Rodino Annual Report Fiscal Year 2020, at Ex. B, Table I. </a:t>
            </a:r>
          </a:p>
        </p:txBody>
      </p:sp>
      <p:pic>
        <p:nvPicPr>
          <p:cNvPr id="4" name="Picture 3">
            <a:extLst>
              <a:ext uri="{FF2B5EF4-FFF2-40B4-BE49-F238E27FC236}">
                <a16:creationId xmlns:a16="http://schemas.microsoft.com/office/drawing/2014/main" id="{236D14F3-4B2F-4117-BDD8-8594D8217255}"/>
              </a:ext>
            </a:extLst>
          </p:cNvPr>
          <p:cNvPicPr>
            <a:picLocks noChangeAspect="1"/>
          </p:cNvPicPr>
          <p:nvPr/>
        </p:nvPicPr>
        <p:blipFill>
          <a:blip r:embed="rId3"/>
          <a:stretch>
            <a:fillRect/>
          </a:stretch>
        </p:blipFill>
        <p:spPr>
          <a:xfrm>
            <a:off x="921895" y="1494954"/>
            <a:ext cx="7300210" cy="3463356"/>
          </a:xfrm>
          <a:prstGeom prst="rect">
            <a:avLst/>
          </a:prstGeom>
        </p:spPr>
      </p:pic>
    </p:spTree>
    <p:extLst>
      <p:ext uri="{BB962C8B-B14F-4D97-AF65-F5344CB8AC3E}">
        <p14:creationId xmlns:p14="http://schemas.microsoft.com/office/powerpoint/2010/main" val="19268269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6"/>
          <p:cNvSpPr>
            <a:spLocks noGrp="1" noChangeArrowheads="1"/>
          </p:cNvSpPr>
          <p:nvPr>
            <p:ph type="title"/>
          </p:nvPr>
        </p:nvSpPr>
        <p:spPr/>
        <p:txBody>
          <a:bodyPr/>
          <a:lstStyle/>
          <a:p>
            <a:r>
              <a:rPr lang="en-US" dirty="0"/>
              <a:t>Second request investigations</a:t>
            </a:r>
          </a:p>
        </p:txBody>
      </p:sp>
      <p:sp>
        <p:nvSpPr>
          <p:cNvPr id="76804" name="Rectangle 7"/>
          <p:cNvSpPr>
            <a:spLocks noGrp="1" noChangeArrowheads="1"/>
          </p:cNvSpPr>
          <p:nvPr>
            <p:ph type="body" idx="1"/>
          </p:nvPr>
        </p:nvSpPr>
        <p:spPr>
          <a:xfrm>
            <a:off x="457200" y="953625"/>
            <a:ext cx="8229600" cy="4996325"/>
          </a:xfrm>
        </p:spPr>
        <p:txBody>
          <a:bodyPr/>
          <a:lstStyle/>
          <a:p>
            <a:r>
              <a:rPr lang="en-US" dirty="0"/>
              <a:t>Second request</a:t>
            </a:r>
          </a:p>
          <a:p>
            <a:pPr lvl="1"/>
            <a:r>
              <a:rPr lang="en-US" dirty="0"/>
              <a:t>Blunderbuss request</a:t>
            </a:r>
          </a:p>
          <a:p>
            <a:pPr lvl="2"/>
            <a:r>
              <a:rPr lang="en-US" dirty="0"/>
              <a:t>If you can only ask once, ask for everything</a:t>
            </a:r>
          </a:p>
          <a:p>
            <a:pPr lvl="2"/>
            <a:r>
              <a:rPr lang="en-US" dirty="0"/>
              <a:t>DOJ and FTC each have “model” second requests, but typically customized with additional specifications</a:t>
            </a:r>
          </a:p>
          <a:p>
            <a:pPr lvl="2"/>
            <a:r>
              <a:rPr lang="en-US" dirty="0"/>
              <a:t>Covers e-mail and other electronic documents</a:t>
            </a:r>
          </a:p>
          <a:p>
            <a:pPr lvl="1"/>
            <a:r>
              <a:rPr lang="en-US" dirty="0"/>
              <a:t>Typically takes 6-16 weeks to comply (but some companies take much longer)</a:t>
            </a:r>
          </a:p>
          <a:p>
            <a:pPr lvl="2"/>
            <a:r>
              <a:rPr lang="en-US" dirty="0"/>
              <a:t>Often covers 60-120 custodians</a:t>
            </a:r>
          </a:p>
          <a:p>
            <a:pPr lvl="3"/>
            <a:r>
              <a:rPr lang="en-US" dirty="0"/>
              <a:t>Agencies are making meaningful efforts to reduce this number—target 30-35</a:t>
            </a:r>
          </a:p>
          <a:p>
            <a:pPr lvl="2"/>
            <a:r>
              <a:rPr lang="en-US" dirty="0"/>
              <a:t>Interrogatories, including:</a:t>
            </a:r>
          </a:p>
          <a:p>
            <a:pPr lvl="3"/>
            <a:r>
              <a:rPr lang="en-US" dirty="0"/>
              <a:t>Detailed sales data</a:t>
            </a:r>
          </a:p>
          <a:p>
            <a:pPr lvl="3"/>
            <a:r>
              <a:rPr lang="en-US" dirty="0"/>
              <a:t>Bid and win/loss data</a:t>
            </a:r>
          </a:p>
          <a:p>
            <a:pPr lvl="3"/>
            <a:r>
              <a:rPr lang="en-US" dirty="0"/>
              <a:t>Requirements for entry into the marketplace</a:t>
            </a:r>
          </a:p>
          <a:p>
            <a:pPr lvl="3"/>
            <a:r>
              <a:rPr lang="en-US" dirty="0"/>
              <a:t>Rationale for deal</a:t>
            </a:r>
          </a:p>
          <a:p>
            <a:pPr lvl="2"/>
            <a:r>
              <a:rPr lang="en-US" dirty="0"/>
              <a:t>Document requests, including:</a:t>
            </a:r>
          </a:p>
          <a:p>
            <a:pPr lvl="3"/>
            <a:r>
              <a:rPr lang="en-US" dirty="0"/>
              <a:t>Business, strategic and marketing plans</a:t>
            </a:r>
          </a:p>
          <a:p>
            <a:pPr lvl="3"/>
            <a:r>
              <a:rPr lang="en-US" dirty="0"/>
              <a:t>Pricing documents</a:t>
            </a:r>
          </a:p>
          <a:p>
            <a:pPr lvl="3"/>
            <a:r>
              <a:rPr lang="en-US" dirty="0"/>
              <a:t>Product and R&amp;D plans</a:t>
            </a:r>
          </a:p>
          <a:p>
            <a:pPr lvl="3"/>
            <a:r>
              <a:rPr lang="en-US" dirty="0"/>
              <a:t>Documents addressing competition or competitors</a:t>
            </a:r>
          </a:p>
          <a:p>
            <a:pPr lvl="3"/>
            <a:r>
              <a:rPr lang="en-US" dirty="0"/>
              <a:t>Customer files and customer call reports</a:t>
            </a:r>
          </a:p>
          <a:p>
            <a:pPr lvl="2"/>
            <a:r>
              <a:rPr lang="en-US" dirty="0"/>
              <a:t>Non-English language documents must be translated into English</a:t>
            </a:r>
          </a:p>
          <a:p>
            <a:endParaRPr lang="en-US" dirty="0"/>
          </a:p>
        </p:txBody>
      </p:sp>
      <p:sp>
        <p:nvSpPr>
          <p:cNvPr id="76802"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7ED1049C-13AC-4C1B-87AA-5C12EA54A049}" type="slidenum">
              <a:rPr lang="en-US" altLang="en-US" smtClean="0"/>
              <a:pPr/>
              <a:t>61</a:t>
            </a:fld>
            <a:endParaRPr lang="en-US" altLang="en-US"/>
          </a:p>
        </p:txBody>
      </p:sp>
    </p:spTree>
    <p:extLst>
      <p:ext uri="{BB962C8B-B14F-4D97-AF65-F5344CB8AC3E}">
        <p14:creationId xmlns:p14="http://schemas.microsoft.com/office/powerpoint/2010/main" val="68263701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Grp="1" noChangeArrowheads="1"/>
          </p:cNvSpPr>
          <p:nvPr>
            <p:ph type="title"/>
          </p:nvPr>
        </p:nvSpPr>
        <p:spPr/>
        <p:txBody>
          <a:bodyPr/>
          <a:lstStyle/>
          <a:p>
            <a:r>
              <a:rPr lang="en-US"/>
              <a:t>Second request investigations</a:t>
            </a:r>
          </a:p>
        </p:txBody>
      </p:sp>
      <p:sp>
        <p:nvSpPr>
          <p:cNvPr id="77827" name="Rectangle 5"/>
          <p:cNvSpPr>
            <a:spLocks noGrp="1" noChangeArrowheads="1"/>
          </p:cNvSpPr>
          <p:nvPr>
            <p:ph type="body" idx="1"/>
          </p:nvPr>
        </p:nvSpPr>
        <p:spPr>
          <a:xfrm>
            <a:off x="457200" y="965412"/>
            <a:ext cx="8446576" cy="4996325"/>
          </a:xfrm>
        </p:spPr>
        <p:txBody>
          <a:bodyPr/>
          <a:lstStyle/>
          <a:p>
            <a:r>
              <a:rPr lang="en-US" dirty="0"/>
              <a:t>Depositions of business representatives of parties</a:t>
            </a:r>
          </a:p>
          <a:p>
            <a:pPr lvl="1"/>
            <a:r>
              <a:rPr lang="en-US" dirty="0"/>
              <a:t>Often 3-5 employees for each party</a:t>
            </a:r>
          </a:p>
          <a:p>
            <a:pPr lvl="2"/>
            <a:r>
              <a:rPr lang="en-US" dirty="0"/>
              <a:t>Often senior person knowledgeable about U.S. sales and competition for U.S. customers</a:t>
            </a:r>
          </a:p>
          <a:p>
            <a:pPr lvl="2"/>
            <a:r>
              <a:rPr lang="en-US" dirty="0"/>
              <a:t>Can include sales representatives for key accounts</a:t>
            </a:r>
          </a:p>
          <a:p>
            <a:pPr lvl="2"/>
            <a:r>
              <a:rPr lang="en-US" dirty="0"/>
              <a:t>R&amp;D directors (if R&amp;D is important to defense)</a:t>
            </a:r>
          </a:p>
          <a:p>
            <a:pPr lvl="1"/>
            <a:r>
              <a:rPr lang="en-US" dirty="0"/>
              <a:t>Location: Washington, D.C.</a:t>
            </a:r>
          </a:p>
          <a:p>
            <a:pPr lvl="1"/>
            <a:r>
              <a:rPr lang="en-US" dirty="0"/>
              <a:t>Can be compelled</a:t>
            </a:r>
          </a:p>
          <a:p>
            <a:pPr lvl="2"/>
            <a:r>
              <a:rPr lang="en-US" dirty="0"/>
              <a:t>Civil Investigative Demand (CID) by the DOJ</a:t>
            </a:r>
          </a:p>
          <a:p>
            <a:pPr lvl="2"/>
            <a:r>
              <a:rPr lang="en-US" dirty="0"/>
              <a:t>Subpoena by the FTC</a:t>
            </a:r>
          </a:p>
          <a:p>
            <a:pPr lvl="1"/>
            <a:r>
              <a:rPr lang="en-US" dirty="0"/>
              <a:t>Transcribed and under oath</a:t>
            </a:r>
          </a:p>
          <a:p>
            <a:pPr lvl="1"/>
            <a:r>
              <a:rPr lang="en-US" dirty="0"/>
              <a:t>Typically each lasts 6-8 hours</a:t>
            </a:r>
          </a:p>
          <a:p>
            <a:r>
              <a:rPr lang="en-US" dirty="0"/>
              <a:t>Documents and testimony from customers and competitors</a:t>
            </a:r>
          </a:p>
          <a:p>
            <a:pPr lvl="1"/>
            <a:r>
              <a:rPr lang="en-US" dirty="0"/>
              <a:t>Testimony will be memorialized in a sworn affidavit</a:t>
            </a:r>
          </a:p>
          <a:p>
            <a:r>
              <a:rPr lang="en-US" dirty="0"/>
              <a:t>Expert economic analysis</a:t>
            </a:r>
          </a:p>
          <a:p>
            <a:pPr lvl="1"/>
            <a:r>
              <a:rPr lang="en-US" dirty="0"/>
              <a:t>By experts retained by the parties</a:t>
            </a:r>
          </a:p>
          <a:p>
            <a:pPr lvl="1"/>
            <a:r>
              <a:rPr lang="en-US" dirty="0"/>
              <a:t>By agency experts </a:t>
            </a:r>
          </a:p>
          <a:p>
            <a:pPr lvl="2"/>
            <a:r>
              <a:rPr lang="en-US" dirty="0"/>
              <a:t>Or, in investigations where litigation is foreseeable, by outside experts retained by agency</a:t>
            </a:r>
          </a:p>
        </p:txBody>
      </p:sp>
      <p:sp>
        <p:nvSpPr>
          <p:cNvPr id="88066"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A186780-5002-4496-A12A-D7053F3537E5}" type="slidenum">
              <a:rPr lang="en-US" altLang="en-US" smtClean="0"/>
              <a:pPr/>
              <a:t>62</a:t>
            </a:fld>
            <a:endParaRPr lang="en-US" altLang="en-US" dirty="0"/>
          </a:p>
        </p:txBody>
      </p:sp>
    </p:spTree>
    <p:extLst>
      <p:ext uri="{BB962C8B-B14F-4D97-AF65-F5344CB8AC3E}">
        <p14:creationId xmlns:p14="http://schemas.microsoft.com/office/powerpoint/2010/main" val="371230492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4"/>
          <p:cNvSpPr>
            <a:spLocks noGrp="1" noChangeArrowheads="1"/>
          </p:cNvSpPr>
          <p:nvPr>
            <p:ph type="title"/>
          </p:nvPr>
        </p:nvSpPr>
        <p:spPr/>
        <p:txBody>
          <a:bodyPr/>
          <a:lstStyle/>
          <a:p>
            <a:r>
              <a:rPr lang="en-US"/>
              <a:t>Final waiting period</a:t>
            </a:r>
          </a:p>
        </p:txBody>
      </p:sp>
      <p:sp>
        <p:nvSpPr>
          <p:cNvPr id="78851" name="Rectangle 5"/>
          <p:cNvSpPr>
            <a:spLocks noGrp="1" noChangeArrowheads="1"/>
          </p:cNvSpPr>
          <p:nvPr>
            <p:ph type="body" idx="1"/>
          </p:nvPr>
        </p:nvSpPr>
        <p:spPr>
          <a:xfrm>
            <a:off x="439615" y="815144"/>
            <a:ext cx="8229600" cy="4445585"/>
          </a:xfrm>
        </p:spPr>
        <p:txBody>
          <a:bodyPr/>
          <a:lstStyle/>
          <a:p>
            <a:r>
              <a:rPr lang="en-US" dirty="0"/>
              <a:t>Timing</a:t>
            </a:r>
          </a:p>
          <a:p>
            <a:pPr lvl="1"/>
            <a:r>
              <a:rPr lang="en-US" dirty="0"/>
              <a:t>Begins when all parties have submitted proper second request responses</a:t>
            </a:r>
          </a:p>
          <a:p>
            <a:pPr lvl="2"/>
            <a:r>
              <a:rPr lang="en-US" i="1" dirty="0"/>
              <a:t>Exception</a:t>
            </a:r>
            <a:r>
              <a:rPr lang="en-US" dirty="0"/>
              <a:t>: In open market transactions, timing depends only on when the acquiring person complies (to avoid delaying tactics by the target in hostile transactions)</a:t>
            </a:r>
          </a:p>
          <a:p>
            <a:pPr lvl="1"/>
            <a:r>
              <a:rPr lang="en-US" dirty="0"/>
              <a:t>Ends 30 calendar days later</a:t>
            </a:r>
          </a:p>
          <a:p>
            <a:pPr lvl="2"/>
            <a:r>
              <a:rPr lang="en-US" dirty="0"/>
              <a:t>10 days in a cash tender offer</a:t>
            </a:r>
          </a:p>
          <a:p>
            <a:r>
              <a:rPr lang="en-US" dirty="0"/>
              <a:t>The final waiting period is often too short to complete the investigation</a:t>
            </a:r>
          </a:p>
          <a:p>
            <a:pPr lvl="1"/>
            <a:r>
              <a:rPr lang="en-US" dirty="0"/>
              <a:t>Given the time it takes—</a:t>
            </a:r>
          </a:p>
          <a:p>
            <a:pPr lvl="2"/>
            <a:r>
              <a:rPr lang="en-US" dirty="0"/>
              <a:t>For the investigating staff to analyze information and documents submitted by the parties in response to their second requests</a:t>
            </a:r>
          </a:p>
          <a:p>
            <a:pPr lvl="2"/>
            <a:r>
              <a:rPr lang="en-US" dirty="0"/>
              <a:t>For the investigating staff to finalize its analysis and recommendation, </a:t>
            </a:r>
            <a:r>
              <a:rPr lang="en-US" i="1" dirty="0"/>
              <a:t>and</a:t>
            </a:r>
            <a:r>
              <a:rPr lang="en-US" dirty="0"/>
              <a:t> </a:t>
            </a:r>
          </a:p>
          <a:p>
            <a:pPr lvl="2"/>
            <a:r>
              <a:rPr lang="en-US" dirty="0"/>
              <a:t>For agency management to review the staff’s recommendation and make a decision on the disposition of the investigation</a:t>
            </a:r>
          </a:p>
          <a:p>
            <a:pPr lvl="2"/>
            <a:r>
              <a:rPr lang="en-US" i="1" dirty="0"/>
              <a:t>Conclusion</a:t>
            </a:r>
            <a:r>
              <a:rPr lang="en-US" dirty="0"/>
              <a:t>: The final waiting period provides too little time for the agency to make an informed decision</a:t>
            </a:r>
          </a:p>
          <a:p>
            <a:endParaRPr lang="en-US" dirty="0"/>
          </a:p>
        </p:txBody>
      </p:sp>
      <p:sp>
        <p:nvSpPr>
          <p:cNvPr id="89090"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D402C0B-F757-4F92-A1F9-8F0375890D22}" type="slidenum">
              <a:rPr lang="en-US" altLang="en-US" smtClean="0"/>
              <a:pPr/>
              <a:t>63</a:t>
            </a:fld>
            <a:endParaRPr lang="en-US" altLang="en-US" dirty="0"/>
          </a:p>
        </p:txBody>
      </p:sp>
    </p:spTree>
    <p:extLst>
      <p:ext uri="{BB962C8B-B14F-4D97-AF65-F5344CB8AC3E}">
        <p14:creationId xmlns:p14="http://schemas.microsoft.com/office/powerpoint/2010/main" val="20785025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title"/>
          </p:nvPr>
        </p:nvSpPr>
        <p:spPr/>
        <p:txBody>
          <a:bodyPr/>
          <a:lstStyle/>
          <a:p>
            <a:r>
              <a:rPr lang="en-US" dirty="0"/>
              <a:t>Timing agreements</a:t>
            </a:r>
          </a:p>
        </p:txBody>
      </p:sp>
      <p:sp>
        <p:nvSpPr>
          <p:cNvPr id="73731" name="Rectangle 7"/>
          <p:cNvSpPr>
            <a:spLocks noGrp="1" noChangeArrowheads="1"/>
          </p:cNvSpPr>
          <p:nvPr>
            <p:ph type="body" idx="1"/>
          </p:nvPr>
        </p:nvSpPr>
        <p:spPr/>
        <p:txBody>
          <a:bodyPr/>
          <a:lstStyle/>
          <a:p>
            <a:r>
              <a:rPr lang="en-US" dirty="0"/>
              <a:t>“Timing agreements”</a:t>
            </a:r>
          </a:p>
          <a:p>
            <a:pPr lvl="1"/>
            <a:r>
              <a:rPr lang="en-US" dirty="0"/>
              <a:t>Concept </a:t>
            </a:r>
          </a:p>
          <a:p>
            <a:pPr lvl="2"/>
            <a:r>
              <a:rPr lang="en-US" dirty="0"/>
              <a:t>Contractual commitments by the merging parties not to close the transaction for a period of time after the expiration of the HSR Act waiting period</a:t>
            </a:r>
          </a:p>
          <a:p>
            <a:pPr lvl="1"/>
            <a:r>
              <a:rPr lang="en-US" dirty="0"/>
              <a:t>Agencies like to negotiate timing agreements early in a second request investigation so that they know how much time they have before the deal can close to complete their investigation</a:t>
            </a:r>
          </a:p>
          <a:p>
            <a:pPr lvl="1"/>
            <a:r>
              <a:rPr lang="en-US" dirty="0"/>
              <a:t>Typically will accept 60 days beyond the normal expiration of the waiting period</a:t>
            </a:r>
          </a:p>
          <a:p>
            <a:pPr lvl="2"/>
            <a:r>
              <a:rPr lang="en-US" dirty="0"/>
              <a:t>30 days for the staff (making a total of 60 for the staff after second request compliance)</a:t>
            </a:r>
          </a:p>
          <a:p>
            <a:pPr lvl="2"/>
            <a:r>
              <a:rPr lang="en-US" dirty="0"/>
              <a:t>30 days for the front office</a:t>
            </a:r>
          </a:p>
          <a:p>
            <a:pPr lvl="1"/>
            <a:r>
              <a:rPr lang="en-US" dirty="0"/>
              <a:t>Parties typically agree to a timing agreement—but negotiate the duration</a:t>
            </a:r>
            <a:endParaRPr lang="en-US" baseline="30000" dirty="0"/>
          </a:p>
          <a:p>
            <a:pPr lvl="2"/>
            <a:r>
              <a:rPr lang="en-US" dirty="0"/>
              <a:t>Provides additional time for agency to complete investigation</a:t>
            </a:r>
          </a:p>
          <a:p>
            <a:pPr lvl="2"/>
            <a:r>
              <a:rPr lang="en-US" dirty="0"/>
              <a:t>May be necessary to complete meetings to enable the merging parties to make their arguments before senior agency management and the AAG/Commissioners</a:t>
            </a:r>
          </a:p>
          <a:p>
            <a:pPr lvl="3"/>
            <a:r>
              <a:rPr lang="en-US" dirty="0"/>
              <a:t>In the absence of a timing agreement, all of the staff’s efforts in the last month or so of the investigation will be devoted to building a case for a preliminary injunction, not to objectively analyzing the merits of the transaction or have meetings to hear arguments</a:t>
            </a:r>
          </a:p>
          <a:p>
            <a:pPr lvl="2"/>
            <a:r>
              <a:rPr lang="en-US" dirty="0"/>
              <a:t>Usually better than being sued! </a:t>
            </a:r>
          </a:p>
          <a:p>
            <a:pPr lvl="3"/>
            <a:r>
              <a:rPr lang="en-US" dirty="0"/>
              <a:t>The investigating agency will sue to block the transaction if it cannot complete its analysis before the transaction closes</a:t>
            </a:r>
          </a:p>
          <a:p>
            <a:pPr lvl="2"/>
            <a:r>
              <a:rPr lang="en-US" dirty="0"/>
              <a:t>May be necessary if a consent decree is being negotiated</a:t>
            </a:r>
          </a:p>
          <a:p>
            <a:endParaRPr lang="en-US" dirty="0"/>
          </a:p>
          <a:p>
            <a:pPr lvl="2"/>
            <a:endParaRPr lang="en-US" dirty="0"/>
          </a:p>
        </p:txBody>
      </p:sp>
      <p:sp>
        <p:nvSpPr>
          <p:cNvPr id="83970"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C5B2AD9-DC9D-4143-9A70-1BE02D5C9569}" type="slidenum">
              <a:rPr lang="en-US" altLang="en-US" smtClean="0"/>
              <a:pPr/>
              <a:t>64</a:t>
            </a:fld>
            <a:endParaRPr lang="en-US" altLang="en-US" dirty="0"/>
          </a:p>
        </p:txBody>
      </p:sp>
    </p:spTree>
    <p:extLst>
      <p:ext uri="{BB962C8B-B14F-4D97-AF65-F5344CB8AC3E}">
        <p14:creationId xmlns:p14="http://schemas.microsoft.com/office/powerpoint/2010/main" val="78732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37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373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373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3731">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731">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731">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3731">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3731">
                                            <p:txEl>
                                              <p:pRg st="10" end="1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3731">
                                            <p:txEl>
                                              <p:pRg st="11" end="1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3731">
                                            <p:txEl>
                                              <p:pRg st="12" end="1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373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uiExpand="1"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6"/>
          <p:cNvSpPr>
            <a:spLocks noGrp="1" noChangeArrowheads="1"/>
          </p:cNvSpPr>
          <p:nvPr>
            <p:ph type="title"/>
          </p:nvPr>
        </p:nvSpPr>
        <p:spPr/>
        <p:txBody>
          <a:bodyPr/>
          <a:lstStyle/>
          <a:p>
            <a:r>
              <a:rPr lang="en-US" dirty="0"/>
              <a:t>Timing agreements</a:t>
            </a:r>
          </a:p>
        </p:txBody>
      </p:sp>
      <p:sp>
        <p:nvSpPr>
          <p:cNvPr id="73731" name="Rectangle 7"/>
          <p:cNvSpPr>
            <a:spLocks noGrp="1" noChangeArrowheads="1"/>
          </p:cNvSpPr>
          <p:nvPr>
            <p:ph type="body" idx="1"/>
          </p:nvPr>
        </p:nvSpPr>
        <p:spPr/>
        <p:txBody>
          <a:bodyPr/>
          <a:lstStyle/>
          <a:p>
            <a:r>
              <a:rPr lang="en-US" dirty="0"/>
              <a:t>A timing agreement does not technically extend the HSR Act waiting period</a:t>
            </a:r>
          </a:p>
          <a:p>
            <a:pPr lvl="1"/>
            <a:r>
              <a:rPr lang="en-US" dirty="0"/>
              <a:t>Surprisingly, many members of the bar (and some attorneys in the enforcement agencies) believe that the parties can voluntarily “extend” the HSR Act waiting period</a:t>
            </a:r>
          </a:p>
          <a:p>
            <a:pPr lvl="1"/>
            <a:r>
              <a:rPr lang="en-US" dirty="0"/>
              <a:t>The FTC Premerger Notification Office’s position, on advice from the FTC General counsel, is that the waiting period is set by statute and cannot be extended by agreement, although the parties can commit by contract not to close the transaction before a certain time </a:t>
            </a:r>
          </a:p>
          <a:p>
            <a:pPr lvl="1"/>
            <a:r>
              <a:rPr lang="en-US" dirty="0"/>
              <a:t>Timing agreements are enforceable in court through contract or detrimental reliance, not as a violation of the HSR Act</a:t>
            </a:r>
          </a:p>
          <a:p>
            <a:pPr lvl="2"/>
            <a:r>
              <a:rPr lang="en-US" dirty="0"/>
              <a:t>I am unaware of any instance where the parties have breached a timing agreement and so there is no enforcement precedents</a:t>
            </a:r>
          </a:p>
          <a:p>
            <a:pPr lvl="2"/>
            <a:r>
              <a:rPr lang="en-US" dirty="0"/>
              <a:t>However, there is little doubt that a court faced with a breach would summarily enforce the timing agreement through an injunction for specific performance </a:t>
            </a:r>
          </a:p>
          <a:p>
            <a:pPr lvl="1"/>
            <a:r>
              <a:rPr lang="en-US" dirty="0"/>
              <a:t>The fact that a timing agreement does not extend the HSR Act waiting period has significant implications for “gun-jumping” violations, which cannot occur after the waiting period has ended</a:t>
            </a:r>
          </a:p>
        </p:txBody>
      </p:sp>
      <p:sp>
        <p:nvSpPr>
          <p:cNvPr id="83970"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C5B2AD9-DC9D-4143-9A70-1BE02D5C9569}" type="slidenum">
              <a:rPr lang="en-US" altLang="en-US" smtClean="0"/>
              <a:pPr/>
              <a:t>65</a:t>
            </a:fld>
            <a:endParaRPr lang="en-US" altLang="en-US" dirty="0"/>
          </a:p>
        </p:txBody>
      </p:sp>
    </p:spTree>
    <p:extLst>
      <p:ext uri="{BB962C8B-B14F-4D97-AF65-F5344CB8AC3E}">
        <p14:creationId xmlns:p14="http://schemas.microsoft.com/office/powerpoint/2010/main" val="79891434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final arguments</a:t>
            </a:r>
          </a:p>
        </p:txBody>
      </p:sp>
      <p:sp>
        <p:nvSpPr>
          <p:cNvPr id="9" name="Content Placeholder 8"/>
          <p:cNvSpPr>
            <a:spLocks noGrp="1"/>
          </p:cNvSpPr>
          <p:nvPr>
            <p:ph idx="1"/>
          </p:nvPr>
        </p:nvSpPr>
        <p:spPr/>
        <p:txBody>
          <a:bodyPr/>
          <a:lstStyle/>
          <a:p>
            <a:r>
              <a:rPr lang="en-US" dirty="0"/>
              <a:t>Four formal meetings at the end of the investigation</a:t>
            </a:r>
          </a:p>
          <a:p>
            <a:endParaRPr lang="en-US" dirty="0"/>
          </a:p>
          <a:p>
            <a:endParaRPr lang="en-US" dirty="0"/>
          </a:p>
          <a:p>
            <a:endParaRPr lang="en-US" dirty="0"/>
          </a:p>
          <a:p>
            <a:endParaRPr lang="en-US" dirty="0"/>
          </a:p>
          <a:p>
            <a:endParaRPr lang="en-US" dirty="0"/>
          </a:p>
          <a:p>
            <a:endParaRPr lang="en-US" dirty="0"/>
          </a:p>
          <a:p>
            <a:r>
              <a:rPr lang="en-US" dirty="0"/>
              <a:t>Numerous informal meetings can occur up the chain at the end of the investigation</a:t>
            </a:r>
          </a:p>
          <a:p>
            <a:r>
              <a:rPr lang="en-US" i="1" dirty="0"/>
              <a:t>Critical question</a:t>
            </a:r>
            <a:r>
              <a:rPr lang="en-US" dirty="0"/>
              <a:t>: How much of its analysis will the investigating staff disclose to the parties so that they can address them at the meetings?</a:t>
            </a:r>
          </a:p>
        </p:txBody>
      </p:sp>
      <p:sp>
        <p:nvSpPr>
          <p:cNvPr id="3" name="Slide Number Placeholder 2"/>
          <p:cNvSpPr>
            <a:spLocks noGrp="1"/>
          </p:cNvSpPr>
          <p:nvPr>
            <p:ph type="sldNum" sz="quarter" idx="12"/>
          </p:nvPr>
        </p:nvSpPr>
        <p:spPr/>
        <p:txBody>
          <a:bodyPr/>
          <a:lstStyle/>
          <a:p>
            <a:pPr>
              <a:defRPr/>
            </a:pPr>
            <a:fld id="{93649EE7-095A-466B-BFC5-961FFACA5BA7}" type="slidenum">
              <a:rPr lang="en-US" altLang="en-US" smtClean="0"/>
              <a:pPr>
                <a:defRPr/>
              </a:pPr>
              <a:t>66</a:t>
            </a:fld>
            <a:endParaRPr lang="en-US" altLang="en-US"/>
          </a:p>
        </p:txBody>
      </p:sp>
      <p:graphicFrame>
        <p:nvGraphicFramePr>
          <p:cNvPr id="8" name="Table 7"/>
          <p:cNvGraphicFramePr>
            <a:graphicFrameLocks noGrp="1"/>
          </p:cNvGraphicFramePr>
          <p:nvPr>
            <p:extLst>
              <p:ext uri="{D42A27DB-BD31-4B8C-83A1-F6EECF244321}">
                <p14:modId xmlns:p14="http://schemas.microsoft.com/office/powerpoint/2010/main" val="449134261"/>
              </p:ext>
            </p:extLst>
          </p:nvPr>
        </p:nvGraphicFramePr>
        <p:xfrm>
          <a:off x="985603" y="1387895"/>
          <a:ext cx="7172793" cy="2362200"/>
        </p:xfrm>
        <a:graphic>
          <a:graphicData uri="http://schemas.openxmlformats.org/drawingml/2006/table">
            <a:tbl>
              <a:tblPr firstRow="1" bandRow="1">
                <a:tableStyleId>{5C22544A-7EE6-4342-B048-85BDC9FD1C3A}</a:tableStyleId>
              </a:tblPr>
              <a:tblGrid>
                <a:gridCol w="1273152">
                  <a:extLst>
                    <a:ext uri="{9D8B030D-6E8A-4147-A177-3AD203B41FA5}">
                      <a16:colId xmlns:a16="http://schemas.microsoft.com/office/drawing/2014/main" val="20000"/>
                    </a:ext>
                  </a:extLst>
                </a:gridCol>
                <a:gridCol w="2815415">
                  <a:extLst>
                    <a:ext uri="{9D8B030D-6E8A-4147-A177-3AD203B41FA5}">
                      <a16:colId xmlns:a16="http://schemas.microsoft.com/office/drawing/2014/main" val="20001"/>
                    </a:ext>
                  </a:extLst>
                </a:gridCol>
                <a:gridCol w="3084226">
                  <a:extLst>
                    <a:ext uri="{9D8B030D-6E8A-4147-A177-3AD203B41FA5}">
                      <a16:colId xmlns:a16="http://schemas.microsoft.com/office/drawing/2014/main" val="20002"/>
                    </a:ext>
                  </a:extLst>
                </a:gridCol>
              </a:tblGrid>
              <a:tr h="370840">
                <a:tc>
                  <a:txBody>
                    <a:bodyPr/>
                    <a:lstStyle/>
                    <a:p>
                      <a:pPr algn="ctr"/>
                      <a:endParaRPr lang="en-US" sz="1400" dirty="0"/>
                    </a:p>
                  </a:txBody>
                  <a:tcPr anchor="ctr"/>
                </a:tc>
                <a:tc>
                  <a:txBody>
                    <a:bodyPr/>
                    <a:lstStyle/>
                    <a:p>
                      <a:pPr algn="ctr"/>
                      <a:r>
                        <a:rPr lang="en-US" sz="1400" dirty="0"/>
                        <a:t>DOJ</a:t>
                      </a:r>
                    </a:p>
                  </a:txBody>
                  <a:tcPr anchor="ctr"/>
                </a:tc>
                <a:tc>
                  <a:txBody>
                    <a:bodyPr/>
                    <a:lstStyle/>
                    <a:p>
                      <a:pPr algn="ctr"/>
                      <a:r>
                        <a:rPr lang="en-US" sz="1400" dirty="0"/>
                        <a:t>FTC</a:t>
                      </a:r>
                    </a:p>
                  </a:txBody>
                  <a:tcPr anchor="ctr"/>
                </a:tc>
                <a:extLst>
                  <a:ext uri="{0D108BD9-81ED-4DB2-BD59-A6C34878D82A}">
                    <a16:rowId xmlns:a16="http://schemas.microsoft.com/office/drawing/2014/main" val="10000"/>
                  </a:ext>
                </a:extLst>
              </a:tr>
              <a:tr h="370840">
                <a:tc>
                  <a:txBody>
                    <a:bodyPr/>
                    <a:lstStyle/>
                    <a:p>
                      <a:pPr algn="ctr"/>
                      <a:r>
                        <a:rPr lang="en-US" sz="1400" dirty="0"/>
                        <a:t>Meeting 1</a:t>
                      </a:r>
                    </a:p>
                  </a:txBody>
                  <a:tcPr anchor="ctr"/>
                </a:tc>
                <a:tc>
                  <a:txBody>
                    <a:bodyPr/>
                    <a:lstStyle/>
                    <a:p>
                      <a:pPr algn="ctr"/>
                      <a:r>
                        <a:rPr lang="en-US" sz="1400" dirty="0"/>
                        <a:t>Investigating staff</a:t>
                      </a:r>
                    </a:p>
                  </a:txBody>
                  <a:tcPr anchor="ctr"/>
                </a:tc>
                <a:tc>
                  <a:txBody>
                    <a:bodyPr/>
                    <a:lstStyle/>
                    <a:p>
                      <a:pPr algn="ctr"/>
                      <a:r>
                        <a:rPr lang="en-US" sz="1400" dirty="0"/>
                        <a:t>Investigating staff</a:t>
                      </a:r>
                    </a:p>
                  </a:txBody>
                  <a:tcPr anchor="ctr"/>
                </a:tc>
                <a:extLst>
                  <a:ext uri="{0D108BD9-81ED-4DB2-BD59-A6C34878D82A}">
                    <a16:rowId xmlns:a16="http://schemas.microsoft.com/office/drawing/2014/main" val="10001"/>
                  </a:ext>
                </a:extLst>
              </a:tr>
              <a:tr h="370840">
                <a:tc>
                  <a:txBody>
                    <a:bodyPr/>
                    <a:lstStyle/>
                    <a:p>
                      <a:pPr algn="ctr"/>
                      <a:r>
                        <a:rPr lang="en-US" sz="1400" dirty="0"/>
                        <a:t>Meeting 2</a:t>
                      </a:r>
                    </a:p>
                  </a:txBody>
                  <a:tcPr anchor="ctr"/>
                </a:tc>
                <a:tc>
                  <a:txBody>
                    <a:bodyPr/>
                    <a:lstStyle/>
                    <a:p>
                      <a:pPr algn="ctr"/>
                      <a:r>
                        <a:rPr lang="en-US" sz="1400" dirty="0"/>
                        <a:t>Section Chief &amp; staff</a:t>
                      </a:r>
                    </a:p>
                  </a:txBody>
                  <a:tcPr anchor="ctr"/>
                </a:tc>
                <a:tc>
                  <a:txBody>
                    <a:bodyPr/>
                    <a:lstStyle/>
                    <a:p>
                      <a:pPr algn="ctr"/>
                      <a:r>
                        <a:rPr lang="en-US" sz="1400" dirty="0"/>
                        <a:t>Assistant Director &amp; staff</a:t>
                      </a:r>
                    </a:p>
                  </a:txBody>
                  <a:tcPr anchor="ctr"/>
                </a:tc>
                <a:extLst>
                  <a:ext uri="{0D108BD9-81ED-4DB2-BD59-A6C34878D82A}">
                    <a16:rowId xmlns:a16="http://schemas.microsoft.com/office/drawing/2014/main" val="10002"/>
                  </a:ext>
                </a:extLst>
              </a:tr>
              <a:tr h="370840">
                <a:tc>
                  <a:txBody>
                    <a:bodyPr/>
                    <a:lstStyle/>
                    <a:p>
                      <a:pPr algn="ctr"/>
                      <a:r>
                        <a:rPr lang="en-US" sz="1400" dirty="0"/>
                        <a:t>Meeting 3</a:t>
                      </a:r>
                    </a:p>
                  </a:txBody>
                  <a:tcPr anchor="ctr"/>
                </a:tc>
                <a:tc>
                  <a:txBody>
                    <a:bodyPr/>
                    <a:lstStyle/>
                    <a:p>
                      <a:pPr algn="ctr"/>
                      <a:r>
                        <a:rPr lang="en-US" sz="1400" dirty="0"/>
                        <a:t>Deputy Assistant</a:t>
                      </a:r>
                      <a:r>
                        <a:rPr lang="en-US" sz="1400" baseline="0" dirty="0"/>
                        <a:t> </a:t>
                      </a:r>
                      <a:br>
                        <a:rPr lang="en-US" sz="1400" baseline="0" dirty="0"/>
                      </a:br>
                      <a:r>
                        <a:rPr lang="en-US" sz="1400" baseline="0" dirty="0"/>
                        <a:t>Attorneys General </a:t>
                      </a:r>
                      <a:br>
                        <a:rPr lang="en-US" sz="1400" baseline="0" dirty="0"/>
                      </a:br>
                      <a:r>
                        <a:rPr lang="en-US" sz="1400" baseline="0" dirty="0"/>
                        <a:t>(legal and economics)</a:t>
                      </a:r>
                      <a:endParaRPr lang="en-US" sz="1400" dirty="0"/>
                    </a:p>
                  </a:txBody>
                  <a:tcPr anchor="ctr"/>
                </a:tc>
                <a:tc>
                  <a:txBody>
                    <a:bodyPr/>
                    <a:lstStyle/>
                    <a:p>
                      <a:pPr algn="ctr"/>
                      <a:r>
                        <a:rPr lang="en-US" sz="1400" dirty="0"/>
                        <a:t>Director</a:t>
                      </a:r>
                      <a:r>
                        <a:rPr lang="en-US" sz="1400" baseline="0" dirty="0"/>
                        <a:t>s meeting </a:t>
                      </a:r>
                      <a:br>
                        <a:rPr lang="en-US" sz="1400" baseline="0" dirty="0"/>
                      </a:br>
                      <a:r>
                        <a:rPr lang="en-US" sz="1400" baseline="0" dirty="0"/>
                        <a:t>(Bureau of Competition/ Bureau of Economics)</a:t>
                      </a:r>
                      <a:endParaRPr lang="en-US" sz="1400" dirty="0"/>
                    </a:p>
                  </a:txBody>
                  <a:tcPr anchor="ctr"/>
                </a:tc>
                <a:extLst>
                  <a:ext uri="{0D108BD9-81ED-4DB2-BD59-A6C34878D82A}">
                    <a16:rowId xmlns:a16="http://schemas.microsoft.com/office/drawing/2014/main" val="10003"/>
                  </a:ext>
                </a:extLst>
              </a:tr>
              <a:tr h="370840">
                <a:tc>
                  <a:txBody>
                    <a:bodyPr/>
                    <a:lstStyle/>
                    <a:p>
                      <a:pPr algn="ctr"/>
                      <a:r>
                        <a:rPr lang="en-US" sz="1400" dirty="0"/>
                        <a:t>Meeting 4</a:t>
                      </a:r>
                    </a:p>
                  </a:txBody>
                  <a:tcPr anchor="ctr"/>
                </a:tc>
                <a:tc>
                  <a:txBody>
                    <a:bodyPr/>
                    <a:lstStyle/>
                    <a:p>
                      <a:pPr algn="ctr"/>
                      <a:r>
                        <a:rPr lang="en-US" sz="1400" dirty="0"/>
                        <a:t>Assistant Attorney General</a:t>
                      </a:r>
                    </a:p>
                  </a:txBody>
                  <a:tcPr anchor="ctr"/>
                </a:tc>
                <a:tc>
                  <a:txBody>
                    <a:bodyPr/>
                    <a:lstStyle/>
                    <a:p>
                      <a:pPr algn="ctr"/>
                      <a:r>
                        <a:rPr lang="en-US" sz="1400" dirty="0"/>
                        <a:t>Five FTC Commissioners </a:t>
                      </a:r>
                      <a:br>
                        <a:rPr lang="en-US" sz="1400" dirty="0"/>
                      </a:br>
                      <a:r>
                        <a:rPr lang="en-US" sz="1400" dirty="0"/>
                        <a:t>(meet individually)</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3410263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663" y="2919413"/>
            <a:ext cx="8521700" cy="1362075"/>
          </a:xfrm>
        </p:spPr>
        <p:txBody>
          <a:bodyPr/>
          <a:lstStyle/>
          <a:p>
            <a:pPr algn="ctr">
              <a:defRPr/>
            </a:pPr>
            <a:r>
              <a:rPr lang="en-US" sz="3600" cap="none" dirty="0"/>
              <a:t>Merger Review Outcomes</a:t>
            </a:r>
          </a:p>
        </p:txBody>
      </p:sp>
      <p:sp>
        <p:nvSpPr>
          <p:cNvPr id="31747"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7C7EC1B9-03F2-4E77-A38D-4A47E3659601}" type="slidenum">
              <a:rPr lang="en-US" altLang="en-US" sz="900">
                <a:latin typeface="+mn-lt"/>
              </a:rPr>
              <a:pPr eaLnBrk="1" hangingPunct="1"/>
              <a:t>67</a:t>
            </a:fld>
            <a:endParaRPr lang="en-US" altLang="en-US" sz="900" dirty="0">
              <a:latin typeface="+mn-lt"/>
            </a:endParaRPr>
          </a:p>
        </p:txBody>
      </p:sp>
    </p:spTree>
    <p:extLst>
      <p:ext uri="{BB962C8B-B14F-4D97-AF65-F5344CB8AC3E}">
        <p14:creationId xmlns:p14="http://schemas.microsoft.com/office/powerpoint/2010/main" val="217837974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2"/>
          <p:cNvSpPr>
            <a:spLocks noGrp="1" noChangeArrowheads="1"/>
          </p:cNvSpPr>
          <p:nvPr>
            <p:ph type="title"/>
          </p:nvPr>
        </p:nvSpPr>
        <p:spPr/>
        <p:txBody>
          <a:bodyPr/>
          <a:lstStyle/>
          <a:p>
            <a:r>
              <a:rPr lang="en-US"/>
              <a:t>Possible outcomes in DOJ/FTC reviews</a:t>
            </a:r>
            <a:endParaRPr lang="en-US" dirty="0"/>
          </a:p>
        </p:txBody>
      </p:sp>
      <p:sp>
        <p:nvSpPr>
          <p:cNvPr id="81922" name="Rectangle 6"/>
          <p:cNvSpPr>
            <a:spLocks noGrp="1" noChangeArrowheads="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9BBA098-0373-45E6-9FA6-6C7B839C3376}" type="slidenum">
              <a:rPr lang="en-US" altLang="en-US" sz="1400" smtClean="0"/>
              <a:pPr/>
              <a:t>68</a:t>
            </a:fld>
            <a:endParaRPr lang="en-US" altLang="en-US" sz="1400"/>
          </a:p>
        </p:txBody>
      </p:sp>
      <p:sp>
        <p:nvSpPr>
          <p:cNvPr id="6" name="TextBox 5"/>
          <p:cNvSpPr txBox="1"/>
          <p:nvPr/>
        </p:nvSpPr>
        <p:spPr>
          <a:xfrm>
            <a:off x="624374" y="1008436"/>
            <a:ext cx="1433025" cy="523220"/>
          </a:xfrm>
          <a:prstGeom prst="rect">
            <a:avLst/>
          </a:prstGeom>
          <a:noFill/>
          <a:ln w="19050">
            <a:solidFill>
              <a:schemeClr val="tx2"/>
            </a:solidFill>
          </a:ln>
        </p:spPr>
        <p:txBody>
          <a:bodyPr wrap="square" rtlCol="0">
            <a:spAutoFit/>
          </a:bodyPr>
          <a:lstStyle/>
          <a:p>
            <a:pPr algn="ctr"/>
            <a:r>
              <a:rPr lang="en-US" sz="1400" dirty="0"/>
              <a:t>Close investigation</a:t>
            </a:r>
          </a:p>
        </p:txBody>
      </p:sp>
      <p:sp>
        <p:nvSpPr>
          <p:cNvPr id="7" name="TextBox 6"/>
          <p:cNvSpPr txBox="1"/>
          <p:nvPr/>
        </p:nvSpPr>
        <p:spPr>
          <a:xfrm>
            <a:off x="602013" y="2981355"/>
            <a:ext cx="1433024" cy="738664"/>
          </a:xfrm>
          <a:prstGeom prst="rect">
            <a:avLst/>
          </a:prstGeom>
          <a:noFill/>
          <a:ln w="19050">
            <a:solidFill>
              <a:schemeClr val="tx2"/>
            </a:solidFill>
          </a:ln>
        </p:spPr>
        <p:txBody>
          <a:bodyPr wrap="square" rtlCol="0">
            <a:spAutoFit/>
          </a:bodyPr>
          <a:lstStyle/>
          <a:p>
            <a:pPr algn="ctr"/>
            <a:r>
              <a:rPr lang="en-US" sz="1400" dirty="0"/>
              <a:t>Settle w/consent decree</a:t>
            </a:r>
          </a:p>
        </p:txBody>
      </p:sp>
      <p:sp>
        <p:nvSpPr>
          <p:cNvPr id="8" name="TextBox 7"/>
          <p:cNvSpPr txBox="1"/>
          <p:nvPr/>
        </p:nvSpPr>
        <p:spPr>
          <a:xfrm>
            <a:off x="619161" y="4015933"/>
            <a:ext cx="1433024" cy="738664"/>
          </a:xfrm>
          <a:prstGeom prst="rect">
            <a:avLst/>
          </a:prstGeom>
          <a:noFill/>
          <a:ln w="19050">
            <a:solidFill>
              <a:schemeClr val="tx2"/>
            </a:solidFill>
          </a:ln>
        </p:spPr>
        <p:txBody>
          <a:bodyPr wrap="square" rtlCol="0">
            <a:spAutoFit/>
          </a:bodyPr>
          <a:lstStyle/>
          <a:p>
            <a:pPr algn="ctr"/>
            <a:r>
              <a:rPr lang="en-US" sz="1400" dirty="0"/>
              <a:t>Parties terminate transaction</a:t>
            </a:r>
          </a:p>
        </p:txBody>
      </p:sp>
      <p:sp>
        <p:nvSpPr>
          <p:cNvPr id="9" name="TextBox 8"/>
          <p:cNvSpPr txBox="1"/>
          <p:nvPr/>
        </p:nvSpPr>
        <p:spPr>
          <a:xfrm>
            <a:off x="590832" y="1883027"/>
            <a:ext cx="1455386" cy="738664"/>
          </a:xfrm>
          <a:prstGeom prst="rect">
            <a:avLst/>
          </a:prstGeom>
          <a:noFill/>
          <a:ln w="19050">
            <a:solidFill>
              <a:schemeClr val="tx2"/>
            </a:solidFill>
          </a:ln>
        </p:spPr>
        <p:txBody>
          <a:bodyPr wrap="square" rtlCol="0">
            <a:spAutoFit/>
          </a:bodyPr>
          <a:lstStyle/>
          <a:p>
            <a:pPr algn="ctr"/>
            <a:endParaRPr lang="en-US" sz="1400" dirty="0"/>
          </a:p>
          <a:p>
            <a:pPr algn="ctr"/>
            <a:r>
              <a:rPr lang="en-US" sz="1400" dirty="0"/>
              <a:t>Litigate</a:t>
            </a:r>
          </a:p>
          <a:p>
            <a:pPr algn="ctr"/>
            <a:endParaRPr lang="en-US" sz="1400" dirty="0"/>
          </a:p>
        </p:txBody>
      </p:sp>
      <p:sp>
        <p:nvSpPr>
          <p:cNvPr id="16" name="TextBox 15"/>
          <p:cNvSpPr txBox="1"/>
          <p:nvPr/>
        </p:nvSpPr>
        <p:spPr>
          <a:xfrm>
            <a:off x="2247900" y="874872"/>
            <a:ext cx="6438900"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t>Waiting period terminates at the end of the investigation with the agency taking no enforcement action, or</a:t>
            </a:r>
          </a:p>
          <a:p>
            <a:pPr marL="285750" indent="-285750">
              <a:buFont typeface="Arial" panose="020B0604020202020204" pitchFamily="34" charset="0"/>
              <a:buChar char="•"/>
            </a:pPr>
            <a:r>
              <a:rPr lang="en-US" sz="1400" dirty="0"/>
              <a:t>Agency grants early termination prior to normal expiration</a:t>
            </a:r>
          </a:p>
        </p:txBody>
      </p:sp>
      <p:sp>
        <p:nvSpPr>
          <p:cNvPr id="20" name="TextBox 19"/>
          <p:cNvSpPr txBox="1"/>
          <p:nvPr/>
        </p:nvSpPr>
        <p:spPr>
          <a:xfrm>
            <a:off x="2247900" y="1856175"/>
            <a:ext cx="64389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t>DOJ: 	Seeks preliminary and permanent injunctive relief in federal </a:t>
            </a:r>
            <a:br>
              <a:rPr lang="en-US" sz="1400" dirty="0"/>
            </a:br>
            <a:r>
              <a:rPr lang="en-US" sz="1400" dirty="0"/>
              <a:t>	district court</a:t>
            </a:r>
          </a:p>
          <a:p>
            <a:pPr marL="285750" indent="-285750">
              <a:buFont typeface="Arial" panose="020B0604020202020204" pitchFamily="34" charset="0"/>
              <a:buChar char="•"/>
            </a:pPr>
            <a:r>
              <a:rPr lang="en-US" sz="1400" dirty="0"/>
              <a:t>FTC: 	Seeks preliminary injunctive relief in federal district court</a:t>
            </a:r>
            <a:br>
              <a:rPr lang="en-US" sz="1400" dirty="0"/>
            </a:br>
            <a:r>
              <a:rPr lang="en-US" sz="1400" dirty="0"/>
              <a:t>	Seeks permanent injunctive relief in administrative trial</a:t>
            </a:r>
          </a:p>
        </p:txBody>
      </p:sp>
      <p:sp>
        <p:nvSpPr>
          <p:cNvPr id="21" name="TextBox 20"/>
          <p:cNvSpPr txBox="1"/>
          <p:nvPr/>
        </p:nvSpPr>
        <p:spPr>
          <a:xfrm>
            <a:off x="2247900" y="2978144"/>
            <a:ext cx="6438900" cy="738664"/>
          </a:xfrm>
          <a:prstGeom prst="rect">
            <a:avLst/>
          </a:prstGeom>
          <a:noFill/>
        </p:spPr>
        <p:txBody>
          <a:bodyPr wrap="square" rtlCol="0">
            <a:spAutoFit/>
          </a:bodyPr>
          <a:lstStyle/>
          <a:p>
            <a:pPr marL="285750" indent="-285750">
              <a:buFont typeface="Arial" panose="020B0604020202020204" pitchFamily="34" charset="0"/>
              <a:buChar char="•"/>
            </a:pPr>
            <a:r>
              <a:rPr lang="en-US" sz="1400" dirty="0"/>
              <a:t>Typical resolution for problematic mergers</a:t>
            </a:r>
          </a:p>
          <a:p>
            <a:pPr marL="285750" lvl="2" indent="-285750">
              <a:buFont typeface="Arial" panose="020B0604020202020204" pitchFamily="34" charset="0"/>
              <a:buChar char="•"/>
            </a:pPr>
            <a:r>
              <a:rPr lang="en-US" sz="1400" dirty="0"/>
              <a:t>DOJ: 	Consent decree entered by federal district court</a:t>
            </a:r>
          </a:p>
          <a:p>
            <a:pPr marL="285750" lvl="2" indent="-285750">
              <a:buFont typeface="Arial" panose="020B0604020202020204" pitchFamily="34" charset="0"/>
              <a:buChar char="•"/>
            </a:pPr>
            <a:r>
              <a:rPr lang="en-US" sz="1400" dirty="0"/>
              <a:t>FTC:	Consent order entered by FTC in administrative proceeding</a:t>
            </a:r>
          </a:p>
        </p:txBody>
      </p:sp>
      <p:sp>
        <p:nvSpPr>
          <p:cNvPr id="22" name="TextBox 21"/>
          <p:cNvSpPr txBox="1"/>
          <p:nvPr/>
        </p:nvSpPr>
        <p:spPr>
          <a:xfrm>
            <a:off x="2247900" y="3974044"/>
            <a:ext cx="6438900" cy="954107"/>
          </a:xfrm>
          <a:prstGeom prst="rect">
            <a:avLst/>
          </a:prstGeom>
          <a:noFill/>
        </p:spPr>
        <p:txBody>
          <a:bodyPr wrap="square" rtlCol="0">
            <a:spAutoFit/>
          </a:bodyPr>
          <a:lstStyle/>
          <a:p>
            <a:pPr marL="285750" lvl="2" indent="-285750">
              <a:buFont typeface="Arial" panose="020B0604020202020204" pitchFamily="34" charset="0"/>
              <a:buChar char="•"/>
            </a:pPr>
            <a:r>
              <a:rPr lang="en-US" sz="1400" dirty="0"/>
              <a:t>Parties will not settle at the agency’s ask and will not litigate, or</a:t>
            </a:r>
          </a:p>
          <a:p>
            <a:pPr marL="285750" lvl="2" indent="-285750">
              <a:buFont typeface="Arial" panose="020B0604020202020204" pitchFamily="34" charset="0"/>
              <a:buChar char="•"/>
            </a:pPr>
            <a:r>
              <a:rPr lang="en-US" sz="1400" dirty="0"/>
              <a:t>Agency concludes that no settlement will resolve the agency’s concerns and the parties will not litigate </a:t>
            </a:r>
          </a:p>
          <a:p>
            <a:pPr marL="742950" lvl="3" indent="-285750">
              <a:buFont typeface="Arial" panose="020B0604020202020204" pitchFamily="34" charset="0"/>
              <a:buChar char="•"/>
            </a:pPr>
            <a:r>
              <a:rPr lang="en-US" sz="1400" dirty="0"/>
              <a:t>Examples: AT&amp;T/T-Mobile, NASDAQ/NYSE Euronext</a:t>
            </a:r>
          </a:p>
        </p:txBody>
      </p:sp>
      <p:sp>
        <p:nvSpPr>
          <p:cNvPr id="12" name="TextBox 11">
            <a:extLst>
              <a:ext uri="{FF2B5EF4-FFF2-40B4-BE49-F238E27FC236}">
                <a16:creationId xmlns:a16="http://schemas.microsoft.com/office/drawing/2014/main" id="{F284FD8E-CFEC-4C2D-846A-7506131E3061}"/>
              </a:ext>
            </a:extLst>
          </p:cNvPr>
          <p:cNvSpPr txBox="1"/>
          <p:nvPr/>
        </p:nvSpPr>
        <p:spPr>
          <a:xfrm>
            <a:off x="591587" y="5080491"/>
            <a:ext cx="1433025" cy="954107"/>
          </a:xfrm>
          <a:prstGeom prst="rect">
            <a:avLst/>
          </a:prstGeom>
          <a:noFill/>
          <a:ln w="19050">
            <a:solidFill>
              <a:schemeClr val="tx2"/>
            </a:solidFill>
          </a:ln>
        </p:spPr>
        <p:txBody>
          <a:bodyPr wrap="square" rtlCol="0">
            <a:spAutoFit/>
          </a:bodyPr>
          <a:lstStyle/>
          <a:p>
            <a:pPr algn="ctr"/>
            <a:r>
              <a:rPr lang="en-US" sz="1400" dirty="0"/>
              <a:t>Allow deal to close but do not close investigation</a:t>
            </a:r>
          </a:p>
        </p:txBody>
      </p:sp>
      <p:sp>
        <p:nvSpPr>
          <p:cNvPr id="13" name="TextBox 12">
            <a:extLst>
              <a:ext uri="{FF2B5EF4-FFF2-40B4-BE49-F238E27FC236}">
                <a16:creationId xmlns:a16="http://schemas.microsoft.com/office/drawing/2014/main" id="{F0609F72-9FB4-4A53-BC3F-18E3364BD021}"/>
              </a:ext>
            </a:extLst>
          </p:cNvPr>
          <p:cNvSpPr txBox="1"/>
          <p:nvPr/>
        </p:nvSpPr>
        <p:spPr>
          <a:xfrm>
            <a:off x="2247900" y="5068292"/>
            <a:ext cx="6438900" cy="954107"/>
          </a:xfrm>
          <a:prstGeom prst="rect">
            <a:avLst/>
          </a:prstGeom>
          <a:noFill/>
        </p:spPr>
        <p:txBody>
          <a:bodyPr wrap="square" rtlCol="0">
            <a:spAutoFit/>
          </a:bodyPr>
          <a:lstStyle/>
          <a:p>
            <a:pPr marL="285750" indent="-285750">
              <a:buFont typeface="Arial" panose="020B0604020202020204" pitchFamily="34" charset="0"/>
              <a:buChar char="•"/>
            </a:pPr>
            <a:r>
              <a:rPr lang="en-US" sz="1400" dirty="0"/>
              <a:t>New with the Biden administration</a:t>
            </a:r>
          </a:p>
          <a:p>
            <a:pPr marL="742950" lvl="1" indent="-285750">
              <a:buFont typeface="Arial" panose="020B0604020202020204" pitchFamily="34" charset="0"/>
              <a:buChar char="•"/>
            </a:pPr>
            <a:r>
              <a:rPr lang="en-US" sz="1400" dirty="0"/>
              <a:t>No deadline to finish investigation—could remain open indefinitely</a:t>
            </a:r>
          </a:p>
          <a:p>
            <a:pPr marL="742950" lvl="1" indent="-285750">
              <a:buFont typeface="Arial" panose="020B0604020202020204" pitchFamily="34" charset="0"/>
              <a:buChar char="•"/>
            </a:pPr>
            <a:r>
              <a:rPr lang="en-US" sz="1400" dirty="0"/>
              <a:t>Agencies have yet to bring a postclosing challenge to one of these deals</a:t>
            </a:r>
          </a:p>
        </p:txBody>
      </p:sp>
    </p:spTree>
    <p:extLst>
      <p:ext uri="{BB962C8B-B14F-4D97-AF65-F5344CB8AC3E}">
        <p14:creationId xmlns:p14="http://schemas.microsoft.com/office/powerpoint/2010/main" val="383708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958465"/>
            <a:ext cx="7772400" cy="1362075"/>
          </a:xfrm>
        </p:spPr>
        <p:txBody>
          <a:bodyPr/>
          <a:lstStyle/>
          <a:p>
            <a:pPr algn="ctr"/>
            <a:r>
              <a:rPr lang="en-US" altLang="en-US" sz="3600" cap="none" dirty="0"/>
              <a:t>Assessing Substantive Risk</a:t>
            </a:r>
            <a:endParaRPr lang="en-US" altLang="en-US" sz="2800" cap="none" dirty="0"/>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65000"/>
              <a:buFont typeface="Wingdings" panose="05000000000000000000" pitchFamily="2" charset="2"/>
              <a:buChar char="n"/>
              <a:defRPr sz="2000">
                <a:solidFill>
                  <a:schemeClr val="tx1"/>
                </a:solidFill>
                <a:latin typeface="Arial" panose="020B0604020202020204" pitchFamily="34" charset="0"/>
              </a:defRPr>
            </a:lvl1pPr>
            <a:lvl2pPr marL="742950" indent="-285750" eaLnBrk="0" hangingPunct="0">
              <a:spcBef>
                <a:spcPct val="20000"/>
              </a:spcBef>
              <a:buClr>
                <a:schemeClr val="accent2"/>
              </a:buClr>
              <a:buSzPct val="60000"/>
              <a:buFont typeface="Wingdings" panose="05000000000000000000" pitchFamily="2" charset="2"/>
              <a:buChar char="q"/>
              <a:defRPr>
                <a:solidFill>
                  <a:schemeClr val="tx1"/>
                </a:solidFill>
                <a:latin typeface="Arial" panose="020B0604020202020204" pitchFamily="34" charset="0"/>
              </a:defRPr>
            </a:lvl2pPr>
            <a:lvl3pPr marL="1143000" indent="-228600" eaLnBrk="0" hangingPunct="0">
              <a:spcBef>
                <a:spcPct val="20000"/>
              </a:spcBef>
              <a:buClr>
                <a:schemeClr val="accent1"/>
              </a:buClr>
              <a:buSzPct val="65000"/>
              <a:buFont typeface="Wingdings" panose="05000000000000000000" pitchFamily="2" charset="2"/>
              <a:buChar char="n"/>
              <a:defRPr sz="1600">
                <a:solidFill>
                  <a:schemeClr val="tx1"/>
                </a:solidFill>
                <a:latin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buChar char="q"/>
              <a:defRPr sz="1400">
                <a:solidFill>
                  <a:schemeClr val="tx1"/>
                </a:solidFill>
                <a:latin typeface="Arial" panose="020B0604020202020204" pitchFamily="34" charset="0"/>
              </a:defRPr>
            </a:lvl4pPr>
            <a:lvl5pPr marL="2057400" indent="-228600" eaLnBrk="0" hangingPunct="0">
              <a:spcBef>
                <a:spcPct val="20000"/>
              </a:spcBef>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1200">
                <a:solidFill>
                  <a:schemeClr val="tx1"/>
                </a:solidFill>
                <a:latin typeface="Arial" panose="020B0604020202020204" pitchFamily="34" charset="0"/>
              </a:defRPr>
            </a:lvl9pPr>
          </a:lstStyle>
          <a:p>
            <a:pPr eaLnBrk="1" hangingPunct="1">
              <a:spcBef>
                <a:spcPct val="0"/>
              </a:spcBef>
              <a:buClrTx/>
              <a:buSzTx/>
              <a:buFontTx/>
              <a:buNone/>
            </a:pPr>
            <a:fld id="{C08427DB-767C-4A47-A2A3-F34D43040927}" type="slidenum">
              <a:rPr lang="en-US" altLang="en-US" sz="900">
                <a:latin typeface="Garamond" panose="02020404030301010803" pitchFamily="18" charset="0"/>
              </a:rPr>
              <a:pPr eaLnBrk="1" hangingPunct="1">
                <a:spcBef>
                  <a:spcPct val="0"/>
                </a:spcBef>
                <a:buClrTx/>
                <a:buSzTx/>
                <a:buFontTx/>
                <a:buNone/>
              </a:pPr>
              <a:t>7</a:t>
            </a:fld>
            <a:endParaRPr lang="en-US" altLang="en-US" sz="900">
              <a:latin typeface="Garamond" panose="02020404030301010803" pitchFamily="18" charset="0"/>
            </a:endParaRPr>
          </a:p>
        </p:txBody>
      </p:sp>
    </p:spTree>
    <p:extLst>
      <p:ext uri="{BB962C8B-B14F-4D97-AF65-F5344CB8AC3E}">
        <p14:creationId xmlns:p14="http://schemas.microsoft.com/office/powerpoint/2010/main" val="2258732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12161-11EA-4F88-8C65-4622FC1ACEE4}"/>
              </a:ext>
            </a:extLst>
          </p:cNvPr>
          <p:cNvSpPr>
            <a:spLocks noGrp="1"/>
          </p:cNvSpPr>
          <p:nvPr>
            <p:ph type="title"/>
          </p:nvPr>
        </p:nvSpPr>
        <p:spPr/>
        <p:txBody>
          <a:bodyPr/>
          <a:lstStyle/>
          <a:p>
            <a:r>
              <a:rPr lang="en-US" b="1" dirty="0"/>
              <a:t>Assessing substantive risk</a:t>
            </a:r>
          </a:p>
        </p:txBody>
      </p:sp>
      <p:sp>
        <p:nvSpPr>
          <p:cNvPr id="4" name="Slide Number Placeholder 3">
            <a:extLst>
              <a:ext uri="{FF2B5EF4-FFF2-40B4-BE49-F238E27FC236}">
                <a16:creationId xmlns:a16="http://schemas.microsoft.com/office/drawing/2014/main" id="{8EED346F-0A58-4786-8636-D96227B93BC5}"/>
              </a:ext>
            </a:extLst>
          </p:cNvPr>
          <p:cNvSpPr>
            <a:spLocks noGrp="1"/>
          </p:cNvSpPr>
          <p:nvPr>
            <p:ph type="sldNum" sz="quarter" idx="12"/>
          </p:nvPr>
        </p:nvSpPr>
        <p:spPr/>
        <p:txBody>
          <a:bodyPr/>
          <a:lstStyle/>
          <a:p>
            <a:pPr>
              <a:defRPr/>
            </a:pPr>
            <a:fld id="{64A241CF-2A9D-4F7C-9199-B1435F5AB990}" type="slidenum">
              <a:rPr lang="en-US" altLang="en-US" smtClean="0"/>
              <a:pPr>
                <a:defRPr/>
              </a:pPr>
              <a:t>8</a:t>
            </a:fld>
            <a:endParaRPr lang="en-US" altLang="en-US" dirty="0"/>
          </a:p>
        </p:txBody>
      </p:sp>
      <p:sp>
        <p:nvSpPr>
          <p:cNvPr id="5" name="TextBox 4">
            <a:extLst>
              <a:ext uri="{FF2B5EF4-FFF2-40B4-BE49-F238E27FC236}">
                <a16:creationId xmlns:a16="http://schemas.microsoft.com/office/drawing/2014/main" id="{65D84544-784F-4F7C-8CE3-C76E657793AC}"/>
              </a:ext>
            </a:extLst>
          </p:cNvPr>
          <p:cNvSpPr txBox="1"/>
          <p:nvPr/>
        </p:nvSpPr>
        <p:spPr>
          <a:xfrm>
            <a:off x="1188721" y="1571106"/>
            <a:ext cx="6591992" cy="1015663"/>
          </a:xfrm>
          <a:prstGeom prst="rect">
            <a:avLst/>
          </a:prstGeom>
          <a:noFill/>
          <a:ln w="15875">
            <a:solidFill>
              <a:schemeClr val="accent1"/>
            </a:solidFill>
          </a:ln>
        </p:spPr>
        <p:txBody>
          <a:bodyPr wrap="square" rtlCol="0">
            <a:spAutoFit/>
          </a:bodyPr>
          <a:lstStyle/>
          <a:p>
            <a:r>
              <a:rPr lang="en-US" sz="2000" dirty="0"/>
              <a:t>Assessing substantive risk requires a </a:t>
            </a:r>
            <a:r>
              <a:rPr lang="en-US" sz="2000" i="1" dirty="0"/>
              <a:t>prediction</a:t>
            </a:r>
            <a:r>
              <a:rPr lang="en-US" sz="2000" dirty="0"/>
              <a:t> that the parties will not be able to successfully defend their transaction on the merits</a:t>
            </a:r>
          </a:p>
        </p:txBody>
      </p:sp>
      <p:sp>
        <p:nvSpPr>
          <p:cNvPr id="6" name="TextBox 5">
            <a:extLst>
              <a:ext uri="{FF2B5EF4-FFF2-40B4-BE49-F238E27FC236}">
                <a16:creationId xmlns:a16="http://schemas.microsoft.com/office/drawing/2014/main" id="{9213B78A-6B1B-4453-9C68-FD64A5E89F8B}"/>
              </a:ext>
            </a:extLst>
          </p:cNvPr>
          <p:cNvSpPr txBox="1"/>
          <p:nvPr/>
        </p:nvSpPr>
        <p:spPr>
          <a:xfrm>
            <a:off x="2468880" y="3807229"/>
            <a:ext cx="4243469" cy="400110"/>
          </a:xfrm>
          <a:prstGeom prst="rect">
            <a:avLst/>
          </a:prstGeom>
          <a:noFill/>
        </p:spPr>
        <p:txBody>
          <a:bodyPr wrap="none" rtlCol="0">
            <a:spAutoFit/>
          </a:bodyPr>
          <a:lstStyle/>
          <a:p>
            <a:r>
              <a:rPr lang="en-US" sz="2000" i="1" dirty="0">
                <a:solidFill>
                  <a:schemeClr val="tx2"/>
                </a:solidFill>
              </a:rPr>
              <a:t>So how to we make that prediction?</a:t>
            </a:r>
          </a:p>
        </p:txBody>
      </p:sp>
    </p:spTree>
    <p:extLst>
      <p:ext uri="{BB962C8B-B14F-4D97-AF65-F5344CB8AC3E}">
        <p14:creationId xmlns:p14="http://schemas.microsoft.com/office/powerpoint/2010/main" val="182560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dirty="0"/>
              <a:t>First, an important distinction</a:t>
            </a:r>
          </a:p>
        </p:txBody>
      </p:sp>
      <p:sp>
        <p:nvSpPr>
          <p:cNvPr id="20483" name="Content Placeholder 2"/>
          <p:cNvSpPr>
            <a:spLocks noGrp="1"/>
          </p:cNvSpPr>
          <p:nvPr>
            <p:ph idx="1"/>
          </p:nvPr>
        </p:nvSpPr>
        <p:spPr>
          <a:xfrm>
            <a:off x="457200" y="914400"/>
            <a:ext cx="8229600" cy="5237018"/>
          </a:xfrm>
        </p:spPr>
        <p:txBody>
          <a:bodyPr/>
          <a:lstStyle/>
          <a:p>
            <a:r>
              <a:rPr lang="en-US" altLang="en-US" dirty="0"/>
              <a:t>Basic distinction </a:t>
            </a:r>
          </a:p>
          <a:p>
            <a:pPr lvl="1"/>
            <a:r>
              <a:rPr lang="en-US" altLang="en-US" i="1" dirty="0"/>
              <a:t>Decision making</a:t>
            </a:r>
            <a:r>
              <a:rPr lang="en-US" altLang="en-US" dirty="0"/>
              <a:t>: How do the agencies </a:t>
            </a:r>
            <a:r>
              <a:rPr lang="en-US" altLang="en-US" b="1" i="1" dirty="0">
                <a:solidFill>
                  <a:schemeClr val="tx2"/>
                </a:solidFill>
              </a:rPr>
              <a:t>decide</a:t>
            </a:r>
            <a:r>
              <a:rPr lang="en-US" altLang="en-US" dirty="0"/>
              <a:t> a merger is anticompetitive?</a:t>
            </a:r>
          </a:p>
          <a:p>
            <a:pPr lvl="1"/>
            <a:r>
              <a:rPr lang="en-US" altLang="en-US" i="1" dirty="0"/>
              <a:t>Explanation</a:t>
            </a:r>
            <a:r>
              <a:rPr lang="en-US" altLang="en-US" dirty="0"/>
              <a:t>: How do the agencies </a:t>
            </a:r>
            <a:r>
              <a:rPr lang="en-US" altLang="en-US" b="1" i="1" dirty="0">
                <a:solidFill>
                  <a:schemeClr val="tx2"/>
                </a:solidFill>
              </a:rPr>
              <a:t>explain</a:t>
            </a:r>
            <a:r>
              <a:rPr lang="en-US" altLang="en-US" dirty="0"/>
              <a:t> why they believe that the merger is anticompetitive?</a:t>
            </a:r>
          </a:p>
          <a:p>
            <a:r>
              <a:rPr lang="en-US" altLang="en-US" dirty="0"/>
              <a:t>Why is this distinction important?</a:t>
            </a:r>
          </a:p>
          <a:p>
            <a:pPr lvl="1"/>
            <a:r>
              <a:rPr lang="en-US" dirty="0"/>
              <a:t>How the agencies (or the courts) explain their decisions often does not reveal why they decided on that particular outcome</a:t>
            </a:r>
          </a:p>
          <a:p>
            <a:pPr lvl="1"/>
            <a:r>
              <a:rPr lang="en-US" dirty="0"/>
              <a:t>What you read in judicial opinions may only be the justification of an outcome that the judge reached for other (unexplained) reasons </a:t>
            </a:r>
          </a:p>
          <a:p>
            <a:endParaRPr lang="en-US" altLang="en-US" dirty="0"/>
          </a:p>
          <a:p>
            <a:pPr marL="344487" lvl="1" indent="0">
              <a:buNone/>
            </a:pPr>
            <a:endParaRPr lang="en-US" altLang="en-US" dirty="0"/>
          </a:p>
          <a:p>
            <a:endParaRPr lang="en-US" altLang="en-US" dirty="0"/>
          </a:p>
          <a:p>
            <a:endParaRPr lang="en-US" altLang="en-US" dirty="0"/>
          </a:p>
        </p:txBody>
      </p:sp>
      <p:sp>
        <p:nvSpPr>
          <p:cNvPr id="20484" name="Slide Number Placeholder 3"/>
          <p:cNvSpPr>
            <a:spLocks noGrp="1"/>
          </p:cNvSpPr>
          <p:nvPr>
            <p:ph type="sldNum" sz="quarter" idx="12"/>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AD5B8F6B-833C-42C4-BA67-EDD325F1B8A5}" type="slidenum">
              <a:rPr lang="en-US" altLang="en-US" smtClean="0"/>
              <a:pPr/>
              <a:t>9</a:t>
            </a:fld>
            <a:endParaRPr lang="en-US" altLang="en-US"/>
          </a:p>
        </p:txBody>
      </p:sp>
      <p:sp>
        <p:nvSpPr>
          <p:cNvPr id="2" name="TextBox 1">
            <a:extLst>
              <a:ext uri="{FF2B5EF4-FFF2-40B4-BE49-F238E27FC236}">
                <a16:creationId xmlns:a16="http://schemas.microsoft.com/office/drawing/2014/main" id="{424425EF-73DD-4750-8513-F2E1A4289024}"/>
              </a:ext>
            </a:extLst>
          </p:cNvPr>
          <p:cNvSpPr txBox="1"/>
          <p:nvPr/>
        </p:nvSpPr>
        <p:spPr>
          <a:xfrm>
            <a:off x="553913" y="5020270"/>
            <a:ext cx="8036174" cy="923330"/>
          </a:xfrm>
          <a:prstGeom prst="rect">
            <a:avLst/>
          </a:prstGeom>
          <a:noFill/>
          <a:ln w="15875">
            <a:solidFill>
              <a:schemeClr val="accent1"/>
            </a:solidFill>
          </a:ln>
        </p:spPr>
        <p:txBody>
          <a:bodyPr wrap="none" rtlCol="0">
            <a:spAutoFit/>
          </a:bodyPr>
          <a:lstStyle/>
          <a:p>
            <a:r>
              <a:rPr lang="en-US" dirty="0"/>
              <a:t>Bottom line: </a:t>
            </a:r>
          </a:p>
          <a:p>
            <a:pPr indent="282575"/>
            <a:r>
              <a:rPr lang="en-US" dirty="0"/>
              <a:t>Cannot rely entirely on what courts and agencies say to explain a decision</a:t>
            </a:r>
          </a:p>
          <a:p>
            <a:pPr indent="282575"/>
            <a:r>
              <a:rPr lang="en-US" dirty="0"/>
              <a:t>Must also consider emotive factors</a:t>
            </a:r>
          </a:p>
        </p:txBody>
      </p:sp>
    </p:spTree>
    <p:extLst>
      <p:ext uri="{BB962C8B-B14F-4D97-AF65-F5344CB8AC3E}">
        <p14:creationId xmlns:p14="http://schemas.microsoft.com/office/powerpoint/2010/main" val="3988780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P spid="2" grpId="0" animBg="1"/>
    </p:bldLst>
  </p:timing>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29799</TotalTime>
  <Words>7786</Words>
  <Application>Microsoft Office PowerPoint</Application>
  <PresentationFormat>On-screen Show (4:3)</PresentationFormat>
  <Paragraphs>1021</Paragraphs>
  <Slides>68</Slides>
  <Notes>65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Arial Narrow</vt:lpstr>
      <vt:lpstr>Calibri</vt:lpstr>
      <vt:lpstr>Garamond</vt:lpstr>
      <vt:lpstr>Times New Roman</vt:lpstr>
      <vt:lpstr>Wingdings</vt:lpstr>
      <vt:lpstr>Edge</vt:lpstr>
      <vt:lpstr>Artwork</vt:lpstr>
      <vt:lpstr>Unit 13 The DOJ/FTC Merger Review Process </vt:lpstr>
      <vt:lpstr>Topics</vt:lpstr>
      <vt:lpstr>THINKING SYSTEMATICALLY  ABOUT ANTITRUST RISK </vt:lpstr>
      <vt:lpstr>Three types of antitrust risks</vt:lpstr>
      <vt:lpstr>Focus first on substantive risk</vt:lpstr>
      <vt:lpstr>Costs associated with substantive risk</vt:lpstr>
      <vt:lpstr>Assessing Substantive Risk</vt:lpstr>
      <vt:lpstr>Assessing substantive risk</vt:lpstr>
      <vt:lpstr>First, an important distinction</vt:lpstr>
      <vt:lpstr>A predictive model</vt:lpstr>
      <vt:lpstr>Assessing substantive antitrust risk</vt:lpstr>
      <vt:lpstr>Assessing substantive antitrust risk</vt:lpstr>
      <vt:lpstr>Assessing substantive antitrust risk</vt:lpstr>
      <vt:lpstr>The predictive model for horizontal mergers</vt:lpstr>
      <vt:lpstr>Basic structural tests for horizontal mergers</vt:lpstr>
      <vt:lpstr>Basic structural tests for horizontal mergers</vt:lpstr>
      <vt:lpstr>Another basic distinction</vt:lpstr>
      <vt:lpstr>Major sources of evidence</vt:lpstr>
      <vt:lpstr>Major sources of evidence</vt:lpstr>
      <vt:lpstr>Synergies/Efficiencies</vt:lpstr>
      <vt:lpstr>Synergies/efficiencies</vt:lpstr>
      <vt:lpstr>Synergies</vt:lpstr>
      <vt:lpstr>Efficiencies</vt:lpstr>
      <vt:lpstr>Efficiencies </vt:lpstr>
      <vt:lpstr> The HSR Act</vt:lpstr>
      <vt:lpstr>HSR Act</vt:lpstr>
      <vt:lpstr>HSR Act</vt:lpstr>
      <vt:lpstr> Overview: The HSR Review Process</vt:lpstr>
      <vt:lpstr>The HSR review process</vt:lpstr>
      <vt:lpstr>The HSR Act review process</vt:lpstr>
      <vt:lpstr> HSR Act Reportability</vt:lpstr>
      <vt:lpstr>Basic prohibition</vt:lpstr>
      <vt:lpstr>Acquisition of voting securities or assets </vt:lpstr>
      <vt:lpstr>Acquisition of voting securities or assets </vt:lpstr>
      <vt:lpstr>Prima facie reportability1</vt:lpstr>
      <vt:lpstr>Prima facie reportability</vt:lpstr>
      <vt:lpstr>Selected exemptions</vt:lpstr>
      <vt:lpstr>Notification thresholds</vt:lpstr>
      <vt:lpstr> Premerger Notification</vt:lpstr>
      <vt:lpstr>HSR Act filing</vt:lpstr>
      <vt:lpstr>HSR Act filing</vt:lpstr>
      <vt:lpstr>Filing fees</vt:lpstr>
      <vt:lpstr>HSR Act notifications</vt:lpstr>
      <vt:lpstr>Statutory waiting periods</vt:lpstr>
      <vt:lpstr>HSR Act violations</vt:lpstr>
      <vt:lpstr>Failure to file</vt:lpstr>
      <vt:lpstr>“Gun jumping”</vt:lpstr>
      <vt:lpstr>Some recent HSR Act enforcement actions</vt:lpstr>
      <vt:lpstr>HSR Act enforcement actions</vt:lpstr>
      <vt:lpstr> Initial Waiting Period Investigations</vt:lpstr>
      <vt:lpstr>Preliminaries</vt:lpstr>
      <vt:lpstr>“Clearance”</vt:lpstr>
      <vt:lpstr>Initial contact by investigating staff</vt:lpstr>
      <vt:lpstr>Initial merits presentation </vt:lpstr>
      <vt:lpstr>Initial merits presentation </vt:lpstr>
      <vt:lpstr>Customer/competitor interviews by staff</vt:lpstr>
      <vt:lpstr>End of the initial waiting period</vt:lpstr>
      <vt:lpstr> Second Request Investigations</vt:lpstr>
      <vt:lpstr>The second request</vt:lpstr>
      <vt:lpstr>Second request investigations</vt:lpstr>
      <vt:lpstr>Second request investigations</vt:lpstr>
      <vt:lpstr>Second request investigations</vt:lpstr>
      <vt:lpstr>Final waiting period</vt:lpstr>
      <vt:lpstr>Timing agreements</vt:lpstr>
      <vt:lpstr>Timing agreements</vt:lpstr>
      <vt:lpstr>The final arguments</vt:lpstr>
      <vt:lpstr>Merger Review Outcomes</vt:lpstr>
      <vt:lpstr>Possible outcomes in DOJ/FTC reviews</vt:lpstr>
    </vt:vector>
  </TitlesOfParts>
  <Company>Shearman &amp; Sterling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The DOJ/FTC Merger Review Process</dc:title>
  <dc:creator>Dale</dc:creator>
  <cp:lastModifiedBy>Dale Collins</cp:lastModifiedBy>
  <cp:revision>1119</cp:revision>
  <cp:lastPrinted>2017-06-05T22:52:09Z</cp:lastPrinted>
  <dcterms:created xsi:type="dcterms:W3CDTF">2010-03-05T16:25:53Z</dcterms:created>
  <dcterms:modified xsi:type="dcterms:W3CDTF">2022-04-14T18:15:46Z</dcterms:modified>
</cp:coreProperties>
</file>