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6"/>
  </p:notesMasterIdLst>
  <p:sldIdLst>
    <p:sldId id="256" r:id="rId2"/>
    <p:sldId id="441" r:id="rId3"/>
    <p:sldId id="476" r:id="rId4"/>
    <p:sldId id="461" r:id="rId5"/>
    <p:sldId id="501" r:id="rId6"/>
    <p:sldId id="491" r:id="rId7"/>
    <p:sldId id="493" r:id="rId8"/>
    <p:sldId id="494" r:id="rId9"/>
    <p:sldId id="495" r:id="rId10"/>
    <p:sldId id="496" r:id="rId11"/>
    <p:sldId id="438" r:id="rId12"/>
    <p:sldId id="488" r:id="rId13"/>
    <p:sldId id="462" r:id="rId14"/>
    <p:sldId id="469" r:id="rId15"/>
    <p:sldId id="463" r:id="rId16"/>
    <p:sldId id="464" r:id="rId17"/>
    <p:sldId id="470" r:id="rId18"/>
    <p:sldId id="471" r:id="rId19"/>
    <p:sldId id="492" r:id="rId20"/>
    <p:sldId id="472" r:id="rId21"/>
    <p:sldId id="465" r:id="rId22"/>
    <p:sldId id="473" r:id="rId23"/>
    <p:sldId id="466" r:id="rId24"/>
    <p:sldId id="489" r:id="rId25"/>
    <p:sldId id="467" r:id="rId26"/>
    <p:sldId id="490" r:id="rId27"/>
    <p:sldId id="468" r:id="rId28"/>
    <p:sldId id="475" r:id="rId29"/>
    <p:sldId id="474" r:id="rId30"/>
    <p:sldId id="487" r:id="rId31"/>
    <p:sldId id="497" r:id="rId32"/>
    <p:sldId id="498" r:id="rId33"/>
    <p:sldId id="499" r:id="rId34"/>
    <p:sldId id="500" r:id="rId35"/>
    <p:sldId id="502" r:id="rId36"/>
    <p:sldId id="503" r:id="rId37"/>
    <p:sldId id="504" r:id="rId38"/>
    <p:sldId id="505" r:id="rId39"/>
    <p:sldId id="506" r:id="rId40"/>
    <p:sldId id="507" r:id="rId41"/>
    <p:sldId id="508" r:id="rId42"/>
    <p:sldId id="509" r:id="rId43"/>
    <p:sldId id="483" r:id="rId44"/>
    <p:sldId id="477" r:id="rId45"/>
    <p:sldId id="516" r:id="rId46"/>
    <p:sldId id="484" r:id="rId47"/>
    <p:sldId id="481" r:id="rId48"/>
    <p:sldId id="478" r:id="rId49"/>
    <p:sldId id="479" r:id="rId50"/>
    <p:sldId id="486" r:id="rId51"/>
    <p:sldId id="485" r:id="rId52"/>
    <p:sldId id="510" r:id="rId53"/>
    <p:sldId id="511" r:id="rId54"/>
    <p:sldId id="512" r:id="rId55"/>
    <p:sldId id="480" r:id="rId56"/>
    <p:sldId id="514" r:id="rId57"/>
    <p:sldId id="513" r:id="rId58"/>
    <p:sldId id="517" r:id="rId59"/>
    <p:sldId id="518" r:id="rId60"/>
    <p:sldId id="519" r:id="rId61"/>
    <p:sldId id="520" r:id="rId62"/>
    <p:sldId id="521" r:id="rId63"/>
    <p:sldId id="522" r:id="rId64"/>
    <p:sldId id="523" r:id="rId6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guide id="3" pos="288">
          <p15:clr>
            <a:srgbClr val="A4A3A4"/>
          </p15:clr>
        </p15:guide>
        <p15:guide id="4" orient="horz" pos="25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68" autoAdjust="0"/>
  </p:normalViewPr>
  <p:slideViewPr>
    <p:cSldViewPr snapToGrid="0">
      <p:cViewPr varScale="1">
        <p:scale>
          <a:sx n="121" d="100"/>
          <a:sy n="121" d="100"/>
        </p:scale>
        <p:origin x="516" y="96"/>
      </p:cViewPr>
      <p:guideLst>
        <p:guide orient="horz" pos="2160"/>
        <p:guide pos="2880"/>
        <p:guide pos="288"/>
        <p:guide orient="horz" pos="2586"/>
      </p:guideLst>
    </p:cSldViewPr>
  </p:slid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2"/>
            <a:ext cx="3027137" cy="46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25" tIns="46464" rIns="92925" bIns="46464" numCol="1" anchor="t" anchorCtr="0" compatLnSpc="1">
            <a:prstTxWarp prst="textNoShape">
              <a:avLst/>
            </a:prstTxWarp>
          </a:bodyPr>
          <a:lstStyle>
            <a:lvl1pPr defTabSz="929514">
              <a:defRPr sz="1300">
                <a:latin typeface="Arial" charset="0"/>
              </a:defRPr>
            </a:lvl1pPr>
          </a:lstStyle>
          <a:p>
            <a:pPr>
              <a:defRPr/>
            </a:pPr>
            <a:endParaRPr lang="en-US"/>
          </a:p>
        </p:txBody>
      </p:sp>
      <p:sp>
        <p:nvSpPr>
          <p:cNvPr id="8195" name="Rectangle 3"/>
          <p:cNvSpPr>
            <a:spLocks noGrp="1" noChangeArrowheads="1"/>
          </p:cNvSpPr>
          <p:nvPr>
            <p:ph type="dt" idx="1"/>
          </p:nvPr>
        </p:nvSpPr>
        <p:spPr bwMode="auto">
          <a:xfrm>
            <a:off x="3956350" y="2"/>
            <a:ext cx="3027137" cy="46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25" tIns="46464" rIns="92925" bIns="46464" numCol="1" anchor="t" anchorCtr="0" compatLnSpc="1">
            <a:prstTxWarp prst="textNoShape">
              <a:avLst/>
            </a:prstTxWarp>
          </a:bodyPr>
          <a:lstStyle>
            <a:lvl1pPr algn="r" defTabSz="929514">
              <a:defRPr sz="1300">
                <a:latin typeface="Arial" charset="0"/>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98805" y="4410068"/>
            <a:ext cx="5587393" cy="417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25" tIns="46464" rIns="92925" bIns="4646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2" y="8818597"/>
            <a:ext cx="3027137" cy="46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25" tIns="46464" rIns="92925" bIns="46464" numCol="1" anchor="b" anchorCtr="0" compatLnSpc="1">
            <a:prstTxWarp prst="textNoShape">
              <a:avLst/>
            </a:prstTxWarp>
          </a:bodyPr>
          <a:lstStyle>
            <a:lvl1pPr defTabSz="929514">
              <a:defRPr sz="13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956350" y="8818597"/>
            <a:ext cx="3027137" cy="46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25" tIns="46464" rIns="92925" bIns="46464" numCol="1" anchor="b" anchorCtr="0" compatLnSpc="1">
            <a:prstTxWarp prst="textNoShape">
              <a:avLst/>
            </a:prstTxWarp>
          </a:bodyPr>
          <a:lstStyle>
            <a:lvl1pPr algn="r" defTabSz="928123">
              <a:defRPr sz="1300"/>
            </a:lvl1pPr>
          </a:lstStyle>
          <a:p>
            <a:fld id="{20623207-242A-45FA-B7B3-1ACCD38665B1}" type="slidenum">
              <a:rPr lang="en-US" altLang="en-US"/>
              <a:pPr/>
              <a:t>‹#›</a:t>
            </a:fld>
            <a:endParaRPr lang="en-US" altLang="en-US"/>
          </a:p>
        </p:txBody>
      </p:sp>
    </p:spTree>
    <p:extLst>
      <p:ext uri="{BB962C8B-B14F-4D97-AF65-F5344CB8AC3E}">
        <p14:creationId xmlns:p14="http://schemas.microsoft.com/office/powerpoint/2010/main" val="2125163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en-US" altLang="en-US" dirty="0" smtClean="0">
              <a:latin typeface="Arial" panose="020B0604020202020204" pitchFamily="34" charset="0"/>
            </a:endParaRPr>
          </a:p>
        </p:txBody>
      </p:sp>
      <p:sp>
        <p:nvSpPr>
          <p:cNvPr id="70660"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52B18BC-79EA-432E-B8C0-30650F9597E4}" type="slidenum">
              <a:rPr lang="en-US" altLang="en-US" sz="1300"/>
              <a:pPr eaLnBrk="1" hangingPunct="1">
                <a:spcBef>
                  <a:spcPct val="0"/>
                </a:spcBef>
              </a:pPr>
              <a:t>1</a:t>
            </a:fld>
            <a:endParaRPr lang="en-US" altLang="en-US" sz="1300"/>
          </a:p>
        </p:txBody>
      </p:sp>
    </p:spTree>
    <p:extLst>
      <p:ext uri="{BB962C8B-B14F-4D97-AF65-F5344CB8AC3E}">
        <p14:creationId xmlns:p14="http://schemas.microsoft.com/office/powerpoint/2010/main" val="2456402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15</a:t>
            </a:fld>
            <a:endParaRPr lang="en-US" altLang="en-US"/>
          </a:p>
        </p:txBody>
      </p:sp>
    </p:spTree>
    <p:extLst>
      <p:ext uri="{BB962C8B-B14F-4D97-AF65-F5344CB8AC3E}">
        <p14:creationId xmlns:p14="http://schemas.microsoft.com/office/powerpoint/2010/main" val="3796725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16</a:t>
            </a:fld>
            <a:endParaRPr lang="en-US" altLang="en-US"/>
          </a:p>
        </p:txBody>
      </p:sp>
    </p:spTree>
    <p:extLst>
      <p:ext uri="{BB962C8B-B14F-4D97-AF65-F5344CB8AC3E}">
        <p14:creationId xmlns:p14="http://schemas.microsoft.com/office/powerpoint/2010/main" val="416119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17</a:t>
            </a:fld>
            <a:endParaRPr lang="en-US" altLang="en-US"/>
          </a:p>
        </p:txBody>
      </p:sp>
    </p:spTree>
    <p:extLst>
      <p:ext uri="{BB962C8B-B14F-4D97-AF65-F5344CB8AC3E}">
        <p14:creationId xmlns:p14="http://schemas.microsoft.com/office/powerpoint/2010/main" val="439589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18</a:t>
            </a:fld>
            <a:endParaRPr lang="en-US" altLang="en-US"/>
          </a:p>
        </p:txBody>
      </p:sp>
    </p:spTree>
    <p:extLst>
      <p:ext uri="{BB962C8B-B14F-4D97-AF65-F5344CB8AC3E}">
        <p14:creationId xmlns:p14="http://schemas.microsoft.com/office/powerpoint/2010/main" val="4198591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19</a:t>
            </a:fld>
            <a:endParaRPr lang="en-US" altLang="en-US"/>
          </a:p>
        </p:txBody>
      </p:sp>
    </p:spTree>
    <p:extLst>
      <p:ext uri="{BB962C8B-B14F-4D97-AF65-F5344CB8AC3E}">
        <p14:creationId xmlns:p14="http://schemas.microsoft.com/office/powerpoint/2010/main" val="1183876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20</a:t>
            </a:fld>
            <a:endParaRPr lang="en-US" altLang="en-US"/>
          </a:p>
        </p:txBody>
      </p:sp>
    </p:spTree>
    <p:extLst>
      <p:ext uri="{BB962C8B-B14F-4D97-AF65-F5344CB8AC3E}">
        <p14:creationId xmlns:p14="http://schemas.microsoft.com/office/powerpoint/2010/main" val="1008423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21</a:t>
            </a:fld>
            <a:endParaRPr lang="en-US" altLang="en-US"/>
          </a:p>
        </p:txBody>
      </p:sp>
    </p:spTree>
    <p:extLst>
      <p:ext uri="{BB962C8B-B14F-4D97-AF65-F5344CB8AC3E}">
        <p14:creationId xmlns:p14="http://schemas.microsoft.com/office/powerpoint/2010/main" val="69405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22</a:t>
            </a:fld>
            <a:endParaRPr lang="en-US" altLang="en-US"/>
          </a:p>
        </p:txBody>
      </p:sp>
    </p:spTree>
    <p:extLst>
      <p:ext uri="{BB962C8B-B14F-4D97-AF65-F5344CB8AC3E}">
        <p14:creationId xmlns:p14="http://schemas.microsoft.com/office/powerpoint/2010/main" val="2600117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23</a:t>
            </a:fld>
            <a:endParaRPr lang="en-US" altLang="en-US"/>
          </a:p>
        </p:txBody>
      </p:sp>
    </p:spTree>
    <p:extLst>
      <p:ext uri="{BB962C8B-B14F-4D97-AF65-F5344CB8AC3E}">
        <p14:creationId xmlns:p14="http://schemas.microsoft.com/office/powerpoint/2010/main" val="2313192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24</a:t>
            </a:fld>
            <a:endParaRPr lang="en-US" altLang="en-US"/>
          </a:p>
        </p:txBody>
      </p:sp>
    </p:spTree>
    <p:extLst>
      <p:ext uri="{BB962C8B-B14F-4D97-AF65-F5344CB8AC3E}">
        <p14:creationId xmlns:p14="http://schemas.microsoft.com/office/powerpoint/2010/main" val="231319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a:t>
            </a:fld>
            <a:endParaRPr lang="en-US" altLang="en-US"/>
          </a:p>
        </p:txBody>
      </p:sp>
    </p:spTree>
    <p:extLst>
      <p:ext uri="{BB962C8B-B14F-4D97-AF65-F5344CB8AC3E}">
        <p14:creationId xmlns:p14="http://schemas.microsoft.com/office/powerpoint/2010/main" val="767064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25</a:t>
            </a:fld>
            <a:endParaRPr lang="en-US" altLang="en-US"/>
          </a:p>
        </p:txBody>
      </p:sp>
    </p:spTree>
    <p:extLst>
      <p:ext uri="{BB962C8B-B14F-4D97-AF65-F5344CB8AC3E}">
        <p14:creationId xmlns:p14="http://schemas.microsoft.com/office/powerpoint/2010/main" val="3075547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26</a:t>
            </a:fld>
            <a:endParaRPr lang="en-US" altLang="en-US"/>
          </a:p>
        </p:txBody>
      </p:sp>
    </p:spTree>
    <p:extLst>
      <p:ext uri="{BB962C8B-B14F-4D97-AF65-F5344CB8AC3E}">
        <p14:creationId xmlns:p14="http://schemas.microsoft.com/office/powerpoint/2010/main" val="3075547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27</a:t>
            </a:fld>
            <a:endParaRPr lang="en-US" altLang="en-US"/>
          </a:p>
        </p:txBody>
      </p:sp>
    </p:spTree>
    <p:extLst>
      <p:ext uri="{BB962C8B-B14F-4D97-AF65-F5344CB8AC3E}">
        <p14:creationId xmlns:p14="http://schemas.microsoft.com/office/powerpoint/2010/main" val="1518290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28</a:t>
            </a:fld>
            <a:endParaRPr lang="en-US" altLang="en-US"/>
          </a:p>
        </p:txBody>
      </p:sp>
    </p:spTree>
    <p:extLst>
      <p:ext uri="{BB962C8B-B14F-4D97-AF65-F5344CB8AC3E}">
        <p14:creationId xmlns:p14="http://schemas.microsoft.com/office/powerpoint/2010/main" val="965895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29</a:t>
            </a:fld>
            <a:endParaRPr lang="en-US" altLang="en-US"/>
          </a:p>
        </p:txBody>
      </p:sp>
    </p:spTree>
    <p:extLst>
      <p:ext uri="{BB962C8B-B14F-4D97-AF65-F5344CB8AC3E}">
        <p14:creationId xmlns:p14="http://schemas.microsoft.com/office/powerpoint/2010/main" val="661963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43</a:t>
            </a:fld>
            <a:endParaRPr lang="en-US" altLang="en-US" sz="1300">
              <a:solidFill>
                <a:srgbClr val="000000"/>
              </a:solidFill>
            </a:endParaRPr>
          </a:p>
        </p:txBody>
      </p:sp>
    </p:spTree>
    <p:extLst>
      <p:ext uri="{BB962C8B-B14F-4D97-AF65-F5344CB8AC3E}">
        <p14:creationId xmlns:p14="http://schemas.microsoft.com/office/powerpoint/2010/main" val="38357470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44</a:t>
            </a:fld>
            <a:endParaRPr lang="en-US" altLang="en-US" sz="1300">
              <a:solidFill>
                <a:srgbClr val="000000"/>
              </a:solidFill>
            </a:endParaRPr>
          </a:p>
        </p:txBody>
      </p:sp>
    </p:spTree>
    <p:extLst>
      <p:ext uri="{BB962C8B-B14F-4D97-AF65-F5344CB8AC3E}">
        <p14:creationId xmlns:p14="http://schemas.microsoft.com/office/powerpoint/2010/main" val="38357470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45</a:t>
            </a:fld>
            <a:endParaRPr lang="en-US" altLang="en-US" sz="1300">
              <a:solidFill>
                <a:srgbClr val="000000"/>
              </a:solidFill>
            </a:endParaRPr>
          </a:p>
        </p:txBody>
      </p:sp>
    </p:spTree>
    <p:extLst>
      <p:ext uri="{BB962C8B-B14F-4D97-AF65-F5344CB8AC3E}">
        <p14:creationId xmlns:p14="http://schemas.microsoft.com/office/powerpoint/2010/main" val="1420313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dirty="0"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46</a:t>
            </a:fld>
            <a:endParaRPr lang="en-US" altLang="en-US" sz="1300">
              <a:solidFill>
                <a:srgbClr val="000000"/>
              </a:solidFill>
            </a:endParaRPr>
          </a:p>
        </p:txBody>
      </p:sp>
    </p:spTree>
    <p:extLst>
      <p:ext uri="{BB962C8B-B14F-4D97-AF65-F5344CB8AC3E}">
        <p14:creationId xmlns:p14="http://schemas.microsoft.com/office/powerpoint/2010/main" val="38357470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47</a:t>
            </a:fld>
            <a:endParaRPr lang="en-US" altLang="en-US" sz="1300">
              <a:solidFill>
                <a:srgbClr val="000000"/>
              </a:solidFill>
            </a:endParaRPr>
          </a:p>
        </p:txBody>
      </p:sp>
    </p:spTree>
    <p:extLst>
      <p:ext uri="{BB962C8B-B14F-4D97-AF65-F5344CB8AC3E}">
        <p14:creationId xmlns:p14="http://schemas.microsoft.com/office/powerpoint/2010/main" val="383574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3</a:t>
            </a:fld>
            <a:endParaRPr lang="en-US" altLang="en-US" sz="1300">
              <a:solidFill>
                <a:srgbClr val="000000"/>
              </a:solidFill>
            </a:endParaRPr>
          </a:p>
        </p:txBody>
      </p:sp>
    </p:spTree>
    <p:extLst>
      <p:ext uri="{BB962C8B-B14F-4D97-AF65-F5344CB8AC3E}">
        <p14:creationId xmlns:p14="http://schemas.microsoft.com/office/powerpoint/2010/main" val="38357470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63</a:t>
            </a:fld>
            <a:endParaRPr lang="en-US" altLang="en-US" sz="1300">
              <a:solidFill>
                <a:srgbClr val="000000"/>
              </a:solidFill>
            </a:endParaRPr>
          </a:p>
        </p:txBody>
      </p:sp>
    </p:spTree>
    <p:extLst>
      <p:ext uri="{BB962C8B-B14F-4D97-AF65-F5344CB8AC3E}">
        <p14:creationId xmlns:p14="http://schemas.microsoft.com/office/powerpoint/2010/main" val="75792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a:t>
            </a:fld>
            <a:endParaRPr lang="en-US" altLang="en-US" sz="1300">
              <a:solidFill>
                <a:srgbClr val="000000"/>
              </a:solidFill>
            </a:endParaRPr>
          </a:p>
        </p:txBody>
      </p:sp>
    </p:spTree>
    <p:extLst>
      <p:ext uri="{BB962C8B-B14F-4D97-AF65-F5344CB8AC3E}">
        <p14:creationId xmlns:p14="http://schemas.microsoft.com/office/powerpoint/2010/main" val="70304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28123" eaLnBrk="0" hangingPunct="0">
              <a:spcBef>
                <a:spcPct val="30000"/>
              </a:spcBef>
              <a:defRPr sz="1200">
                <a:solidFill>
                  <a:schemeClr val="tx1"/>
                </a:solidFill>
                <a:latin typeface="Arial" panose="020B0604020202020204" pitchFamily="34" charset="0"/>
              </a:defRPr>
            </a:lvl1pPr>
            <a:lvl2pPr marL="714411" indent="-274773" defTabSz="928123" eaLnBrk="0" hangingPunct="0">
              <a:spcBef>
                <a:spcPct val="30000"/>
              </a:spcBef>
              <a:defRPr sz="1200">
                <a:solidFill>
                  <a:schemeClr val="tx1"/>
                </a:solidFill>
                <a:latin typeface="Arial" panose="020B0604020202020204" pitchFamily="34" charset="0"/>
              </a:defRPr>
            </a:lvl2pPr>
            <a:lvl3pPr marL="1099094" indent="-219819" defTabSz="928123" eaLnBrk="0" hangingPunct="0">
              <a:spcBef>
                <a:spcPct val="30000"/>
              </a:spcBef>
              <a:defRPr sz="1200">
                <a:solidFill>
                  <a:schemeClr val="tx1"/>
                </a:solidFill>
                <a:latin typeface="Arial" panose="020B0604020202020204" pitchFamily="34" charset="0"/>
              </a:defRPr>
            </a:lvl3pPr>
            <a:lvl4pPr marL="1538731" indent="-219819" defTabSz="928123" eaLnBrk="0" hangingPunct="0">
              <a:spcBef>
                <a:spcPct val="30000"/>
              </a:spcBef>
              <a:defRPr sz="1200">
                <a:solidFill>
                  <a:schemeClr val="tx1"/>
                </a:solidFill>
                <a:latin typeface="Arial" panose="020B0604020202020204" pitchFamily="34" charset="0"/>
              </a:defRPr>
            </a:lvl4pPr>
            <a:lvl5pPr marL="1978368" indent="-219819" defTabSz="928123" eaLnBrk="0" hangingPunct="0">
              <a:spcBef>
                <a:spcPct val="30000"/>
              </a:spcBef>
              <a:defRPr sz="1200">
                <a:solidFill>
                  <a:schemeClr val="tx1"/>
                </a:solidFill>
                <a:latin typeface="Arial" panose="020B0604020202020204" pitchFamily="34" charset="0"/>
              </a:defRPr>
            </a:lvl5pPr>
            <a:lvl6pPr marL="2418006" indent="-219819" defTabSz="928123" eaLnBrk="0" fontAlgn="base" hangingPunct="0">
              <a:spcBef>
                <a:spcPct val="30000"/>
              </a:spcBef>
              <a:spcAft>
                <a:spcPct val="0"/>
              </a:spcAft>
              <a:defRPr sz="1200">
                <a:solidFill>
                  <a:schemeClr val="tx1"/>
                </a:solidFill>
                <a:latin typeface="Arial" panose="020B0604020202020204" pitchFamily="34" charset="0"/>
              </a:defRPr>
            </a:lvl6pPr>
            <a:lvl7pPr marL="2857643" indent="-219819" defTabSz="928123" eaLnBrk="0" fontAlgn="base" hangingPunct="0">
              <a:spcBef>
                <a:spcPct val="30000"/>
              </a:spcBef>
              <a:spcAft>
                <a:spcPct val="0"/>
              </a:spcAft>
              <a:defRPr sz="1200">
                <a:solidFill>
                  <a:schemeClr val="tx1"/>
                </a:solidFill>
                <a:latin typeface="Arial" panose="020B0604020202020204" pitchFamily="34" charset="0"/>
              </a:defRPr>
            </a:lvl7pPr>
            <a:lvl8pPr marL="3297280" indent="-219819" defTabSz="928123" eaLnBrk="0" fontAlgn="base" hangingPunct="0">
              <a:spcBef>
                <a:spcPct val="30000"/>
              </a:spcBef>
              <a:spcAft>
                <a:spcPct val="0"/>
              </a:spcAft>
              <a:defRPr sz="1200">
                <a:solidFill>
                  <a:schemeClr val="tx1"/>
                </a:solidFill>
                <a:latin typeface="Arial" panose="020B0604020202020204" pitchFamily="34" charset="0"/>
              </a:defRPr>
            </a:lvl8pPr>
            <a:lvl9pPr marL="3736918" indent="-219819" defTabSz="92812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5</a:t>
            </a:fld>
            <a:endParaRPr lang="en-US" altLang="en-US" sz="1300">
              <a:solidFill>
                <a:srgbClr val="000000"/>
              </a:solidFill>
            </a:endParaRPr>
          </a:p>
        </p:txBody>
      </p:sp>
    </p:spTree>
    <p:extLst>
      <p:ext uri="{BB962C8B-B14F-4D97-AF65-F5344CB8AC3E}">
        <p14:creationId xmlns:p14="http://schemas.microsoft.com/office/powerpoint/2010/main" val="70304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11</a:t>
            </a:fld>
            <a:endParaRPr lang="en-US" altLang="en-US"/>
          </a:p>
        </p:txBody>
      </p:sp>
    </p:spTree>
    <p:extLst>
      <p:ext uri="{BB962C8B-B14F-4D97-AF65-F5344CB8AC3E}">
        <p14:creationId xmlns:p14="http://schemas.microsoft.com/office/powerpoint/2010/main" val="3934329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12</a:t>
            </a:fld>
            <a:endParaRPr lang="en-US" altLang="en-US"/>
          </a:p>
        </p:txBody>
      </p:sp>
    </p:spTree>
    <p:extLst>
      <p:ext uri="{BB962C8B-B14F-4D97-AF65-F5344CB8AC3E}">
        <p14:creationId xmlns:p14="http://schemas.microsoft.com/office/powerpoint/2010/main" val="152516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13</a:t>
            </a:fld>
            <a:endParaRPr lang="en-US" altLang="en-US"/>
          </a:p>
        </p:txBody>
      </p:sp>
    </p:spTree>
    <p:extLst>
      <p:ext uri="{BB962C8B-B14F-4D97-AF65-F5344CB8AC3E}">
        <p14:creationId xmlns:p14="http://schemas.microsoft.com/office/powerpoint/2010/main" val="1525160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14</a:t>
            </a:fld>
            <a:endParaRPr lang="en-US" altLang="en-US"/>
          </a:p>
        </p:txBody>
      </p:sp>
    </p:spTree>
    <p:extLst>
      <p:ext uri="{BB962C8B-B14F-4D97-AF65-F5344CB8AC3E}">
        <p14:creationId xmlns:p14="http://schemas.microsoft.com/office/powerpoint/2010/main" val="158593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E03FADF9-080D-4B59-8ABA-DB694DA6FDC3}" type="datetime1">
              <a:rPr lang="en-US"/>
              <a:pPr>
                <a:defRPr/>
              </a:pPr>
              <a:t>3/3/2018</a:t>
            </a:fld>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0336860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983AE3-BEEA-410B-BD09-96A637C92DA1}" type="datetime1">
              <a:rPr lang="en-US"/>
              <a:pPr>
                <a:defRPr/>
              </a:pPr>
              <a:t>3/3/2018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CDC5BD0-10BD-4747-845D-A8976FFBDE81}" type="slidenum">
              <a:rPr lang="en-US" altLang="en-US"/>
              <a:pPr/>
              <a:t>‹#›</a:t>
            </a:fld>
            <a:endParaRPr lang="en-US" altLang="en-US"/>
          </a:p>
        </p:txBody>
      </p:sp>
    </p:spTree>
    <p:extLst>
      <p:ext uri="{BB962C8B-B14F-4D97-AF65-F5344CB8AC3E}">
        <p14:creationId xmlns:p14="http://schemas.microsoft.com/office/powerpoint/2010/main" val="1152154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6695A7-515A-4804-92E5-02CFA15F63ED}" type="datetime1">
              <a:rPr lang="en-US"/>
              <a:pPr>
                <a:defRPr/>
              </a:pPr>
              <a:t>3/3/2018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6115DF1-8D01-45F1-A094-F3190021B61C}" type="slidenum">
              <a:rPr lang="en-US" altLang="en-US"/>
              <a:pPr/>
              <a:t>‹#›</a:t>
            </a:fld>
            <a:endParaRPr lang="en-US" altLang="en-US"/>
          </a:p>
        </p:txBody>
      </p:sp>
    </p:spTree>
    <p:extLst>
      <p:ext uri="{BB962C8B-B14F-4D97-AF65-F5344CB8AC3E}">
        <p14:creationId xmlns:p14="http://schemas.microsoft.com/office/powerpoint/2010/main" val="32273413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BB7879-5717-43F8-A55D-22462857DFCB}" type="datetime1">
              <a:rPr lang="en-US"/>
              <a:pPr>
                <a:defRPr/>
              </a:pPr>
              <a:t>3/3/2018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DE2DD9F-3CB0-4BA2-91C7-DBBA40AECE98}" type="slidenum">
              <a:rPr lang="en-US" altLang="en-US"/>
              <a:pPr/>
              <a:t>‹#›</a:t>
            </a:fld>
            <a:endParaRPr lang="en-US" altLang="en-US"/>
          </a:p>
        </p:txBody>
      </p:sp>
    </p:spTree>
    <p:extLst>
      <p:ext uri="{BB962C8B-B14F-4D97-AF65-F5344CB8AC3E}">
        <p14:creationId xmlns:p14="http://schemas.microsoft.com/office/powerpoint/2010/main" val="948452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62579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903606"/>
            <a:ext cx="8229600" cy="5225141"/>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a:latin typeface="+mn-lt"/>
              </a:defRPr>
            </a:lvl1pPr>
          </a:lstStyle>
          <a:p>
            <a:fld id="{B76A2FD4-C39A-4DF5-9018-0E50141DC318}" type="slidenum">
              <a:rPr lang="en-US" altLang="en-US" smtClean="0"/>
              <a:pPr/>
              <a:t>‹#›</a:t>
            </a:fld>
            <a:endParaRPr lang="en-US" altLang="en-US" dirty="0"/>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extLst>
      <p:ext uri="{BB962C8B-B14F-4D97-AF65-F5344CB8AC3E}">
        <p14:creationId xmlns:p14="http://schemas.microsoft.com/office/powerpoint/2010/main" val="2239976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62579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903606"/>
            <a:ext cx="8229600" cy="5225141"/>
          </a:xfrm>
        </p:spPr>
        <p:txBody>
          <a:bodyPr/>
          <a:lstStyle>
            <a:lvl1pPr>
              <a:spcBef>
                <a:spcPts val="1200"/>
              </a:spcBef>
              <a:defRPr sz="1600"/>
            </a:lvl1pPr>
            <a:lvl2pPr>
              <a:defRPr sz="1400"/>
            </a:lvl2pPr>
            <a:lvl3pPr>
              <a:defRPr sz="12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a:latin typeface="+mn-lt"/>
              </a:defRPr>
            </a:lvl1pPr>
          </a:lstStyle>
          <a:p>
            <a:fld id="{B76A2FD4-C39A-4DF5-9018-0E50141DC318}" type="slidenum">
              <a:rPr lang="en-US" altLang="en-US" smtClean="0"/>
              <a:pPr/>
              <a:t>‹#›</a:t>
            </a:fld>
            <a:endParaRPr lang="en-US" altLang="en-US" dirty="0"/>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extLst>
      <p:ext uri="{BB962C8B-B14F-4D97-AF65-F5344CB8AC3E}">
        <p14:creationId xmlns:p14="http://schemas.microsoft.com/office/powerpoint/2010/main" val="36479804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fld id="{C7D6F919-64E7-46A2-838E-4048E583E2E4}" type="slidenum">
              <a:rPr lang="en-US" altLang="en-US"/>
              <a:pPr/>
              <a:t>‹#›</a:t>
            </a:fld>
            <a:endParaRPr lang="en-US" altLang="en-US" dirty="0"/>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extLst>
      <p:ext uri="{BB962C8B-B14F-4D97-AF65-F5344CB8AC3E}">
        <p14:creationId xmlns:p14="http://schemas.microsoft.com/office/powerpoint/2010/main" val="28878656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4899424-FEB4-4F25-93D3-96EA2BAED8A0}" type="datetime1">
              <a:rPr lang="en-US"/>
              <a:pPr>
                <a:defRPr/>
              </a:pPr>
              <a:t>3/3/2018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A4C4DF3-7541-40AC-BE60-4C9E3FD068D5}" type="slidenum">
              <a:rPr lang="en-US" altLang="en-US"/>
              <a:pPr/>
              <a:t>‹#›</a:t>
            </a:fld>
            <a:endParaRPr lang="en-US" altLang="en-US"/>
          </a:p>
        </p:txBody>
      </p:sp>
    </p:spTree>
    <p:extLst>
      <p:ext uri="{BB962C8B-B14F-4D97-AF65-F5344CB8AC3E}">
        <p14:creationId xmlns:p14="http://schemas.microsoft.com/office/powerpoint/2010/main" val="23742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7593347-B46F-44F1-AF8A-098223622C4E}" type="datetime1">
              <a:rPr lang="en-US"/>
              <a:pPr>
                <a:defRPr/>
              </a:pPr>
              <a:t>3/3/2018</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38EE046C-E8CA-46A3-8E4A-32A744368BBA}" type="slidenum">
              <a:rPr lang="en-US" altLang="en-US"/>
              <a:pPr/>
              <a:t>‹#›</a:t>
            </a:fld>
            <a:endParaRPr lang="en-US" altLang="en-US"/>
          </a:p>
        </p:txBody>
      </p:sp>
    </p:spTree>
    <p:extLst>
      <p:ext uri="{BB962C8B-B14F-4D97-AF65-F5344CB8AC3E}">
        <p14:creationId xmlns:p14="http://schemas.microsoft.com/office/powerpoint/2010/main" val="294828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0DE53AA-CF1F-477A-86B8-068D426B3828}" type="datetime1">
              <a:rPr lang="en-US"/>
              <a:pPr>
                <a:defRPr/>
              </a:pPr>
              <a:t>3/3/2018</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13E72F6-0ABB-4BFE-A625-D18C8AB16867}" type="slidenum">
              <a:rPr lang="en-US" altLang="en-US"/>
              <a:pPr/>
              <a:t>‹#›</a:t>
            </a:fld>
            <a:endParaRPr lang="en-US" altLang="en-US" dirty="0"/>
          </a:p>
        </p:txBody>
      </p:sp>
    </p:spTree>
    <p:extLst>
      <p:ext uri="{BB962C8B-B14F-4D97-AF65-F5344CB8AC3E}">
        <p14:creationId xmlns:p14="http://schemas.microsoft.com/office/powerpoint/2010/main" val="8282421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8557A3-F9E4-437C-88D6-20C846BC4BC6}" type="datetime1">
              <a:rPr lang="en-US"/>
              <a:pPr>
                <a:defRPr/>
              </a:pPr>
              <a:t>3/3/2018</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BF24A07-1A9A-4576-B6FD-05005A9D17F1}" type="slidenum">
              <a:rPr lang="en-US" altLang="en-US"/>
              <a:pPr/>
              <a:t>‹#›</a:t>
            </a:fld>
            <a:endParaRPr lang="en-US" altLang="en-US" dirty="0"/>
          </a:p>
        </p:txBody>
      </p:sp>
    </p:spTree>
    <p:extLst>
      <p:ext uri="{BB962C8B-B14F-4D97-AF65-F5344CB8AC3E}">
        <p14:creationId xmlns:p14="http://schemas.microsoft.com/office/powerpoint/2010/main" val="31305803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0DBEDC4-B9E8-4664-ADE3-81FC7353C66E}" type="datetime1">
              <a:rPr lang="en-US"/>
              <a:pPr>
                <a:defRPr/>
              </a:pPr>
              <a:t>3/3/2018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2CBE2A4-79CC-4F67-945F-C4528C010C4A}" type="slidenum">
              <a:rPr lang="en-US" altLang="en-US"/>
              <a:pPr/>
              <a:t>‹#›</a:t>
            </a:fld>
            <a:endParaRPr lang="en-US" altLang="en-US"/>
          </a:p>
        </p:txBody>
      </p:sp>
    </p:spTree>
    <p:extLst>
      <p:ext uri="{BB962C8B-B14F-4D97-AF65-F5344CB8AC3E}">
        <p14:creationId xmlns:p14="http://schemas.microsoft.com/office/powerpoint/2010/main" val="2913572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990600"/>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fld id="{48442BC7-69C6-4A02-AE06-3FF63F31B348}" type="datetime1">
              <a:rPr lang="en-US"/>
              <a:pPr>
                <a:defRPr/>
              </a:pPr>
              <a:t>3/3/2018</a:t>
            </a:fld>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mn-lt"/>
              </a:defRPr>
            </a:lvl1pPr>
          </a:lstStyle>
          <a:p>
            <a:fld id="{0F014187-6994-440A-9278-A32211235A4A}" type="slidenum">
              <a:rPr lang="en-US" altLang="en-US" smtClean="0"/>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3288" y="1235075"/>
            <a:ext cx="8104187" cy="1752600"/>
          </a:xfrm>
        </p:spPr>
        <p:txBody>
          <a:bodyPr/>
          <a:lstStyle/>
          <a:p>
            <a:pPr eaLnBrk="1" hangingPunct="1"/>
            <a:r>
              <a:rPr lang="en-US" altLang="en-US" dirty="0" smtClean="0"/>
              <a:t>22. 	Tying </a:t>
            </a:r>
            <a:r>
              <a:rPr lang="en-US" altLang="en-US" dirty="0" smtClean="0"/>
              <a:t>Arrangements, Mixed Bundling, and Loyalty Discounts</a:t>
            </a:r>
            <a:endParaRPr lang="en-US" altLang="en-US" sz="2800" dirty="0" smtClean="0"/>
          </a:p>
        </p:txBody>
      </p:sp>
      <p:sp>
        <p:nvSpPr>
          <p:cNvPr id="4099" name="Rectangle 3"/>
          <p:cNvSpPr>
            <a:spLocks noGrp="1" noChangeArrowheads="1"/>
          </p:cNvSpPr>
          <p:nvPr>
            <p:ph type="subTitle" idx="1"/>
          </p:nvPr>
        </p:nvSpPr>
        <p:spPr/>
        <p:txBody>
          <a:bodyPr/>
          <a:lstStyle/>
          <a:p>
            <a:pPr eaLnBrk="1" hangingPunct="1"/>
            <a:r>
              <a:rPr lang="en-US" altLang="en-US" dirty="0" smtClean="0"/>
              <a:t>Antitrust Law</a:t>
            </a:r>
          </a:p>
          <a:p>
            <a:pPr eaLnBrk="1" hangingPunct="1"/>
            <a:r>
              <a:rPr lang="en-US" altLang="en-US" sz="1600" dirty="0" smtClean="0"/>
              <a:t>Fall 2014   Yale Law School</a:t>
            </a:r>
          </a:p>
          <a:p>
            <a:pPr eaLnBrk="1" hangingPunct="1"/>
            <a:r>
              <a:rPr lang="en-US" altLang="en-US" sz="1600" dirty="0" smtClean="0"/>
              <a:t>Dale Collins</a:t>
            </a:r>
          </a:p>
          <a:p>
            <a:pPr eaLnBrk="1" hangingPunct="1"/>
            <a:endParaRPr lang="en-US" alt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 in Tying Arrangements</a:t>
            </a:r>
          </a:p>
        </p:txBody>
      </p:sp>
      <p:sp>
        <p:nvSpPr>
          <p:cNvPr id="3" name="Content Placeholder 2"/>
          <p:cNvSpPr>
            <a:spLocks noGrp="1"/>
          </p:cNvSpPr>
          <p:nvPr>
            <p:ph idx="1"/>
          </p:nvPr>
        </p:nvSpPr>
        <p:spPr>
          <a:xfrm>
            <a:off x="457200" y="766042"/>
            <a:ext cx="8229600" cy="5225141"/>
          </a:xfrm>
        </p:spPr>
        <p:txBody>
          <a:bodyPr/>
          <a:lstStyle/>
          <a:p>
            <a:r>
              <a:rPr lang="en-US" dirty="0"/>
              <a:t>Fuller exploitation of market power in the tying product through price discrimination</a:t>
            </a:r>
          </a:p>
          <a:p>
            <a:pPr lvl="1"/>
            <a:r>
              <a:rPr lang="en-US" dirty="0" smtClean="0"/>
              <a:t>Historical treatment</a:t>
            </a:r>
          </a:p>
          <a:p>
            <a:pPr lvl="2"/>
            <a:r>
              <a:rPr lang="en-US" dirty="0"/>
              <a:t>Most </a:t>
            </a:r>
            <a:r>
              <a:rPr lang="en-US" dirty="0" smtClean="0"/>
              <a:t>early United </a:t>
            </a:r>
            <a:r>
              <a:rPr lang="en-US" dirty="0"/>
              <a:t>States Supreme Court decisions that have condemned tying arrangements have involved a requirements </a:t>
            </a:r>
            <a:r>
              <a:rPr lang="en-US" dirty="0" smtClean="0"/>
              <a:t>tie</a:t>
            </a:r>
            <a:r>
              <a:rPr lang="en-US" baseline="30000" dirty="0"/>
              <a:t>1</a:t>
            </a:r>
            <a:r>
              <a:rPr lang="en-US" dirty="0" smtClean="0"/>
              <a:t> </a:t>
            </a:r>
          </a:p>
          <a:p>
            <a:pPr lvl="2"/>
            <a:r>
              <a:rPr lang="en-US" dirty="0" smtClean="0"/>
              <a:t>Congress focused </a:t>
            </a:r>
            <a:r>
              <a:rPr lang="en-US" dirty="0"/>
              <a:t>on a </a:t>
            </a:r>
            <a:r>
              <a:rPr lang="en-US" dirty="0" smtClean="0"/>
              <a:t>metering tying arrangement when </a:t>
            </a:r>
            <a:r>
              <a:rPr lang="en-US" dirty="0"/>
              <a:t>it enacted Section 3 of the Clayton Act in </a:t>
            </a:r>
            <a:r>
              <a:rPr lang="en-US" dirty="0" smtClean="0"/>
              <a:t>1914</a:t>
            </a:r>
            <a:endParaRPr lang="en-US" dirty="0"/>
          </a:p>
          <a:p>
            <a:pPr lvl="3"/>
            <a:r>
              <a:rPr lang="en-US" dirty="0" smtClean="0"/>
              <a:t>Section 3 was a response </a:t>
            </a:r>
            <a:r>
              <a:rPr lang="en-US" dirty="0"/>
              <a:t>to </a:t>
            </a:r>
            <a:r>
              <a:rPr lang="en-US" i="1" dirty="0" smtClean="0"/>
              <a:t>Henry </a:t>
            </a:r>
            <a:r>
              <a:rPr lang="en-US" i="1" dirty="0"/>
              <a:t>v. A.B. Dick Co</a:t>
            </a:r>
            <a:r>
              <a:rPr lang="en-US" i="1" dirty="0" smtClean="0"/>
              <a:t>.,</a:t>
            </a:r>
            <a:r>
              <a:rPr lang="en-US" baseline="30000" dirty="0" smtClean="0"/>
              <a:t>2</a:t>
            </a:r>
            <a:r>
              <a:rPr lang="en-US" i="1" dirty="0" smtClean="0"/>
              <a:t> </a:t>
            </a:r>
            <a:r>
              <a:rPr lang="en-US" dirty="0"/>
              <a:t>which upheld a contributory infringement claim where Henry sold ink for use in a patented mimeograph machine manufactured by A.B. Dick knowing that that the ink purchaser was bound by her license agreement to purchase ink and other supplies for use in the machine only from A.B. Dick. </a:t>
            </a:r>
            <a:endParaRPr lang="en-US" dirty="0" smtClean="0"/>
          </a:p>
          <a:p>
            <a:pPr lvl="1"/>
            <a:r>
              <a:rPr lang="en-US" dirty="0" smtClean="0"/>
              <a:t>Modern treatment</a:t>
            </a:r>
          </a:p>
          <a:p>
            <a:pPr lvl="2"/>
            <a:r>
              <a:rPr lang="en-US" dirty="0" smtClean="0"/>
              <a:t>Metering as a theory of anticompetitive harm in tying arrangements has fallen out of favor</a:t>
            </a:r>
          </a:p>
          <a:p>
            <a:pPr lvl="3"/>
            <a:r>
              <a:rPr lang="en-US" dirty="0" smtClean="0"/>
              <a:t>Very common, even when the seller lacks significant market power in the tying product</a:t>
            </a:r>
          </a:p>
          <a:p>
            <a:pPr lvl="3"/>
            <a:r>
              <a:rPr lang="en-US" dirty="0" smtClean="0"/>
              <a:t>The consumer welfare effect is ambiguous, since low intensity customers pay lower prices while high intensity customers pay higher prices than would have been the case in the “but for” world without the tying arrangement</a:t>
            </a:r>
          </a:p>
          <a:p>
            <a:pPr lvl="3"/>
            <a:r>
              <a:rPr lang="en-US" dirty="0" smtClean="0"/>
              <a:t>Consistent with the view that a lawful monopolist can charge a monopoly price, a common device such as metering that allows a lawful monopolist to extract more of the surplus from its customers is not considered anticompetitive on its own even if the overall consumer welfare effect is negative</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10</a:t>
            </a:fld>
            <a:endParaRPr lang="en-US" altLang="en-US" dirty="0"/>
          </a:p>
        </p:txBody>
      </p:sp>
      <p:sp>
        <p:nvSpPr>
          <p:cNvPr id="5" name="TextBox 4"/>
          <p:cNvSpPr txBox="1"/>
          <p:nvPr/>
        </p:nvSpPr>
        <p:spPr>
          <a:xfrm>
            <a:off x="388417" y="5412641"/>
            <a:ext cx="8298383" cy="830997"/>
          </a:xfrm>
          <a:prstGeom prst="rect">
            <a:avLst/>
          </a:prstGeom>
          <a:noFill/>
        </p:spPr>
        <p:txBody>
          <a:bodyPr wrap="square" rtlCol="0">
            <a:spAutoFit/>
          </a:bodyPr>
          <a:lstStyle/>
          <a:p>
            <a:r>
              <a:rPr lang="en-US" sz="1200" baseline="30000" dirty="0"/>
              <a:t>1</a:t>
            </a:r>
            <a:r>
              <a:rPr lang="en-US" sz="1200" dirty="0"/>
              <a:t> </a:t>
            </a:r>
            <a:r>
              <a:rPr lang="en-US" sz="1200" i="1" dirty="0"/>
              <a:t>See, e.g</a:t>
            </a:r>
            <a:r>
              <a:rPr lang="en-US" sz="1200" i="1" dirty="0" smtClean="0"/>
              <a:t>.</a:t>
            </a:r>
            <a:r>
              <a:rPr lang="en-US" sz="1200" dirty="0" smtClean="0"/>
              <a:t>, </a:t>
            </a:r>
            <a:r>
              <a:rPr lang="en-US" sz="1200" dirty="0"/>
              <a:t>International Salt Co. v. United States, 332 U.S. 392 (1947); IBM Corp. v. United States, 298 U.S. 131 (1936); United Shoe </a:t>
            </a:r>
            <a:r>
              <a:rPr lang="en-US" sz="1200" dirty="0" smtClean="0"/>
              <a:t>Mach. </a:t>
            </a:r>
            <a:r>
              <a:rPr lang="en-US" sz="1200" dirty="0"/>
              <a:t>Corp. v. United States, 258 U.S. 451 (1922); Motion Picture Patents Co. v. Universal Film </a:t>
            </a:r>
            <a:r>
              <a:rPr lang="en-US" sz="1200" dirty="0" smtClean="0"/>
              <a:t>Mfg. </a:t>
            </a:r>
            <a:r>
              <a:rPr lang="en-US" sz="1200" dirty="0"/>
              <a:t>Co., 243 U.S. 502 (1917</a:t>
            </a:r>
            <a:r>
              <a:rPr lang="en-US" sz="1200" dirty="0" smtClean="0"/>
              <a:t>).</a:t>
            </a:r>
          </a:p>
          <a:p>
            <a:r>
              <a:rPr lang="en-US" sz="1200" baseline="30000" dirty="0" smtClean="0"/>
              <a:t>2</a:t>
            </a:r>
            <a:r>
              <a:rPr lang="en-US" sz="1200" dirty="0" smtClean="0"/>
              <a:t> </a:t>
            </a:r>
            <a:r>
              <a:rPr lang="en-US" sz="1200" dirty="0"/>
              <a:t>224 U.S. 1 (1912</a:t>
            </a:r>
            <a:r>
              <a:rPr lang="en-US" sz="1200" dirty="0" smtClean="0"/>
              <a:t>). </a:t>
            </a:r>
            <a:endParaRPr lang="en-US" sz="1200" dirty="0"/>
          </a:p>
        </p:txBody>
      </p:sp>
    </p:spTree>
    <p:extLst>
      <p:ext uri="{BB962C8B-B14F-4D97-AF65-F5344CB8AC3E}">
        <p14:creationId xmlns:p14="http://schemas.microsoft.com/office/powerpoint/2010/main" val="29431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Tying Arrangements</a:t>
            </a:r>
            <a:endParaRPr lang="en-US" dirty="0"/>
          </a:p>
        </p:txBody>
      </p:sp>
      <p:sp>
        <p:nvSpPr>
          <p:cNvPr id="3" name="Content Placeholder 2"/>
          <p:cNvSpPr>
            <a:spLocks noGrp="1"/>
          </p:cNvSpPr>
          <p:nvPr>
            <p:ph idx="1"/>
          </p:nvPr>
        </p:nvSpPr>
        <p:spPr/>
        <p:txBody>
          <a:bodyPr/>
          <a:lstStyle/>
          <a:p>
            <a:r>
              <a:rPr lang="en-US" dirty="0" smtClean="0"/>
              <a:t>Statutory coverage</a:t>
            </a:r>
          </a:p>
          <a:p>
            <a:pPr lvl="1"/>
            <a:r>
              <a:rPr lang="en-US" dirty="0" smtClean="0"/>
              <a:t>Sherman Act § 1</a:t>
            </a:r>
            <a:endParaRPr lang="en-US" dirty="0"/>
          </a:p>
          <a:p>
            <a:pPr lvl="2"/>
            <a:r>
              <a:rPr lang="en-US" dirty="0" smtClean="0"/>
              <a:t>Almost always invoked as the statutory violation</a:t>
            </a:r>
          </a:p>
          <a:p>
            <a:pPr lvl="1"/>
            <a:r>
              <a:rPr lang="en-US" dirty="0" smtClean="0"/>
              <a:t>Sherman Act § 2</a:t>
            </a:r>
          </a:p>
          <a:p>
            <a:pPr lvl="2"/>
            <a:r>
              <a:rPr lang="en-US" dirty="0" smtClean="0">
                <a:latin typeface="Arial"/>
                <a:cs typeface="Arial"/>
              </a:rPr>
              <a:t>Tying arrangements are exclusionary whenever they foreclose demand for competitor’s products in the market for the tied product</a:t>
            </a:r>
          </a:p>
          <a:p>
            <a:pPr lvl="3"/>
            <a:r>
              <a:rPr lang="en-US" dirty="0" smtClean="0">
                <a:latin typeface="Arial"/>
                <a:cs typeface="Arial"/>
              </a:rPr>
              <a:t>There is a separate question of whether it is </a:t>
            </a:r>
            <a:r>
              <a:rPr lang="en-US" i="1" dirty="0" smtClean="0">
                <a:latin typeface="Arial"/>
                <a:cs typeface="Arial"/>
              </a:rPr>
              <a:t>anticompetitively</a:t>
            </a:r>
            <a:r>
              <a:rPr lang="en-US" dirty="0" smtClean="0">
                <a:latin typeface="Arial"/>
                <a:cs typeface="Arial"/>
              </a:rPr>
              <a:t> exclusionary </a:t>
            </a:r>
          </a:p>
          <a:p>
            <a:pPr lvl="2"/>
            <a:r>
              <a:rPr lang="en-US" dirty="0" smtClean="0">
                <a:latin typeface="Arial"/>
                <a:cs typeface="Arial"/>
              </a:rPr>
              <a:t>Section 2 is rarely invoked in practice</a:t>
            </a:r>
          </a:p>
          <a:p>
            <a:pPr lvl="3"/>
            <a:r>
              <a:rPr lang="en-US" dirty="0" smtClean="0">
                <a:latin typeface="Arial"/>
                <a:cs typeface="Arial"/>
              </a:rPr>
              <a:t>Easier to prove a Section 1 violation</a:t>
            </a:r>
          </a:p>
          <a:p>
            <a:pPr lvl="1"/>
            <a:r>
              <a:rPr lang="en-US" dirty="0" smtClean="0">
                <a:latin typeface="Arial"/>
                <a:cs typeface="Arial"/>
              </a:rPr>
              <a:t>Clayton Act § 3</a:t>
            </a:r>
          </a:p>
          <a:p>
            <a:pPr lvl="2"/>
            <a:r>
              <a:rPr lang="en-US" dirty="0" smtClean="0">
                <a:latin typeface="Arial"/>
                <a:cs typeface="Arial"/>
              </a:rPr>
              <a:t>Same elements as for Sherman Act § 1, except for more restricted “in commerce” requirements</a:t>
            </a:r>
          </a:p>
          <a:p>
            <a:pPr lvl="3"/>
            <a:r>
              <a:rPr lang="en-US" dirty="0" smtClean="0">
                <a:latin typeface="Arial"/>
                <a:cs typeface="Arial"/>
              </a:rPr>
              <a:t>Sometimes see pleaded but superfluous in light of Section 1</a:t>
            </a:r>
            <a:r>
              <a:rPr lang="en-US" dirty="0" smtClean="0"/>
              <a:t> </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11</a:t>
            </a:fld>
            <a:endParaRPr lang="en-US" altLang="en-US" dirty="0"/>
          </a:p>
        </p:txBody>
      </p:sp>
    </p:spTree>
    <p:extLst>
      <p:ext uri="{BB962C8B-B14F-4D97-AF65-F5344CB8AC3E}">
        <p14:creationId xmlns:p14="http://schemas.microsoft.com/office/powerpoint/2010/main" val="1540587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Analysis</a:t>
            </a:r>
            <a:endParaRPr lang="en-US" dirty="0"/>
          </a:p>
        </p:txBody>
      </p:sp>
      <p:sp>
        <p:nvSpPr>
          <p:cNvPr id="3" name="Content Placeholder 2"/>
          <p:cNvSpPr>
            <a:spLocks noGrp="1"/>
          </p:cNvSpPr>
          <p:nvPr>
            <p:ph idx="1"/>
          </p:nvPr>
        </p:nvSpPr>
        <p:spPr>
          <a:xfrm>
            <a:off x="457200" y="832659"/>
            <a:ext cx="8229600" cy="5225141"/>
          </a:xfrm>
        </p:spPr>
        <p:txBody>
          <a:bodyPr/>
          <a:lstStyle/>
          <a:p>
            <a:r>
              <a:rPr lang="en-US" dirty="0" smtClean="0"/>
              <a:t>The per se rule against tying arrangements</a:t>
            </a:r>
          </a:p>
          <a:p>
            <a:pPr lvl="1"/>
            <a:r>
              <a:rPr lang="en-US" dirty="0" smtClean="0"/>
              <a:t>History</a:t>
            </a:r>
          </a:p>
          <a:p>
            <a:pPr lvl="2"/>
            <a:r>
              <a:rPr lang="en-US" dirty="0" smtClean="0"/>
              <a:t>Congressional concern reflected in Clayton Act § 3</a:t>
            </a:r>
          </a:p>
          <a:p>
            <a:pPr lvl="2"/>
            <a:r>
              <a:rPr lang="en-US" dirty="0" smtClean="0"/>
              <a:t>Per se rule first enunciated by Supreme Court </a:t>
            </a:r>
            <a:r>
              <a:rPr lang="en-US" dirty="0"/>
              <a:t>in </a:t>
            </a:r>
            <a:r>
              <a:rPr lang="en-US" dirty="0" smtClean="0"/>
              <a:t>1947 in </a:t>
            </a:r>
            <a:r>
              <a:rPr lang="en-US" i="1" dirty="0" smtClean="0"/>
              <a:t>International </a:t>
            </a:r>
            <a:r>
              <a:rPr lang="en-US" i="1" dirty="0"/>
              <a:t>Salt </a:t>
            </a:r>
            <a:r>
              <a:rPr lang="en-US" i="1" dirty="0" smtClean="0"/>
              <a:t>Co.</a:t>
            </a:r>
            <a:r>
              <a:rPr lang="en-US" baseline="30000" dirty="0" smtClean="0"/>
              <a:t>1</a:t>
            </a:r>
          </a:p>
          <a:p>
            <a:pPr lvl="3"/>
            <a:r>
              <a:rPr lang="en-US" dirty="0" smtClean="0"/>
              <a:t>Use of the per se rule against tying arrangements has been endorsed repeatedly by the Supreme Court since 1947 </a:t>
            </a:r>
          </a:p>
          <a:p>
            <a:pPr lvl="2"/>
            <a:r>
              <a:rPr lang="en-US" i="1" dirty="0" smtClean="0"/>
              <a:t>Jefferson Parish </a:t>
            </a:r>
          </a:p>
          <a:p>
            <a:pPr lvl="3"/>
            <a:r>
              <a:rPr lang="en-US" dirty="0" smtClean="0"/>
              <a:t>Justice Stevens, for five members of the Court:</a:t>
            </a:r>
          </a:p>
          <a:p>
            <a:pPr lvl="3"/>
            <a:endParaRPr lang="en-US" dirty="0"/>
          </a:p>
          <a:p>
            <a:pPr lvl="3"/>
            <a:endParaRPr lang="en-US" dirty="0" smtClean="0"/>
          </a:p>
          <a:p>
            <a:pPr lvl="3"/>
            <a:endParaRPr lang="en-US" dirty="0"/>
          </a:p>
          <a:p>
            <a:pPr lvl="3"/>
            <a:r>
              <a:rPr lang="en-US" dirty="0" smtClean="0"/>
              <a:t>Justice O’Connor, concurring in judgment, for four members of the Court (urging rule of reason treatment):</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a:p>
          <a:p>
            <a:pPr lvl="2"/>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12</a:t>
            </a:fld>
            <a:endParaRPr lang="en-US" altLang="en-US" dirty="0"/>
          </a:p>
        </p:txBody>
      </p:sp>
      <p:sp>
        <p:nvSpPr>
          <p:cNvPr id="5" name="TextBox 4"/>
          <p:cNvSpPr txBox="1"/>
          <p:nvPr/>
        </p:nvSpPr>
        <p:spPr>
          <a:xfrm>
            <a:off x="455295" y="5564961"/>
            <a:ext cx="8239125" cy="646331"/>
          </a:xfrm>
          <a:prstGeom prst="rect">
            <a:avLst/>
          </a:prstGeom>
          <a:noFill/>
        </p:spPr>
        <p:txBody>
          <a:bodyPr wrap="square" rtlCol="0">
            <a:spAutoFit/>
          </a:bodyPr>
          <a:lstStyle/>
          <a:p>
            <a:pPr marL="0" lvl="2"/>
            <a:r>
              <a:rPr lang="en-US" sz="1200" baseline="30000" dirty="0"/>
              <a:t>1</a:t>
            </a:r>
            <a:r>
              <a:rPr lang="en-US" sz="1200" dirty="0"/>
              <a:t> International Salt Co. v. United </a:t>
            </a:r>
            <a:r>
              <a:rPr lang="en-US" sz="1200" dirty="0" smtClean="0"/>
              <a:t>States, 332 </a:t>
            </a:r>
            <a:r>
              <a:rPr lang="en-US" sz="1200" dirty="0"/>
              <a:t>U.S. 392, </a:t>
            </a:r>
            <a:r>
              <a:rPr lang="en-US" sz="1200" dirty="0" smtClean="0"/>
              <a:t>396 (</a:t>
            </a:r>
            <a:r>
              <a:rPr lang="en-US" sz="1200" dirty="0"/>
              <a:t>1947</a:t>
            </a:r>
            <a:r>
              <a:rPr lang="en-US" sz="1200" dirty="0" smtClean="0"/>
              <a:t>). </a:t>
            </a:r>
          </a:p>
          <a:p>
            <a:pPr marL="0" lvl="2"/>
            <a:r>
              <a:rPr lang="en-US" sz="1200" baseline="30000" dirty="0" smtClean="0"/>
              <a:t>2</a:t>
            </a:r>
            <a:r>
              <a:rPr lang="en-US" sz="1200" dirty="0" smtClean="0"/>
              <a:t> Jefferson Parish Hosp. Dist. No. 2 v. Hyde, 466 U.S. 2, 9 (1984).</a:t>
            </a:r>
            <a:br>
              <a:rPr lang="en-US" sz="1200" dirty="0" smtClean="0"/>
            </a:br>
            <a:r>
              <a:rPr lang="en-US" sz="1200" baseline="30000" dirty="0" smtClean="0"/>
              <a:t>3</a:t>
            </a:r>
            <a:r>
              <a:rPr lang="en-US" sz="1200" dirty="0" smtClean="0"/>
              <a:t> </a:t>
            </a:r>
            <a:r>
              <a:rPr lang="en-US" sz="1200" i="1" dirty="0" smtClean="0"/>
              <a:t>Id</a:t>
            </a:r>
            <a:r>
              <a:rPr lang="en-US" sz="1200" dirty="0" smtClean="0"/>
              <a:t>. at 34-35 (O’Connor, J., concurring in judgment) (footnote omitted).</a:t>
            </a:r>
            <a:endParaRPr lang="en-US" sz="1200" dirty="0"/>
          </a:p>
        </p:txBody>
      </p:sp>
      <p:sp>
        <p:nvSpPr>
          <p:cNvPr id="6" name="TextBox 5"/>
          <p:cNvSpPr txBox="1"/>
          <p:nvPr/>
        </p:nvSpPr>
        <p:spPr>
          <a:xfrm>
            <a:off x="2002221" y="2894011"/>
            <a:ext cx="6353503" cy="646331"/>
          </a:xfrm>
          <a:prstGeom prst="rect">
            <a:avLst/>
          </a:prstGeom>
          <a:noFill/>
          <a:ln>
            <a:solidFill>
              <a:schemeClr val="accent1"/>
            </a:solidFill>
          </a:ln>
        </p:spPr>
        <p:txBody>
          <a:bodyPr wrap="square" rtlCol="0">
            <a:spAutoFit/>
          </a:bodyPr>
          <a:lstStyle/>
          <a:p>
            <a:r>
              <a:rPr lang="en-US" sz="1200" dirty="0" smtClean="0"/>
              <a:t>It </a:t>
            </a:r>
            <a:r>
              <a:rPr lang="en-US" sz="1200" dirty="0"/>
              <a:t>is far too late in the history of our antitrust jurisprudence to question the proposition that certain tying arrangements pose an unacceptable risk of stifling competition and therefore are unreasonable </a:t>
            </a:r>
            <a:r>
              <a:rPr lang="en-US" sz="1200" dirty="0" smtClean="0"/>
              <a:t>“</a:t>
            </a:r>
            <a:r>
              <a:rPr lang="en-US" sz="1200" i="1" dirty="0" smtClean="0"/>
              <a:t>per </a:t>
            </a:r>
            <a:r>
              <a:rPr lang="en-US" sz="1200" i="1" dirty="0"/>
              <a:t>se</a:t>
            </a:r>
            <a:r>
              <a:rPr lang="en-US" sz="1200" dirty="0" smtClean="0"/>
              <a:t>.”</a:t>
            </a:r>
            <a:r>
              <a:rPr lang="en-US" sz="1200" baseline="30000" dirty="0" smtClean="0"/>
              <a:t>2</a:t>
            </a:r>
            <a:endParaRPr lang="en-US" sz="1200" baseline="30000" dirty="0"/>
          </a:p>
        </p:txBody>
      </p:sp>
      <p:sp>
        <p:nvSpPr>
          <p:cNvPr id="7" name="TextBox 6"/>
          <p:cNvSpPr txBox="1"/>
          <p:nvPr/>
        </p:nvSpPr>
        <p:spPr>
          <a:xfrm>
            <a:off x="2002221" y="3963770"/>
            <a:ext cx="6353503" cy="1569660"/>
          </a:xfrm>
          <a:prstGeom prst="rect">
            <a:avLst/>
          </a:prstGeom>
          <a:noFill/>
          <a:ln>
            <a:solidFill>
              <a:schemeClr val="accent1"/>
            </a:solidFill>
          </a:ln>
        </p:spPr>
        <p:txBody>
          <a:bodyPr wrap="square" rtlCol="0">
            <a:spAutoFit/>
          </a:bodyPr>
          <a:lstStyle/>
          <a:p>
            <a:r>
              <a:rPr lang="en-US" sz="1200" dirty="0"/>
              <a:t>The </a:t>
            </a:r>
            <a:r>
              <a:rPr lang="en-US" sz="1200" dirty="0" smtClean="0"/>
              <a:t>“</a:t>
            </a:r>
            <a:r>
              <a:rPr lang="en-US" sz="1200" i="1" dirty="0" smtClean="0"/>
              <a:t>per se</a:t>
            </a:r>
            <a:r>
              <a:rPr lang="en-US" sz="1200" dirty="0" smtClean="0"/>
              <a:t>” </a:t>
            </a:r>
            <a:r>
              <a:rPr lang="en-US" sz="1200" dirty="0"/>
              <a:t>doctrine in tying cases has thus always required an elaborate inquiry into the economic effects of the tying </a:t>
            </a:r>
            <a:r>
              <a:rPr lang="en-US" sz="1200" dirty="0" smtClean="0"/>
              <a:t>arrangement. As </a:t>
            </a:r>
            <a:r>
              <a:rPr lang="en-US" sz="1200" dirty="0"/>
              <a:t>a result, tying doctrine incurs the costs of a rule of reason approach without achieving its benefits: the doctrine calls for the extensive and time-consuming economic analysis characteristic of the rule of reason, but then may be interpreted to prohibit arrangements that economic analysis would show to be beneficial. Moreover, the </a:t>
            </a:r>
            <a:r>
              <a:rPr lang="en-US" sz="1200" i="1" dirty="0"/>
              <a:t>per se </a:t>
            </a:r>
            <a:r>
              <a:rPr lang="en-US" sz="1200" dirty="0"/>
              <a:t>label in the tying context has generated more confusion </a:t>
            </a:r>
            <a:r>
              <a:rPr lang="en-US" sz="1200" dirty="0" smtClean="0"/>
              <a:t>than </a:t>
            </a:r>
            <a:r>
              <a:rPr lang="en-US" sz="1200" dirty="0"/>
              <a:t>coherent law because it appears to invite lower courts to omit the analysis of economic circumstances of the tie that has always been an necessary element of tying </a:t>
            </a:r>
            <a:r>
              <a:rPr lang="en-US" sz="1200" dirty="0" smtClean="0"/>
              <a:t>analysis.</a:t>
            </a:r>
            <a:r>
              <a:rPr lang="en-US" sz="1200" baseline="30000" dirty="0" smtClean="0"/>
              <a:t>3</a:t>
            </a:r>
            <a:endParaRPr lang="en-US" sz="1200" baseline="30000" dirty="0"/>
          </a:p>
        </p:txBody>
      </p:sp>
    </p:spTree>
    <p:extLst>
      <p:ext uri="{BB962C8B-B14F-4D97-AF65-F5344CB8AC3E}">
        <p14:creationId xmlns:p14="http://schemas.microsoft.com/office/powerpoint/2010/main" val="2691872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Analysis</a:t>
            </a:r>
            <a:endParaRPr lang="en-US" dirty="0"/>
          </a:p>
        </p:txBody>
      </p:sp>
      <p:sp>
        <p:nvSpPr>
          <p:cNvPr id="3" name="Content Placeholder 2"/>
          <p:cNvSpPr>
            <a:spLocks noGrp="1"/>
          </p:cNvSpPr>
          <p:nvPr>
            <p:ph idx="1"/>
          </p:nvPr>
        </p:nvSpPr>
        <p:spPr/>
        <p:txBody>
          <a:bodyPr/>
          <a:lstStyle/>
          <a:p>
            <a:r>
              <a:rPr lang="en-US" dirty="0" smtClean="0"/>
              <a:t>“Elements” of a per se unlawful tying arrangement</a:t>
            </a:r>
          </a:p>
          <a:p>
            <a:pPr lvl="1"/>
            <a:r>
              <a:rPr lang="en-US" dirty="0" smtClean="0"/>
              <a:t>Modern requirements</a:t>
            </a:r>
            <a:r>
              <a:rPr lang="en-US" baseline="30000" dirty="0" smtClean="0"/>
              <a:t>2</a:t>
            </a:r>
            <a:endParaRPr lang="en-US" dirty="0" smtClean="0"/>
          </a:p>
          <a:p>
            <a:pPr lvl="2"/>
            <a:r>
              <a:rPr lang="en-US" i="1" dirty="0" smtClean="0"/>
              <a:t>Separate products</a:t>
            </a:r>
            <a:r>
              <a:rPr lang="en-US" dirty="0" smtClean="0"/>
              <a:t>: The </a:t>
            </a:r>
            <a:r>
              <a:rPr lang="en-US" dirty="0"/>
              <a:t>tying and tied products must be two separate products in two distinct relevant </a:t>
            </a:r>
            <a:r>
              <a:rPr lang="en-US" dirty="0" smtClean="0"/>
              <a:t>markets</a:t>
            </a:r>
          </a:p>
          <a:p>
            <a:pPr lvl="2"/>
            <a:r>
              <a:rPr lang="en-US" i="1" dirty="0" smtClean="0"/>
              <a:t>Market power</a:t>
            </a:r>
            <a:r>
              <a:rPr lang="en-US" dirty="0" smtClean="0"/>
              <a:t>: The </a:t>
            </a:r>
            <a:r>
              <a:rPr lang="en-US" dirty="0"/>
              <a:t>defendant must have market power in the market for the tying </a:t>
            </a:r>
            <a:r>
              <a:rPr lang="en-US" dirty="0" smtClean="0"/>
              <a:t>product</a:t>
            </a:r>
          </a:p>
          <a:p>
            <a:pPr lvl="3"/>
            <a:r>
              <a:rPr lang="en-US" dirty="0" smtClean="0"/>
              <a:t>Kodak returns to the use of the “appreciable economic power articulation”</a:t>
            </a:r>
            <a:r>
              <a:rPr lang="en-US" baseline="30000" dirty="0" smtClean="0"/>
              <a:t>3</a:t>
            </a:r>
          </a:p>
          <a:p>
            <a:pPr lvl="2"/>
            <a:r>
              <a:rPr lang="en-US" i="1" dirty="0" smtClean="0"/>
              <a:t>Coercion</a:t>
            </a:r>
            <a:r>
              <a:rPr lang="en-US" dirty="0" smtClean="0"/>
              <a:t>: The </a:t>
            </a:r>
            <a:r>
              <a:rPr lang="en-US" dirty="0"/>
              <a:t>defendant must use its market power in the tying product to coerce the purchaser into purchasing the tied product from </a:t>
            </a:r>
            <a:r>
              <a:rPr lang="en-US" dirty="0" smtClean="0"/>
              <a:t>it</a:t>
            </a:r>
          </a:p>
          <a:p>
            <a:pPr lvl="2"/>
            <a:r>
              <a:rPr lang="en-US" i="1" dirty="0" smtClean="0"/>
              <a:t>Foreclosure in the tied market</a:t>
            </a:r>
            <a:r>
              <a:rPr lang="en-US" dirty="0" smtClean="0"/>
              <a:t>: The </a:t>
            </a:r>
            <a:r>
              <a:rPr lang="en-US" dirty="0"/>
              <a:t>tying arrangement must foreclose a substantial volume of commerce (sometimes worded as a “not insignificant” volume of commerce</a:t>
            </a:r>
            <a:r>
              <a:rPr lang="en-US" dirty="0" smtClean="0"/>
              <a:t>)</a:t>
            </a:r>
          </a:p>
          <a:p>
            <a:pPr lvl="1"/>
            <a:r>
              <a:rPr lang="en-US" dirty="0" smtClean="0"/>
              <a:t>Tying arrangement</a:t>
            </a:r>
          </a:p>
          <a:p>
            <a:pPr lvl="2"/>
            <a:r>
              <a:rPr lang="en-US" dirty="0" smtClean="0"/>
              <a:t>The requirement of a tying arrangement is implicit in the coercion requirement</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13</a:t>
            </a:fld>
            <a:endParaRPr lang="en-US" altLang="en-US" dirty="0"/>
          </a:p>
        </p:txBody>
      </p:sp>
      <p:sp>
        <p:nvSpPr>
          <p:cNvPr id="5" name="TextBox 4"/>
          <p:cNvSpPr txBox="1"/>
          <p:nvPr/>
        </p:nvSpPr>
        <p:spPr>
          <a:xfrm>
            <a:off x="447675" y="5412641"/>
            <a:ext cx="8239125" cy="830997"/>
          </a:xfrm>
          <a:prstGeom prst="rect">
            <a:avLst/>
          </a:prstGeom>
          <a:noFill/>
        </p:spPr>
        <p:txBody>
          <a:bodyPr wrap="square" rtlCol="0">
            <a:spAutoFit/>
          </a:bodyPr>
          <a:lstStyle/>
          <a:p>
            <a:pPr marL="0" lvl="2"/>
            <a:r>
              <a:rPr lang="en-US" sz="1200" baseline="30000" dirty="0"/>
              <a:t>1</a:t>
            </a:r>
            <a:r>
              <a:rPr lang="en-US" sz="1200" dirty="0"/>
              <a:t> 332 U.S. 392, </a:t>
            </a:r>
            <a:r>
              <a:rPr lang="en-US" sz="1200" dirty="0" smtClean="0"/>
              <a:t>396 (</a:t>
            </a:r>
            <a:r>
              <a:rPr lang="en-US" sz="1200" dirty="0"/>
              <a:t>1947</a:t>
            </a:r>
            <a:r>
              <a:rPr lang="en-US" sz="1200" dirty="0" smtClean="0"/>
              <a:t>).</a:t>
            </a:r>
          </a:p>
          <a:p>
            <a:pPr marL="0" lvl="2"/>
            <a:r>
              <a:rPr lang="en-US" sz="1200" baseline="30000" dirty="0" smtClean="0"/>
              <a:t>2</a:t>
            </a:r>
            <a:r>
              <a:rPr lang="en-US" sz="1200" dirty="0" smtClean="0"/>
              <a:t> </a:t>
            </a:r>
            <a:r>
              <a:rPr lang="en-US" sz="1200" i="1" dirty="0" smtClean="0"/>
              <a:t>See</a:t>
            </a:r>
            <a:r>
              <a:rPr lang="en-US" sz="1200" dirty="0" smtClean="0"/>
              <a:t> </a:t>
            </a:r>
            <a:r>
              <a:rPr lang="en-US" sz="1200" dirty="0"/>
              <a:t>Eastman Kodak Co. v. Image Tech. </a:t>
            </a:r>
            <a:r>
              <a:rPr lang="en-US" sz="1200" dirty="0" err="1"/>
              <a:t>Servs</a:t>
            </a:r>
            <a:r>
              <a:rPr lang="en-US" sz="1200" dirty="0"/>
              <a:t>., Inc., 504 U.S. 451, 461-62 (1992); Jefferson Parish Hosp. Dist. No. 2 v. Hyde, 466 U.S. 2, 12-18 (1984); United States v. Microsoft Corp., 253 F.3d 54, 85 (D.C. Cir. 2001</a:t>
            </a:r>
            <a:r>
              <a:rPr lang="en-US" sz="1200" dirty="0" smtClean="0"/>
              <a:t>).</a:t>
            </a:r>
          </a:p>
          <a:p>
            <a:pPr marL="0" lvl="2"/>
            <a:r>
              <a:rPr lang="en-US" sz="1200" baseline="30000" dirty="0" smtClean="0"/>
              <a:t>3</a:t>
            </a:r>
            <a:r>
              <a:rPr lang="en-US" sz="1200" dirty="0" smtClean="0"/>
              <a:t> </a:t>
            </a:r>
            <a:r>
              <a:rPr lang="en-US" sz="1200" i="1" dirty="0" smtClean="0"/>
              <a:t>Kodak</a:t>
            </a:r>
            <a:r>
              <a:rPr lang="en-US" sz="1200" dirty="0" smtClean="0"/>
              <a:t>, 504 U.S. at 462.</a:t>
            </a:r>
            <a:endParaRPr lang="en-US" sz="1200" dirty="0"/>
          </a:p>
        </p:txBody>
      </p:sp>
    </p:spTree>
    <p:extLst>
      <p:ext uri="{BB962C8B-B14F-4D97-AF65-F5344CB8AC3E}">
        <p14:creationId xmlns:p14="http://schemas.microsoft.com/office/powerpoint/2010/main" val="1831153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Analysis</a:t>
            </a:r>
            <a:endParaRPr lang="en-US" dirty="0"/>
          </a:p>
        </p:txBody>
      </p:sp>
      <p:sp>
        <p:nvSpPr>
          <p:cNvPr id="3" name="Content Placeholder 2"/>
          <p:cNvSpPr>
            <a:spLocks noGrp="1"/>
          </p:cNvSpPr>
          <p:nvPr>
            <p:ph idx="1"/>
          </p:nvPr>
        </p:nvSpPr>
        <p:spPr/>
        <p:txBody>
          <a:bodyPr/>
          <a:lstStyle/>
          <a:p>
            <a:r>
              <a:rPr lang="en-US" dirty="0" smtClean="0"/>
              <a:t>Practice</a:t>
            </a:r>
          </a:p>
          <a:p>
            <a:pPr lvl="1"/>
            <a:r>
              <a:rPr lang="en-US" dirty="0" smtClean="0"/>
              <a:t>Almost every case uses these elements to completely define a per se violation</a:t>
            </a:r>
          </a:p>
          <a:p>
            <a:pPr lvl="1"/>
            <a:r>
              <a:rPr lang="en-US" dirty="0" smtClean="0"/>
              <a:t>The rule of reason applies if one of the above elements is missing</a:t>
            </a:r>
          </a:p>
          <a:p>
            <a:pPr lvl="2"/>
            <a:r>
              <a:rPr lang="en-US" dirty="0" smtClean="0"/>
              <a:t>But the rule of reason has </a:t>
            </a:r>
            <a:r>
              <a:rPr lang="en-US" dirty="0"/>
              <a:t>almost no bite as a practical </a:t>
            </a:r>
            <a:r>
              <a:rPr lang="en-US" dirty="0" smtClean="0"/>
              <a:t>matter</a:t>
            </a:r>
          </a:p>
          <a:p>
            <a:pPr lvl="2"/>
            <a:r>
              <a:rPr lang="en-US" dirty="0" smtClean="0"/>
              <a:t>If </a:t>
            </a:r>
            <a:r>
              <a:rPr lang="en-US" dirty="0"/>
              <a:t>a plaintiff cannot satisfy the four requirement of per se illegality, it almost never can prove the likely anticompetitive effect required for a rule of reason </a:t>
            </a:r>
            <a:r>
              <a:rPr lang="en-US" dirty="0" smtClean="0"/>
              <a:t>violation </a:t>
            </a:r>
          </a:p>
          <a:p>
            <a:pPr lvl="1"/>
            <a:r>
              <a:rPr lang="en-US" dirty="0" smtClean="0"/>
              <a:t>Technological </a:t>
            </a:r>
            <a:r>
              <a:rPr lang="en-US" dirty="0"/>
              <a:t>tying cases </a:t>
            </a:r>
            <a:r>
              <a:rPr lang="en-US" dirty="0" smtClean="0"/>
              <a:t>(see below) </a:t>
            </a:r>
          </a:p>
          <a:p>
            <a:pPr lvl="2"/>
            <a:r>
              <a:rPr lang="en-US" dirty="0" smtClean="0"/>
              <a:t>Some courts do not apply the per se rule even </a:t>
            </a:r>
            <a:r>
              <a:rPr lang="en-US" dirty="0"/>
              <a:t>if the four requirements appear to be </a:t>
            </a:r>
            <a:r>
              <a:rPr lang="en-US" dirty="0" smtClean="0"/>
              <a:t>satisfied in technological tying cases</a:t>
            </a:r>
          </a:p>
          <a:p>
            <a:r>
              <a:rPr lang="en-US" dirty="0" smtClean="0"/>
              <a:t>Possible plaintiffs with antitrust injury</a:t>
            </a:r>
          </a:p>
          <a:p>
            <a:pPr lvl="1"/>
            <a:r>
              <a:rPr lang="en-US" dirty="0" smtClean="0"/>
              <a:t>Competitors that were foreclosed from the tied product market (most common)</a:t>
            </a:r>
          </a:p>
          <a:p>
            <a:pPr lvl="1"/>
            <a:r>
              <a:rPr lang="en-US" dirty="0" smtClean="0"/>
              <a:t>Direct purchasers that are injured because they were coerced into buying the tied product from the seller that they otherwise would not have purchased</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14</a:t>
            </a:fld>
            <a:endParaRPr lang="en-US" altLang="en-US" dirty="0"/>
          </a:p>
        </p:txBody>
      </p:sp>
    </p:spTree>
    <p:extLst>
      <p:ext uri="{BB962C8B-B14F-4D97-AF65-F5344CB8AC3E}">
        <p14:creationId xmlns:p14="http://schemas.microsoft.com/office/powerpoint/2010/main" val="3693072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Analysis</a:t>
            </a:r>
            <a:endParaRPr lang="en-US" dirty="0"/>
          </a:p>
        </p:txBody>
      </p:sp>
      <p:sp>
        <p:nvSpPr>
          <p:cNvPr id="3" name="Content Placeholder 2"/>
          <p:cNvSpPr>
            <a:spLocks noGrp="1"/>
          </p:cNvSpPr>
          <p:nvPr>
            <p:ph idx="1"/>
          </p:nvPr>
        </p:nvSpPr>
        <p:spPr/>
        <p:txBody>
          <a:bodyPr/>
          <a:lstStyle/>
          <a:p>
            <a:r>
              <a:rPr lang="en-US" dirty="0" smtClean="0"/>
              <a:t>A doctrinal problem</a:t>
            </a:r>
          </a:p>
          <a:p>
            <a:pPr lvl="1"/>
            <a:r>
              <a:rPr lang="en-US" dirty="0" smtClean="0"/>
              <a:t>The above test is more accurately a test for the </a:t>
            </a:r>
            <a:r>
              <a:rPr lang="en-US" i="1" dirty="0" smtClean="0"/>
              <a:t>anticompetitive effect </a:t>
            </a:r>
            <a:r>
              <a:rPr lang="en-US" dirty="0" smtClean="0"/>
              <a:t>(unreasonableness) of a tying arrangement</a:t>
            </a:r>
          </a:p>
          <a:p>
            <a:pPr lvl="1"/>
            <a:r>
              <a:rPr lang="en-US" dirty="0" smtClean="0"/>
              <a:t>Under </a:t>
            </a:r>
            <a:r>
              <a:rPr lang="en-US" i="1" dirty="0" err="1" smtClean="0"/>
              <a:t>Trinko</a:t>
            </a:r>
            <a:r>
              <a:rPr lang="en-US" dirty="0" smtClean="0"/>
              <a:t>, the other elements of a Section 1 prima facie case also need to be proved</a:t>
            </a:r>
          </a:p>
          <a:p>
            <a:pPr lvl="2"/>
            <a:r>
              <a:rPr lang="en-US" i="1" dirty="0" smtClean="0"/>
              <a:t>Plurality</a:t>
            </a:r>
            <a:r>
              <a:rPr lang="en-US" dirty="0" smtClean="0"/>
              <a:t>: Satisfied if buyer and seller are independent of one another</a:t>
            </a:r>
          </a:p>
          <a:p>
            <a:pPr lvl="2"/>
            <a:r>
              <a:rPr lang="en-US" i="1" dirty="0" smtClean="0"/>
              <a:t>Agreement</a:t>
            </a:r>
          </a:p>
          <a:p>
            <a:pPr lvl="3"/>
            <a:r>
              <a:rPr lang="en-US" dirty="0" smtClean="0"/>
              <a:t>This is the dicey one</a:t>
            </a:r>
          </a:p>
          <a:p>
            <a:pPr lvl="4"/>
            <a:r>
              <a:rPr lang="en-US" dirty="0" smtClean="0"/>
              <a:t>Sometimes tying arrangements are embodied in a contract between the seller and the buyer</a:t>
            </a:r>
          </a:p>
          <a:p>
            <a:pPr lvl="4"/>
            <a:r>
              <a:rPr lang="en-US" dirty="0" smtClean="0"/>
              <a:t>Other times they are simply part of a course of dealing</a:t>
            </a:r>
          </a:p>
          <a:p>
            <a:pPr lvl="3"/>
            <a:r>
              <a:rPr lang="en-US" dirty="0" smtClean="0"/>
              <a:t>In the course of dealing cases, the case law appears to (implicitly) assume that the purchase of the tied and tying product in an tying arrangement constitutes an agreement for Section 1 purposes between the seller and the buyer</a:t>
            </a:r>
          </a:p>
          <a:p>
            <a:pPr lvl="4"/>
            <a:r>
              <a:rPr lang="en-US" i="1" dirty="0" smtClean="0"/>
              <a:t>Query</a:t>
            </a:r>
            <a:r>
              <a:rPr lang="en-US" dirty="0" smtClean="0"/>
              <a:t>: Did you enter into an agreement for Section 1 purposes the last time you purchased a pair of shoes? </a:t>
            </a:r>
          </a:p>
          <a:p>
            <a:pPr lvl="3"/>
            <a:r>
              <a:rPr lang="en-US" dirty="0" smtClean="0"/>
              <a:t>The agreement element of a Section 1 prima facie case is almost never addressed in tying cases</a:t>
            </a:r>
          </a:p>
          <a:p>
            <a:pPr lvl="4"/>
            <a:r>
              <a:rPr lang="en-US" dirty="0" smtClean="0"/>
              <a:t>And there has been no change since </a:t>
            </a:r>
            <a:r>
              <a:rPr lang="en-US" i="1" dirty="0" err="1" smtClean="0"/>
              <a:t>Trinko</a:t>
            </a:r>
            <a:endParaRPr lang="en-US" dirty="0" smtClean="0"/>
          </a:p>
          <a:p>
            <a:pPr lvl="2"/>
            <a:r>
              <a:rPr lang="en-US" i="1" dirty="0" smtClean="0"/>
              <a:t>Restraint</a:t>
            </a:r>
          </a:p>
          <a:p>
            <a:pPr lvl="3"/>
            <a:r>
              <a:rPr lang="en-US" dirty="0" smtClean="0"/>
              <a:t>Flows from the requirement that the buyer must coerced into buying the tied product from the seller and hence foreclosing that demand to third-party competitors in the tied product market </a:t>
            </a:r>
            <a:endParaRPr lang="en-US" dirty="0"/>
          </a:p>
          <a:p>
            <a:pPr lvl="1"/>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15</a:t>
            </a:fld>
            <a:endParaRPr lang="en-US" altLang="en-US" dirty="0"/>
          </a:p>
        </p:txBody>
      </p:sp>
      <p:sp>
        <p:nvSpPr>
          <p:cNvPr id="5" name="TextBox 4"/>
          <p:cNvSpPr txBox="1"/>
          <p:nvPr/>
        </p:nvSpPr>
        <p:spPr>
          <a:xfrm>
            <a:off x="338955" y="5698788"/>
            <a:ext cx="8454559" cy="307777"/>
          </a:xfrm>
          <a:prstGeom prst="rect">
            <a:avLst/>
          </a:prstGeom>
          <a:noFill/>
          <a:ln>
            <a:solidFill>
              <a:schemeClr val="accent1"/>
            </a:solidFill>
          </a:ln>
        </p:spPr>
        <p:txBody>
          <a:bodyPr wrap="none" rtlCol="0">
            <a:spAutoFit/>
          </a:bodyPr>
          <a:lstStyle/>
          <a:p>
            <a:r>
              <a:rPr lang="en-US" sz="1400" dirty="0" smtClean="0"/>
              <a:t>Unlike the cases, we have spotted a potentially serious doctrinal problem; like the cases, we will ignore it</a:t>
            </a:r>
            <a:endParaRPr lang="en-US" sz="1400" dirty="0"/>
          </a:p>
        </p:txBody>
      </p:sp>
    </p:spTree>
    <p:extLst>
      <p:ext uri="{BB962C8B-B14F-4D97-AF65-F5344CB8AC3E}">
        <p14:creationId xmlns:p14="http://schemas.microsoft.com/office/powerpoint/2010/main" val="860595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Separate Products</a:t>
            </a:r>
            <a:endParaRPr lang="en-US" dirty="0"/>
          </a:p>
        </p:txBody>
      </p:sp>
      <p:sp>
        <p:nvSpPr>
          <p:cNvPr id="3" name="Content Placeholder 2"/>
          <p:cNvSpPr>
            <a:spLocks noGrp="1"/>
          </p:cNvSpPr>
          <p:nvPr>
            <p:ph idx="1"/>
          </p:nvPr>
        </p:nvSpPr>
        <p:spPr/>
        <p:txBody>
          <a:bodyPr/>
          <a:lstStyle/>
          <a:p>
            <a:r>
              <a:rPr lang="en-US" dirty="0" smtClean="0"/>
              <a:t>Requirement</a:t>
            </a:r>
          </a:p>
          <a:p>
            <a:pPr lvl="1"/>
            <a:r>
              <a:rPr lang="en-US" dirty="0"/>
              <a:t>The tying and tied products must be two separate products in two distinct relevant </a:t>
            </a:r>
            <a:r>
              <a:rPr lang="en-US" dirty="0" smtClean="0"/>
              <a:t>markets</a:t>
            </a:r>
          </a:p>
          <a:p>
            <a:pPr lvl="2"/>
            <a:r>
              <a:rPr lang="en-US" dirty="0"/>
              <a:t>The nature of the products involved in early tying </a:t>
            </a:r>
            <a:r>
              <a:rPr lang="en-US" dirty="0" smtClean="0"/>
              <a:t>cases—intuitively distinct </a:t>
            </a:r>
            <a:r>
              <a:rPr lang="en-US" dirty="0"/>
              <a:t>items such as a movie projector and a </a:t>
            </a:r>
            <a:r>
              <a:rPr lang="en-US" dirty="0" smtClean="0"/>
              <a:t>film—led </a:t>
            </a:r>
            <a:r>
              <a:rPr lang="en-US" dirty="0"/>
              <a:t>courts either to disregard the separate-products question or to discuss it only in </a:t>
            </a:r>
            <a:r>
              <a:rPr lang="en-US" dirty="0" smtClean="0"/>
              <a:t>passing</a:t>
            </a:r>
          </a:p>
          <a:p>
            <a:r>
              <a:rPr lang="en-US" i="1" dirty="0" smtClean="0"/>
              <a:t>Jefferson Parish</a:t>
            </a:r>
          </a:p>
          <a:p>
            <a:pPr lvl="1"/>
            <a:r>
              <a:rPr lang="en-US" dirty="0"/>
              <a:t>The first case to give content to the separate-products test was </a:t>
            </a:r>
            <a:r>
              <a:rPr lang="en-US" i="1" dirty="0"/>
              <a:t>Jefferson Parish </a:t>
            </a:r>
            <a:endParaRPr lang="en-US" i="1" dirty="0" smtClean="0"/>
          </a:p>
          <a:p>
            <a:pPr lvl="2"/>
            <a:r>
              <a:rPr lang="en-US" dirty="0" smtClean="0"/>
              <a:t>The </a:t>
            </a:r>
            <a:r>
              <a:rPr lang="en-US" dirty="0"/>
              <a:t>facts were a challenge for casual separate-products analysis because the tied </a:t>
            </a:r>
            <a:r>
              <a:rPr lang="en-US" dirty="0" smtClean="0"/>
              <a:t>service—anesthesia—was neither </a:t>
            </a:r>
            <a:r>
              <a:rPr lang="en-US" dirty="0"/>
              <a:t>intuitively distinct from nor intuitively contained within the tying </a:t>
            </a:r>
            <a:r>
              <a:rPr lang="en-US" dirty="0" smtClean="0"/>
              <a:t>service—surgical </a:t>
            </a:r>
            <a:r>
              <a:rPr lang="en-US" dirty="0"/>
              <a:t>care. </a:t>
            </a:r>
            <a:endParaRPr lang="en-US" dirty="0" smtClean="0"/>
          </a:p>
          <a:p>
            <a:pPr lvl="2"/>
            <a:r>
              <a:rPr lang="en-US" dirty="0" smtClean="0"/>
              <a:t>A </a:t>
            </a:r>
            <a:r>
              <a:rPr lang="en-US" dirty="0"/>
              <a:t>further complication was </a:t>
            </a:r>
            <a:r>
              <a:rPr lang="en-US" dirty="0" smtClean="0"/>
              <a:t>that new </a:t>
            </a:r>
            <a:r>
              <a:rPr lang="en-US" dirty="0"/>
              <a:t>economic research began to </a:t>
            </a:r>
            <a:r>
              <a:rPr lang="en-US" dirty="0" smtClean="0"/>
              <a:t>show that in some circumstances tying arrangements could be procompetitive</a:t>
            </a:r>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16</a:t>
            </a:fld>
            <a:endParaRPr lang="en-US" altLang="en-US" dirty="0"/>
          </a:p>
        </p:txBody>
      </p:sp>
    </p:spTree>
    <p:extLst>
      <p:ext uri="{BB962C8B-B14F-4D97-AF65-F5344CB8AC3E}">
        <p14:creationId xmlns:p14="http://schemas.microsoft.com/office/powerpoint/2010/main" val="192573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Separate Products</a:t>
            </a:r>
            <a:endParaRPr lang="en-US" dirty="0"/>
          </a:p>
        </p:txBody>
      </p:sp>
      <p:sp>
        <p:nvSpPr>
          <p:cNvPr id="3" name="Content Placeholder 2"/>
          <p:cNvSpPr>
            <a:spLocks noGrp="1"/>
          </p:cNvSpPr>
          <p:nvPr>
            <p:ph idx="1"/>
          </p:nvPr>
        </p:nvSpPr>
        <p:spPr/>
        <p:txBody>
          <a:bodyPr/>
          <a:lstStyle/>
          <a:p>
            <a:r>
              <a:rPr lang="en-US" i="1" dirty="0" smtClean="0"/>
              <a:t>Jefferson Parish </a:t>
            </a:r>
            <a:r>
              <a:rPr lang="en-US" dirty="0" smtClean="0"/>
              <a:t>test: Separable demand</a:t>
            </a:r>
          </a:p>
          <a:p>
            <a:endParaRPr lang="en-US" dirty="0" smtClean="0"/>
          </a:p>
          <a:p>
            <a:endParaRPr lang="en-US" dirty="0" smtClean="0"/>
          </a:p>
          <a:p>
            <a:endParaRPr lang="en-US" dirty="0" smtClean="0"/>
          </a:p>
          <a:p>
            <a:endParaRPr lang="en-US" dirty="0" smtClean="0"/>
          </a:p>
          <a:p>
            <a:pPr lvl="1"/>
            <a:endParaRPr lang="en-US" dirty="0" smtClean="0"/>
          </a:p>
          <a:p>
            <a:pPr lvl="1"/>
            <a:r>
              <a:rPr lang="en-US" dirty="0" smtClean="0"/>
              <a:t>Separable demand means that consumers have a demand to purchase the tied product from a supplier other than the seller of the tying product</a:t>
            </a:r>
          </a:p>
          <a:p>
            <a:pPr lvl="2"/>
            <a:r>
              <a:rPr lang="en-US" dirty="0" smtClean="0"/>
              <a:t>This makes sense if the competitive harm to be prevented is the foreclosure of competition in the market for the tied product</a:t>
            </a:r>
          </a:p>
          <a:p>
            <a:pPr lvl="3"/>
            <a:r>
              <a:rPr lang="en-US" dirty="0" smtClean="0"/>
              <a:t>If there is no consumer demand to purchase the tied product from a supplier other than the seller of the tying product, then there is no foreclosure</a:t>
            </a:r>
          </a:p>
          <a:p>
            <a:pPr lvl="3"/>
            <a:r>
              <a:rPr lang="en-US" dirty="0" smtClean="0"/>
              <a:t>Significant efficiencies in the joint sale of the tying and tied products can eliminate separable demand, since the efficiencies enable a reduction in price that the consumer would otherwise have to pay+</a:t>
            </a:r>
          </a:p>
          <a:p>
            <a:pPr lvl="1"/>
            <a:endParaRPr lang="en-US" dirty="0" smtClean="0"/>
          </a:p>
          <a:p>
            <a:endParaRPr lang="en-US" dirty="0" smtClean="0"/>
          </a:p>
          <a:p>
            <a:endParaRPr lang="en-US" dirty="0" smtClean="0"/>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17</a:t>
            </a:fld>
            <a:endParaRPr lang="en-US" altLang="en-US" dirty="0"/>
          </a:p>
        </p:txBody>
      </p:sp>
      <p:sp>
        <p:nvSpPr>
          <p:cNvPr id="5" name="TextBox 4"/>
          <p:cNvSpPr txBox="1"/>
          <p:nvPr/>
        </p:nvSpPr>
        <p:spPr>
          <a:xfrm>
            <a:off x="1495627" y="1388015"/>
            <a:ext cx="6772073" cy="1815882"/>
          </a:xfrm>
          <a:prstGeom prst="rect">
            <a:avLst/>
          </a:prstGeom>
          <a:noFill/>
          <a:ln>
            <a:solidFill>
              <a:schemeClr val="accent1"/>
            </a:solidFill>
          </a:ln>
        </p:spPr>
        <p:txBody>
          <a:bodyPr wrap="square" rtlCol="0">
            <a:spAutoFit/>
          </a:bodyPr>
          <a:lstStyle/>
          <a:p>
            <a:r>
              <a:rPr lang="en-US" sz="1400" dirty="0" smtClean="0"/>
              <a:t>The </a:t>
            </a:r>
            <a:r>
              <a:rPr lang="en-US" sz="1400" dirty="0"/>
              <a:t>answer to the question whether petitioners have utilized a tying arrangement must be based on whether there is a possibility that the economic effect of the arrangement is that condemned by the rule against tying that petitioners have foreclosed competition on the merits in a product market distinct from the market for the tying item. Thus, in this case no tying arrangement can exist unless there is a sufficient demand for the purchase of anesthesiological services separate from hospital services to identify a distinct product market in which it is efficient to offer anesthesiological services separately from hospital </a:t>
            </a:r>
            <a:r>
              <a:rPr lang="en-US" sz="1400" dirty="0" smtClean="0"/>
              <a:t>services.</a:t>
            </a:r>
            <a:r>
              <a:rPr lang="en-US" sz="1400" baseline="30000" dirty="0" smtClean="0"/>
              <a:t>1</a:t>
            </a:r>
            <a:endParaRPr lang="en-US" sz="1400" baseline="30000" dirty="0"/>
          </a:p>
        </p:txBody>
      </p:sp>
      <p:sp>
        <p:nvSpPr>
          <p:cNvPr id="6" name="TextBox 5"/>
          <p:cNvSpPr txBox="1"/>
          <p:nvPr/>
        </p:nvSpPr>
        <p:spPr>
          <a:xfrm>
            <a:off x="447472" y="5923334"/>
            <a:ext cx="4000262" cy="276999"/>
          </a:xfrm>
          <a:prstGeom prst="rect">
            <a:avLst/>
          </a:prstGeom>
          <a:noFill/>
        </p:spPr>
        <p:txBody>
          <a:bodyPr wrap="none" rtlCol="0">
            <a:spAutoFit/>
          </a:bodyPr>
          <a:lstStyle/>
          <a:p>
            <a:r>
              <a:rPr lang="en-US" sz="1200" baseline="30000" dirty="0" smtClean="0"/>
              <a:t>1</a:t>
            </a:r>
            <a:r>
              <a:rPr lang="en-US" sz="1200" dirty="0" smtClean="0"/>
              <a:t> </a:t>
            </a:r>
            <a:r>
              <a:rPr lang="en-US" sz="1200" i="1" dirty="0" smtClean="0"/>
              <a:t>Jefferson Parish</a:t>
            </a:r>
            <a:r>
              <a:rPr lang="en-US" sz="1200" dirty="0" smtClean="0"/>
              <a:t>, 466 U.S. at 21-22 (footnote omitted).</a:t>
            </a:r>
            <a:endParaRPr lang="en-US" sz="1200" dirty="0"/>
          </a:p>
        </p:txBody>
      </p:sp>
    </p:spTree>
    <p:extLst>
      <p:ext uri="{BB962C8B-B14F-4D97-AF65-F5344CB8AC3E}">
        <p14:creationId xmlns:p14="http://schemas.microsoft.com/office/powerpoint/2010/main" val="3861609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 Products</a:t>
            </a:r>
          </a:p>
        </p:txBody>
      </p:sp>
      <p:sp>
        <p:nvSpPr>
          <p:cNvPr id="3" name="Content Placeholder 2"/>
          <p:cNvSpPr>
            <a:spLocks noGrp="1"/>
          </p:cNvSpPr>
          <p:nvPr>
            <p:ph idx="1"/>
          </p:nvPr>
        </p:nvSpPr>
        <p:spPr/>
        <p:txBody>
          <a:bodyPr/>
          <a:lstStyle/>
          <a:p>
            <a:r>
              <a:rPr lang="en-US" dirty="0" smtClean="0"/>
              <a:t>Functional integration</a:t>
            </a:r>
          </a:p>
          <a:p>
            <a:pPr lvl="1"/>
            <a:r>
              <a:rPr lang="en-US" dirty="0" smtClean="0"/>
              <a:t>Simply because the components in a package are functional integrated with one another does not make them separate products</a:t>
            </a:r>
          </a:p>
          <a:p>
            <a:pPr lvl="1"/>
            <a:r>
              <a:rPr lang="en-US" dirty="0" smtClean="0"/>
              <a:t>Under the </a:t>
            </a:r>
            <a:r>
              <a:rPr lang="en-US" i="1" dirty="0" smtClean="0"/>
              <a:t>Jefferson Parish </a:t>
            </a:r>
            <a:r>
              <a:rPr lang="en-US" dirty="0" smtClean="0"/>
              <a:t>test, a functionally integrated package contains separate products if the demands for the components are separable</a:t>
            </a:r>
            <a:r>
              <a:rPr lang="en-US" baseline="30000" dirty="0" smtClean="0"/>
              <a:t>1</a:t>
            </a:r>
          </a:p>
          <a:p>
            <a:pPr lvl="2"/>
            <a:r>
              <a:rPr lang="en-US" i="1" dirty="0" smtClean="0"/>
              <a:t>Jefferson Parish </a:t>
            </a:r>
            <a:r>
              <a:rPr lang="en-US" dirty="0" smtClean="0"/>
              <a:t>held that surgical services </a:t>
            </a:r>
            <a:r>
              <a:rPr lang="en-US" dirty="0"/>
              <a:t>and </a:t>
            </a:r>
            <a:r>
              <a:rPr lang="en-US" dirty="0" err="1"/>
              <a:t>anesthesiological</a:t>
            </a:r>
            <a:r>
              <a:rPr lang="en-US" dirty="0"/>
              <a:t> services</a:t>
            </a:r>
            <a:endParaRPr lang="en-US" dirty="0" smtClean="0"/>
          </a:p>
          <a:p>
            <a:pPr lvl="1"/>
            <a:r>
              <a:rPr lang="en-US" dirty="0" smtClean="0"/>
              <a:t>Even before </a:t>
            </a:r>
            <a:r>
              <a:rPr lang="en-US" i="1" dirty="0" smtClean="0"/>
              <a:t>Jefferson Parish</a:t>
            </a:r>
            <a:r>
              <a:rPr lang="en-US" dirty="0" smtClean="0"/>
              <a:t>, the Supreme Court had found functionally integrated packages to contain separate products</a:t>
            </a:r>
          </a:p>
          <a:p>
            <a:pPr lvl="2"/>
            <a:r>
              <a:rPr lang="en-US" dirty="0" smtClean="0"/>
              <a:t>Computer </a:t>
            </a:r>
            <a:r>
              <a:rPr lang="en-US" dirty="0"/>
              <a:t>and computer punch </a:t>
            </a:r>
            <a:r>
              <a:rPr lang="en-US" dirty="0" smtClean="0"/>
              <a:t>cards</a:t>
            </a:r>
            <a:r>
              <a:rPr lang="en-US" baseline="30000" dirty="0" smtClean="0"/>
              <a:t>2</a:t>
            </a:r>
          </a:p>
          <a:p>
            <a:pPr lvl="2"/>
            <a:r>
              <a:rPr lang="en-US" dirty="0" smtClean="0"/>
              <a:t>Salt </a:t>
            </a:r>
            <a:r>
              <a:rPr lang="en-US" dirty="0"/>
              <a:t>machine and </a:t>
            </a:r>
            <a:r>
              <a:rPr lang="en-US" dirty="0" smtClean="0"/>
              <a:t>salt</a:t>
            </a:r>
            <a:r>
              <a:rPr lang="en-US" baseline="30000" dirty="0" smtClean="0"/>
              <a:t>3</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18</a:t>
            </a:fld>
            <a:endParaRPr lang="en-US" altLang="en-US" dirty="0"/>
          </a:p>
        </p:txBody>
      </p:sp>
      <p:sp>
        <p:nvSpPr>
          <p:cNvPr id="5" name="TextBox 4"/>
          <p:cNvSpPr txBox="1"/>
          <p:nvPr/>
        </p:nvSpPr>
        <p:spPr>
          <a:xfrm>
            <a:off x="385767" y="5345003"/>
            <a:ext cx="8301033" cy="830997"/>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Jefferson Parish</a:t>
            </a:r>
            <a:r>
              <a:rPr lang="en-US" sz="1200" dirty="0" smtClean="0"/>
              <a:t>, 466 U.S. at 19 (holding that “whether </a:t>
            </a:r>
            <a:r>
              <a:rPr lang="en-US" sz="1200" dirty="0"/>
              <a:t>one or two products are involved turns not on the functional relation between them, but rather on the character of the demand for the two </a:t>
            </a:r>
            <a:r>
              <a:rPr lang="en-US" sz="1200" dirty="0" smtClean="0"/>
              <a:t>items”).</a:t>
            </a:r>
          </a:p>
          <a:p>
            <a:r>
              <a:rPr lang="en-US" sz="1200" baseline="30000" dirty="0" smtClean="0"/>
              <a:t>2</a:t>
            </a:r>
            <a:r>
              <a:rPr lang="en-US" sz="1200" dirty="0" smtClean="0"/>
              <a:t> IBM Corp</a:t>
            </a:r>
            <a:r>
              <a:rPr lang="en-US" sz="1200" dirty="0"/>
              <a:t>. v. United States, 298 U.S. </a:t>
            </a:r>
            <a:r>
              <a:rPr lang="en-US" sz="1200" dirty="0" smtClean="0"/>
              <a:t>131 (</a:t>
            </a:r>
            <a:r>
              <a:rPr lang="en-US" sz="1200" dirty="0"/>
              <a:t>1936</a:t>
            </a:r>
            <a:r>
              <a:rPr lang="en-US" sz="1200" dirty="0" smtClean="0"/>
              <a:t>).</a:t>
            </a:r>
          </a:p>
          <a:p>
            <a:r>
              <a:rPr lang="en-US" sz="1200" baseline="30000" dirty="0"/>
              <a:t>3</a:t>
            </a:r>
            <a:r>
              <a:rPr lang="en-US" sz="1200" dirty="0"/>
              <a:t> International Salt Co. v. United States, 332 U.S. 392 (1947</a:t>
            </a:r>
            <a:r>
              <a:rPr lang="en-US" sz="1200" dirty="0" smtClean="0"/>
              <a:t>).</a:t>
            </a:r>
            <a:endParaRPr lang="en-US" sz="1200" dirty="0"/>
          </a:p>
        </p:txBody>
      </p:sp>
    </p:spTree>
    <p:extLst>
      <p:ext uri="{BB962C8B-B14F-4D97-AF65-F5344CB8AC3E}">
        <p14:creationId xmlns:p14="http://schemas.microsoft.com/office/powerpoint/2010/main" val="1527266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 Products</a:t>
            </a:r>
          </a:p>
        </p:txBody>
      </p:sp>
      <p:sp>
        <p:nvSpPr>
          <p:cNvPr id="3" name="Content Placeholder 2"/>
          <p:cNvSpPr>
            <a:spLocks noGrp="1"/>
          </p:cNvSpPr>
          <p:nvPr>
            <p:ph idx="1"/>
          </p:nvPr>
        </p:nvSpPr>
        <p:spPr/>
        <p:txBody>
          <a:bodyPr/>
          <a:lstStyle/>
          <a:p>
            <a:r>
              <a:rPr lang="en-US" dirty="0" smtClean="0"/>
              <a:t>Pleading and proof</a:t>
            </a:r>
          </a:p>
          <a:p>
            <a:pPr lvl="1"/>
            <a:r>
              <a:rPr lang="en-US" dirty="0" smtClean="0"/>
              <a:t>As a technical matter, the tying and tied products, and the relevant markets in which they respectively reside, should be pleaded and proved as part of the plaintiff’s prima facie case</a:t>
            </a:r>
          </a:p>
          <a:p>
            <a:pPr lvl="2"/>
            <a:r>
              <a:rPr lang="en-US" dirty="0" smtClean="0"/>
              <a:t>The plaintiff bears the burden of proof</a:t>
            </a:r>
          </a:p>
          <a:p>
            <a:pPr lvl="2"/>
            <a:r>
              <a:rPr lang="en-US" dirty="0" smtClean="0"/>
              <a:t>Pleading subject to the </a:t>
            </a:r>
            <a:r>
              <a:rPr lang="en-US" i="1" dirty="0" smtClean="0"/>
              <a:t>Twombly</a:t>
            </a:r>
            <a:r>
              <a:rPr lang="en-US" dirty="0" smtClean="0"/>
              <a:t> rule</a:t>
            </a:r>
          </a:p>
          <a:p>
            <a:pPr lvl="1"/>
            <a:r>
              <a:rPr lang="en-US" dirty="0" smtClean="0"/>
              <a:t>Need to show that—</a:t>
            </a:r>
          </a:p>
          <a:p>
            <a:pPr lvl="2"/>
            <a:r>
              <a:rPr lang="en-US" dirty="0"/>
              <a:t>there is a sufficient demand for the purchase of </a:t>
            </a:r>
            <a:r>
              <a:rPr lang="en-US" dirty="0" smtClean="0"/>
              <a:t>one component (the putative tied product) separate </a:t>
            </a:r>
            <a:r>
              <a:rPr lang="en-US" dirty="0"/>
              <a:t>from </a:t>
            </a:r>
            <a:r>
              <a:rPr lang="en-US" dirty="0" smtClean="0"/>
              <a:t>the other component (the putative tying product) such that it </a:t>
            </a:r>
            <a:r>
              <a:rPr lang="en-US" dirty="0"/>
              <a:t>is efficient to offer </a:t>
            </a:r>
            <a:r>
              <a:rPr lang="en-US" dirty="0" smtClean="0"/>
              <a:t>the first product separately </a:t>
            </a:r>
            <a:r>
              <a:rPr lang="en-US" dirty="0"/>
              <a:t>from </a:t>
            </a:r>
            <a:r>
              <a:rPr lang="en-US" dirty="0" smtClean="0"/>
              <a:t>the second product</a:t>
            </a:r>
          </a:p>
          <a:p>
            <a:pPr lvl="2"/>
            <a:r>
              <a:rPr lang="en-US" dirty="0" smtClean="0"/>
              <a:t>at the prices that would exist in the “but for” world without the tying arrangement</a:t>
            </a:r>
          </a:p>
          <a:p>
            <a:pPr lvl="3"/>
            <a:r>
              <a:rPr lang="en-US" dirty="0" smtClean="0"/>
              <a:t>This second requirement is not mentioned in the cases, but demand needs to be evaluated at some price and the prices in the “but for” world are the correct prices for this evaluation</a:t>
            </a:r>
          </a:p>
          <a:p>
            <a:pPr lvl="3"/>
            <a:r>
              <a:rPr lang="en-US" dirty="0" smtClean="0"/>
              <a:t>The “but for” world prices also will reveal whether the efficiency gains from the tying arrangement (if any) are sufficient to eliminate any separable demand </a:t>
            </a:r>
          </a:p>
          <a:p>
            <a:pPr lvl="1"/>
            <a:r>
              <a:rPr lang="en-US" dirty="0"/>
              <a:t>The existence of a profitable supplier supplying the tying product standing alone is evidence—and perhaps conclusive evidence—of separable consumer demand</a:t>
            </a:r>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19</a:t>
            </a:fld>
            <a:endParaRPr lang="en-US" altLang="en-US" dirty="0"/>
          </a:p>
        </p:txBody>
      </p:sp>
    </p:spTree>
    <p:extLst>
      <p:ext uri="{BB962C8B-B14F-4D97-AF65-F5344CB8AC3E}">
        <p14:creationId xmlns:p14="http://schemas.microsoft.com/office/powerpoint/2010/main" val="414857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Tying Arrangements and Mixed Bundling</a:t>
            </a:r>
            <a:endParaRPr lang="en-US" dirty="0"/>
          </a:p>
        </p:txBody>
      </p:sp>
      <p:sp>
        <p:nvSpPr>
          <p:cNvPr id="3" name="Content Placeholder 2"/>
          <p:cNvSpPr>
            <a:spLocks noGrp="1"/>
          </p:cNvSpPr>
          <p:nvPr>
            <p:ph idx="1"/>
          </p:nvPr>
        </p:nvSpPr>
        <p:spPr/>
        <p:txBody>
          <a:bodyPr/>
          <a:lstStyle/>
          <a:p>
            <a:r>
              <a:rPr lang="en-US" dirty="0" smtClean="0"/>
              <a:t>Concepts</a:t>
            </a:r>
          </a:p>
          <a:p>
            <a:pPr lvl="1"/>
            <a:r>
              <a:rPr lang="en-US" dirty="0" smtClean="0"/>
              <a:t>Tying arrangements </a:t>
            </a:r>
          </a:p>
          <a:p>
            <a:pPr lvl="2"/>
            <a:r>
              <a:rPr lang="en-US" dirty="0"/>
              <a:t>“[A] tying arrangement may be defined as an agreement by a party to sell one product but only on the condition that the buyer also purchases a different (or tied) product, or at least agrees that he will not purchase that product from any other supplier</a:t>
            </a:r>
            <a:r>
              <a:rPr lang="en-US" dirty="0" smtClean="0"/>
              <a:t>.”</a:t>
            </a:r>
            <a:r>
              <a:rPr lang="en-US" baseline="30000" dirty="0" smtClean="0"/>
              <a:t>1</a:t>
            </a:r>
            <a:r>
              <a:rPr lang="en-US" dirty="0" smtClean="0"/>
              <a:t> </a:t>
            </a:r>
          </a:p>
          <a:p>
            <a:pPr lvl="2"/>
            <a:r>
              <a:rPr lang="en-US" dirty="0"/>
              <a:t>The usual form of a tying arrangement is “I will sell you Product X, but only if you also buy Product Y from me.” </a:t>
            </a:r>
            <a:endParaRPr lang="en-US" dirty="0" smtClean="0"/>
          </a:p>
          <a:p>
            <a:pPr lvl="3"/>
            <a:r>
              <a:rPr lang="en-US" dirty="0" smtClean="0"/>
              <a:t>Product </a:t>
            </a:r>
            <a:r>
              <a:rPr lang="en-US" dirty="0"/>
              <a:t>X, which is called the </a:t>
            </a:r>
            <a:r>
              <a:rPr lang="en-US" i="1" dirty="0"/>
              <a:t>tying product</a:t>
            </a:r>
            <a:r>
              <a:rPr lang="en-US" dirty="0"/>
              <a:t>, is the product that the customer wants to buy from the </a:t>
            </a:r>
            <a:r>
              <a:rPr lang="en-US" dirty="0" smtClean="0"/>
              <a:t>seller</a:t>
            </a:r>
          </a:p>
          <a:p>
            <a:pPr lvl="3"/>
            <a:r>
              <a:rPr lang="en-US" dirty="0" smtClean="0"/>
              <a:t>Product </a:t>
            </a:r>
            <a:r>
              <a:rPr lang="en-US" dirty="0"/>
              <a:t>Y, which is call the </a:t>
            </a:r>
            <a:r>
              <a:rPr lang="en-US" i="1" dirty="0"/>
              <a:t>tied product</a:t>
            </a:r>
            <a:r>
              <a:rPr lang="en-US" dirty="0"/>
              <a:t>, is the product that the customer does not want to buy, or at least does not want to buy from the seller.</a:t>
            </a:r>
          </a:p>
          <a:p>
            <a:pPr lvl="2"/>
            <a:r>
              <a:rPr lang="en-US" dirty="0" smtClean="0"/>
              <a:t>Possible anticompetitive effects</a:t>
            </a:r>
          </a:p>
          <a:p>
            <a:pPr lvl="3"/>
            <a:r>
              <a:rPr lang="en-US" dirty="0" smtClean="0"/>
              <a:t>Foreclosure of competitors in the market for the tied product (current theory)</a:t>
            </a:r>
          </a:p>
          <a:p>
            <a:pPr lvl="3"/>
            <a:r>
              <a:rPr lang="en-US" dirty="0" smtClean="0"/>
              <a:t>Coercion of consumers to purchase something—the tied product—from the seller that they do not want (rejected today as a theory of anticompetitive harm)</a:t>
            </a:r>
          </a:p>
          <a:p>
            <a:pPr lvl="1"/>
            <a:r>
              <a:rPr lang="en-US" dirty="0" smtClean="0"/>
              <a:t>Mixed bundling (sometimes called discounted bundling)</a:t>
            </a:r>
          </a:p>
          <a:p>
            <a:pPr lvl="2"/>
            <a:r>
              <a:rPr lang="en-US" dirty="0" smtClean="0"/>
              <a:t>Each of the products in the bundle is available separately, but when purchased together in the bundle at available at a substantial </a:t>
            </a:r>
            <a:r>
              <a:rPr lang="en-US" dirty="0"/>
              <a:t>discount compared to the </a:t>
            </a:r>
            <a:r>
              <a:rPr lang="en-US" dirty="0" smtClean="0"/>
              <a:t>sum of the individual </a:t>
            </a:r>
            <a:r>
              <a:rPr lang="en-US" dirty="0"/>
              <a:t>prices</a:t>
            </a:r>
            <a:r>
              <a:rPr lang="en-US" dirty="0" smtClean="0"/>
              <a:t> </a:t>
            </a:r>
          </a:p>
          <a:p>
            <a:pPr lvl="2"/>
            <a:r>
              <a:rPr lang="en-US" dirty="0"/>
              <a:t>Possible anticompetitive effects</a:t>
            </a:r>
          </a:p>
          <a:p>
            <a:pPr lvl="3"/>
            <a:r>
              <a:rPr lang="en-US" dirty="0"/>
              <a:t>Foreclosure of competitors in the market for </a:t>
            </a:r>
            <a:r>
              <a:rPr lang="en-US" dirty="0" smtClean="0"/>
              <a:t>one of the component products in the bundle</a:t>
            </a:r>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a:t>
            </a:fld>
            <a:endParaRPr lang="en-US" altLang="en-US" dirty="0"/>
          </a:p>
        </p:txBody>
      </p:sp>
      <p:sp>
        <p:nvSpPr>
          <p:cNvPr id="5" name="TextBox 4"/>
          <p:cNvSpPr txBox="1"/>
          <p:nvPr/>
        </p:nvSpPr>
        <p:spPr>
          <a:xfrm>
            <a:off x="384023" y="5909193"/>
            <a:ext cx="4571701" cy="276999"/>
          </a:xfrm>
          <a:prstGeom prst="rect">
            <a:avLst/>
          </a:prstGeom>
          <a:noFill/>
        </p:spPr>
        <p:txBody>
          <a:bodyPr wrap="none" rtlCol="0">
            <a:spAutoFit/>
          </a:bodyPr>
          <a:lstStyle/>
          <a:p>
            <a:r>
              <a:rPr lang="en-US" sz="1200" baseline="30000" dirty="0" smtClean="0"/>
              <a:t>1</a:t>
            </a:r>
            <a:r>
              <a:rPr lang="en-US" sz="1200" dirty="0" smtClean="0"/>
              <a:t> </a:t>
            </a:r>
            <a:r>
              <a:rPr lang="en-US" sz="1200" dirty="0"/>
              <a:t>Northern Pac. Ry. Co. v. United States, 356 U.S. 1, 5-6 (1958</a:t>
            </a:r>
            <a:r>
              <a:rPr lang="en-US" sz="1200" dirty="0" smtClean="0"/>
              <a:t>).</a:t>
            </a:r>
            <a:endParaRPr lang="en-US" sz="1200" dirty="0"/>
          </a:p>
        </p:txBody>
      </p:sp>
    </p:spTree>
    <p:extLst>
      <p:ext uri="{BB962C8B-B14F-4D97-AF65-F5344CB8AC3E}">
        <p14:creationId xmlns:p14="http://schemas.microsoft.com/office/powerpoint/2010/main" val="1961261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Separate Products</a:t>
            </a:r>
            <a:endParaRPr lang="en-US" dirty="0"/>
          </a:p>
        </p:txBody>
      </p:sp>
      <p:sp>
        <p:nvSpPr>
          <p:cNvPr id="3" name="Content Placeholder 2"/>
          <p:cNvSpPr>
            <a:spLocks noGrp="1"/>
          </p:cNvSpPr>
          <p:nvPr>
            <p:ph idx="1"/>
          </p:nvPr>
        </p:nvSpPr>
        <p:spPr/>
        <p:txBody>
          <a:bodyPr/>
          <a:lstStyle/>
          <a:p>
            <a:r>
              <a:rPr lang="en-US" i="1" dirty="0" smtClean="0"/>
              <a:t>Jefferson Parish </a:t>
            </a:r>
            <a:r>
              <a:rPr lang="en-US" dirty="0" smtClean="0"/>
              <a:t>test: Examples of evidence</a:t>
            </a:r>
          </a:p>
          <a:p>
            <a:pPr lvl="1"/>
            <a:r>
              <a:rPr lang="en-US" i="1" dirty="0" smtClean="0"/>
              <a:t>Jefferson Parish</a:t>
            </a:r>
            <a:r>
              <a:rPr lang="en-US" dirty="0" smtClean="0"/>
              <a:t>: Anesthesiological service separate from surgical service</a:t>
            </a:r>
          </a:p>
          <a:p>
            <a:pPr lvl="2"/>
            <a:r>
              <a:rPr lang="en-US" dirty="0" smtClean="0"/>
              <a:t>There </a:t>
            </a:r>
            <a:r>
              <a:rPr lang="en-US" dirty="0"/>
              <a:t>is no impediment to providing the anesthesiological component separately from the other services offered in the hospital package, and anesthesiological services are provided separately by numerous other </a:t>
            </a:r>
            <a:r>
              <a:rPr lang="en-US" dirty="0" smtClean="0"/>
              <a:t>hospitals</a:t>
            </a:r>
            <a:endParaRPr lang="en-US" dirty="0"/>
          </a:p>
          <a:p>
            <a:pPr lvl="2"/>
            <a:r>
              <a:rPr lang="en-US" dirty="0" smtClean="0"/>
              <a:t>Anesthesiological </a:t>
            </a:r>
            <a:r>
              <a:rPr lang="en-US" dirty="0"/>
              <a:t>services are billed separately from hospital </a:t>
            </a:r>
            <a:r>
              <a:rPr lang="en-US" dirty="0" smtClean="0"/>
              <a:t>services</a:t>
            </a:r>
          </a:p>
          <a:p>
            <a:pPr lvl="2"/>
            <a:r>
              <a:rPr lang="en-US" dirty="0" smtClean="0"/>
              <a:t>Patients </a:t>
            </a:r>
            <a:r>
              <a:rPr lang="en-US" dirty="0"/>
              <a:t>or surgeons often request specific anesthesiologists to come to a hospital and provide </a:t>
            </a:r>
            <a:r>
              <a:rPr lang="en-US" dirty="0" smtClean="0"/>
              <a:t>anesthesia</a:t>
            </a:r>
          </a:p>
          <a:p>
            <a:pPr lvl="2"/>
            <a:r>
              <a:rPr lang="en-US" dirty="0" smtClean="0"/>
              <a:t>The </a:t>
            </a:r>
            <a:r>
              <a:rPr lang="en-US" dirty="0"/>
              <a:t>hospital required purchases from Roux even though other anesthesiologists were available and Roux had no objection to their receiving staff privileges at East </a:t>
            </a:r>
            <a:r>
              <a:rPr lang="en-US" dirty="0" smtClean="0"/>
              <a:t>Jefferson</a:t>
            </a:r>
          </a:p>
          <a:p>
            <a:pPr lvl="2"/>
            <a:r>
              <a:rPr lang="en-US" dirty="0" smtClean="0"/>
              <a:t>In </a:t>
            </a:r>
            <a:r>
              <a:rPr lang="en-US" dirty="0"/>
              <a:t>addition, there was no testimony that patients or their surgeons do not differentiate between anesthesiological services and hospital services when making purchasing </a:t>
            </a:r>
            <a:r>
              <a:rPr lang="en-US" dirty="0" smtClean="0"/>
              <a:t>decisions</a:t>
            </a:r>
          </a:p>
          <a:p>
            <a:pPr lvl="1"/>
            <a:r>
              <a:rPr lang="en-US" i="1" dirty="0" smtClean="0"/>
              <a:t>Microsoft</a:t>
            </a:r>
            <a:r>
              <a:rPr lang="en-US" dirty="0" smtClean="0"/>
              <a:t>: Browser separate from the operating system</a:t>
            </a:r>
          </a:p>
          <a:p>
            <a:pPr lvl="2"/>
            <a:r>
              <a:rPr lang="en-US" i="1" dirty="0" smtClean="0"/>
              <a:t>Direct </a:t>
            </a:r>
            <a:r>
              <a:rPr lang="en-US" i="1" dirty="0"/>
              <a:t>consumer demand </a:t>
            </a:r>
            <a:r>
              <a:rPr lang="en-US" i="1" dirty="0" smtClean="0"/>
              <a:t>test</a:t>
            </a:r>
            <a:r>
              <a:rPr lang="en-US" dirty="0" smtClean="0"/>
              <a:t>: Many </a:t>
            </a:r>
            <a:r>
              <a:rPr lang="en-US" dirty="0"/>
              <a:t>consumers, if given the option, would choose their browser separately from the </a:t>
            </a:r>
            <a:r>
              <a:rPr lang="en-US" dirty="0" smtClean="0"/>
              <a:t>OS (or, equivalently, would chose a browser other than IE)</a:t>
            </a:r>
          </a:p>
          <a:p>
            <a:pPr lvl="2"/>
            <a:r>
              <a:rPr lang="en-US" i="1" dirty="0" smtClean="0"/>
              <a:t>Indirect </a:t>
            </a:r>
            <a:r>
              <a:rPr lang="en-US" i="1" dirty="0"/>
              <a:t>industry custom </a:t>
            </a:r>
            <a:r>
              <a:rPr lang="en-US" i="1" dirty="0" smtClean="0"/>
              <a:t>test</a:t>
            </a:r>
            <a:r>
              <a:rPr lang="en-US" dirty="0" smtClean="0"/>
              <a:t>: Although </a:t>
            </a:r>
            <a:r>
              <a:rPr lang="en-US" dirty="0"/>
              <a:t>all major OS vendors </a:t>
            </a:r>
            <a:r>
              <a:rPr lang="en-US" dirty="0" smtClean="0"/>
              <a:t>offered bundled </a:t>
            </a:r>
            <a:r>
              <a:rPr lang="en-US" dirty="0"/>
              <a:t>browsers with their OSs, </a:t>
            </a:r>
            <a:r>
              <a:rPr lang="en-US" dirty="0" smtClean="0"/>
              <a:t>vendors other than Microsoft  </a:t>
            </a:r>
            <a:r>
              <a:rPr lang="en-US" dirty="0"/>
              <a:t>either sold versions without a browser, or allowed OEMs or end- users either not to install the bundled browser or in any event to "uninstall" it</a:t>
            </a:r>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20</a:t>
            </a:fld>
            <a:endParaRPr lang="en-US" altLang="en-US" dirty="0"/>
          </a:p>
        </p:txBody>
      </p:sp>
    </p:spTree>
    <p:extLst>
      <p:ext uri="{BB962C8B-B14F-4D97-AF65-F5344CB8AC3E}">
        <p14:creationId xmlns:p14="http://schemas.microsoft.com/office/powerpoint/2010/main" val="1489800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Existence of a Tying Arrangement</a:t>
            </a:r>
            <a:endParaRPr lang="en-US" dirty="0"/>
          </a:p>
        </p:txBody>
      </p:sp>
      <p:sp>
        <p:nvSpPr>
          <p:cNvPr id="3" name="Content Placeholder 2"/>
          <p:cNvSpPr>
            <a:spLocks noGrp="1"/>
          </p:cNvSpPr>
          <p:nvPr>
            <p:ph idx="1"/>
          </p:nvPr>
        </p:nvSpPr>
        <p:spPr>
          <a:xfrm>
            <a:off x="457200" y="903606"/>
            <a:ext cx="8316310" cy="5225141"/>
          </a:xfrm>
        </p:spPr>
        <p:txBody>
          <a:bodyPr/>
          <a:lstStyle/>
          <a:p>
            <a:r>
              <a:rPr lang="en-US" dirty="0" smtClean="0"/>
              <a:t>Requirement</a:t>
            </a:r>
          </a:p>
          <a:p>
            <a:pPr lvl="1"/>
            <a:r>
              <a:rPr lang="en-US" dirty="0" smtClean="0"/>
              <a:t>There must be a “tying arrangement”</a:t>
            </a:r>
          </a:p>
          <a:p>
            <a:r>
              <a:rPr lang="en-US" dirty="0" smtClean="0"/>
              <a:t>Types of tying arrangements</a:t>
            </a:r>
          </a:p>
          <a:p>
            <a:pPr lvl="1"/>
            <a:r>
              <a:rPr lang="en-US" dirty="0"/>
              <a:t>Contractual </a:t>
            </a:r>
            <a:r>
              <a:rPr lang="en-US" dirty="0" smtClean="0"/>
              <a:t>tying</a:t>
            </a:r>
          </a:p>
          <a:p>
            <a:pPr lvl="2"/>
            <a:r>
              <a:rPr lang="en-US" dirty="0" smtClean="0"/>
              <a:t>This </a:t>
            </a:r>
            <a:r>
              <a:rPr lang="en-US" dirty="0"/>
              <a:t>might be better called explicit tying, since it occurs when the tying arrangement is explicit: “I will sell you Product X but only if you also buy Product Y from me.” </a:t>
            </a:r>
            <a:endParaRPr lang="en-US" dirty="0" smtClean="0"/>
          </a:p>
          <a:p>
            <a:pPr lvl="2"/>
            <a:r>
              <a:rPr lang="en-US" dirty="0" smtClean="0"/>
              <a:t>It </a:t>
            </a:r>
            <a:r>
              <a:rPr lang="en-US" dirty="0"/>
              <a:t>sometimes occurs in the form of a contract, but it more often occurs just as a course of dealing (think right shoes and left shoes or a car that comes with a car radio</a:t>
            </a:r>
            <a:r>
              <a:rPr lang="en-US" dirty="0" smtClean="0"/>
              <a:t>)</a:t>
            </a:r>
          </a:p>
          <a:p>
            <a:pPr lvl="1"/>
            <a:r>
              <a:rPr lang="en-US" dirty="0"/>
              <a:t>Economic </a:t>
            </a:r>
            <a:r>
              <a:rPr lang="en-US" dirty="0" smtClean="0"/>
              <a:t>tying</a:t>
            </a:r>
          </a:p>
          <a:p>
            <a:pPr lvl="2"/>
            <a:r>
              <a:rPr lang="en-US" dirty="0" smtClean="0"/>
              <a:t>Courts </a:t>
            </a:r>
            <a:r>
              <a:rPr lang="en-US" dirty="0"/>
              <a:t>have found tying arrangements where the products are technically available separately but the buyer's only economically </a:t>
            </a:r>
            <a:r>
              <a:rPr lang="en-US" dirty="0" smtClean="0"/>
              <a:t>reasonable option </a:t>
            </a:r>
            <a:r>
              <a:rPr lang="en-US" dirty="0"/>
              <a:t>is to purchase both the tying and the tied product from the same </a:t>
            </a:r>
            <a:r>
              <a:rPr lang="en-US" dirty="0" smtClean="0"/>
              <a:t>seller even if the seller would prefer purchasing the tied product from another seller</a:t>
            </a:r>
            <a:endParaRPr lang="en-US" baseline="30000" dirty="0" smtClean="0"/>
          </a:p>
          <a:p>
            <a:pPr lvl="2"/>
            <a:r>
              <a:rPr lang="en-US" dirty="0" smtClean="0"/>
              <a:t>This </a:t>
            </a:r>
            <a:r>
              <a:rPr lang="en-US" dirty="0"/>
              <a:t>is </a:t>
            </a:r>
            <a:r>
              <a:rPr lang="en-US" dirty="0" smtClean="0"/>
              <a:t>now increasingly </a:t>
            </a:r>
            <a:r>
              <a:rPr lang="en-US" dirty="0"/>
              <a:t>being treated as </a:t>
            </a:r>
            <a:r>
              <a:rPr lang="en-US" i="1" dirty="0"/>
              <a:t>mixed bundling</a:t>
            </a:r>
            <a:r>
              <a:rPr lang="en-US" dirty="0"/>
              <a:t> rather than tying (see below</a:t>
            </a:r>
            <a:r>
              <a:rPr lang="en-US" dirty="0" smtClean="0"/>
              <a:t>)</a:t>
            </a:r>
          </a:p>
          <a:p>
            <a:pPr lvl="1"/>
            <a:r>
              <a:rPr lang="en-US" dirty="0"/>
              <a:t>Technological </a:t>
            </a:r>
            <a:r>
              <a:rPr lang="en-US" dirty="0" smtClean="0"/>
              <a:t>tying</a:t>
            </a:r>
          </a:p>
          <a:p>
            <a:pPr lvl="2"/>
            <a:r>
              <a:rPr lang="en-US" dirty="0" smtClean="0"/>
              <a:t>Courts </a:t>
            </a:r>
            <a:r>
              <a:rPr lang="en-US" dirty="0"/>
              <a:t>have </a:t>
            </a:r>
            <a:r>
              <a:rPr lang="en-US" dirty="0" smtClean="0"/>
              <a:t>found </a:t>
            </a:r>
            <a:r>
              <a:rPr lang="en-US" dirty="0"/>
              <a:t>tying arrangements where one product can operate only with another product and the seller of the first product is the exclusive provider of the second </a:t>
            </a:r>
            <a:r>
              <a:rPr lang="en-US" dirty="0" smtClean="0"/>
              <a:t>product</a:t>
            </a:r>
          </a:p>
          <a:p>
            <a:pPr lvl="2"/>
            <a:r>
              <a:rPr lang="en-US" dirty="0" smtClean="0"/>
              <a:t>There is even </a:t>
            </a:r>
            <a:r>
              <a:rPr lang="en-US" dirty="0"/>
              <a:t>if the seller imposes no contractual requirement that purchasers of the first product also purchase the second </a:t>
            </a:r>
            <a:r>
              <a:rPr lang="en-US" dirty="0" smtClean="0"/>
              <a:t>product</a:t>
            </a:r>
          </a:p>
          <a:p>
            <a:pPr lvl="2"/>
            <a:r>
              <a:rPr lang="en-US" i="1" dirty="0" smtClean="0"/>
              <a:t>Example</a:t>
            </a:r>
            <a:r>
              <a:rPr lang="en-US" dirty="0" smtClean="0"/>
              <a:t>: A printer that only uses toner cartridges that are sold by the printer manufacturer</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21</a:t>
            </a:fld>
            <a:endParaRPr lang="en-US" altLang="en-US" dirty="0"/>
          </a:p>
        </p:txBody>
      </p:sp>
    </p:spTree>
    <p:extLst>
      <p:ext uri="{BB962C8B-B14F-4D97-AF65-F5344CB8AC3E}">
        <p14:creationId xmlns:p14="http://schemas.microsoft.com/office/powerpoint/2010/main" val="300691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Existence of a Tying Arrangement</a:t>
            </a:r>
          </a:p>
        </p:txBody>
      </p:sp>
      <p:sp>
        <p:nvSpPr>
          <p:cNvPr id="3" name="Content Placeholder 2"/>
          <p:cNvSpPr>
            <a:spLocks noGrp="1"/>
          </p:cNvSpPr>
          <p:nvPr>
            <p:ph idx="1"/>
          </p:nvPr>
        </p:nvSpPr>
        <p:spPr>
          <a:xfrm>
            <a:off x="457200" y="770256"/>
            <a:ext cx="8229600" cy="5225141"/>
          </a:xfrm>
        </p:spPr>
        <p:txBody>
          <a:bodyPr/>
          <a:lstStyle/>
          <a:p>
            <a:r>
              <a:rPr lang="en-US" dirty="0" smtClean="0"/>
              <a:t>Direct economic interest rule</a:t>
            </a:r>
          </a:p>
          <a:p>
            <a:pPr lvl="1"/>
            <a:r>
              <a:rPr lang="en-US" dirty="0"/>
              <a:t>Where the defendant does not have a direct economic interest in the sale of the tied product, </a:t>
            </a:r>
            <a:r>
              <a:rPr lang="en-US" dirty="0" smtClean="0"/>
              <a:t>there is no actionable tying arrangement</a:t>
            </a:r>
          </a:p>
          <a:p>
            <a:pPr lvl="1"/>
            <a:r>
              <a:rPr lang="en-US" i="1" dirty="0" smtClean="0"/>
              <a:t>Example</a:t>
            </a:r>
            <a:r>
              <a:rPr lang="en-US" dirty="0" smtClean="0"/>
              <a:t>: A high-speed printer manufacturer requires that its printer only be serviced by the ABC Service Company, but the manufacturer has no interest whatsoever in the ABC company</a:t>
            </a:r>
          </a:p>
          <a:p>
            <a:pPr lvl="2"/>
            <a:r>
              <a:rPr lang="en-US" dirty="0" smtClean="0"/>
              <a:t>The idea is that if the seller has no interest in the tied product sale, then its requirement must result from some efficiency consideration</a:t>
            </a:r>
          </a:p>
          <a:p>
            <a:r>
              <a:rPr lang="en-US" dirty="0" smtClean="0"/>
              <a:t>Pleading and proof</a:t>
            </a:r>
          </a:p>
          <a:p>
            <a:pPr lvl="1"/>
            <a:r>
              <a:rPr lang="en-US" dirty="0" smtClean="0"/>
              <a:t>Burden is on the plaintiff</a:t>
            </a:r>
          </a:p>
          <a:p>
            <a:pPr lvl="1"/>
            <a:r>
              <a:rPr lang="en-US" dirty="0"/>
              <a:t>In the absence of a formal agreement, a plaintiff can establish the existence of an illegal tie-in by coming forward with proof that they were coerced into buying the tied </a:t>
            </a:r>
            <a:r>
              <a:rPr lang="en-US" dirty="0" smtClean="0"/>
              <a:t>product</a:t>
            </a:r>
          </a:p>
          <a:p>
            <a:pPr lvl="1"/>
            <a:r>
              <a:rPr lang="en-US" dirty="0" smtClean="0"/>
              <a:t>“[W]here </a:t>
            </a:r>
            <a:r>
              <a:rPr lang="en-US" dirty="0"/>
              <a:t>the buyer is free to take either product by itself there is no tying problem even though the seller may also offer the two items as a unit at a single </a:t>
            </a:r>
            <a:r>
              <a:rPr lang="en-US" dirty="0" smtClean="0"/>
              <a:t>price.”</a:t>
            </a:r>
            <a:r>
              <a:rPr lang="en-US" baseline="30000" dirty="0" smtClean="0"/>
              <a:t>1</a:t>
            </a:r>
          </a:p>
          <a:p>
            <a:pPr lvl="2"/>
            <a:r>
              <a:rPr lang="en-US" dirty="0" smtClean="0"/>
              <a:t>This rule turns on the definition of “free”</a:t>
            </a:r>
          </a:p>
          <a:p>
            <a:pPr lvl="2"/>
            <a:r>
              <a:rPr lang="en-US" dirty="0" smtClean="0"/>
              <a:t>If you buy a printer that only uses the seller’s printer cartridge, courts do not regard you as “free” not to buy the printer cartridge from the seller, since in the absence of the printer cartridge the printer is useless</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22</a:t>
            </a:fld>
            <a:endParaRPr lang="en-US" altLang="en-US" dirty="0"/>
          </a:p>
        </p:txBody>
      </p:sp>
      <p:sp>
        <p:nvSpPr>
          <p:cNvPr id="5" name="TextBox 4"/>
          <p:cNvSpPr txBox="1"/>
          <p:nvPr/>
        </p:nvSpPr>
        <p:spPr>
          <a:xfrm>
            <a:off x="444432" y="5897393"/>
            <a:ext cx="4813947" cy="276999"/>
          </a:xfrm>
          <a:prstGeom prst="rect">
            <a:avLst/>
          </a:prstGeom>
          <a:noFill/>
        </p:spPr>
        <p:txBody>
          <a:bodyPr wrap="none" rtlCol="0">
            <a:spAutoFit/>
          </a:bodyPr>
          <a:lstStyle/>
          <a:p>
            <a:r>
              <a:rPr lang="en-US" sz="1200" baseline="30000" dirty="0"/>
              <a:t>1</a:t>
            </a:r>
            <a:r>
              <a:rPr lang="en-US" sz="1200" dirty="0"/>
              <a:t> Northern Pacific R. Co. v. United States, 356 U.S. 1, 7 </a:t>
            </a:r>
            <a:r>
              <a:rPr lang="en-US" sz="1200" dirty="0" smtClean="0"/>
              <a:t>n.4 </a:t>
            </a:r>
            <a:r>
              <a:rPr lang="en-US" sz="1200" dirty="0"/>
              <a:t>(1958).</a:t>
            </a:r>
          </a:p>
        </p:txBody>
      </p:sp>
    </p:spTree>
    <p:extLst>
      <p:ext uri="{BB962C8B-B14F-4D97-AF65-F5344CB8AC3E}">
        <p14:creationId xmlns:p14="http://schemas.microsoft.com/office/powerpoint/2010/main" val="1743861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Power in the Tying Product</a:t>
            </a:r>
            <a:endParaRPr lang="en-US" dirty="0"/>
          </a:p>
        </p:txBody>
      </p:sp>
      <p:sp>
        <p:nvSpPr>
          <p:cNvPr id="3" name="Content Placeholder 2"/>
          <p:cNvSpPr>
            <a:spLocks noGrp="1"/>
          </p:cNvSpPr>
          <p:nvPr>
            <p:ph idx="1"/>
          </p:nvPr>
        </p:nvSpPr>
        <p:spPr/>
        <p:txBody>
          <a:bodyPr/>
          <a:lstStyle/>
          <a:p>
            <a:r>
              <a:rPr lang="en-US" dirty="0" smtClean="0"/>
              <a:t>Requirement</a:t>
            </a:r>
          </a:p>
          <a:p>
            <a:pPr lvl="1"/>
            <a:r>
              <a:rPr lang="en-US" dirty="0"/>
              <a:t>The defendant must have market power in the market for the tying </a:t>
            </a:r>
            <a:r>
              <a:rPr lang="en-US" dirty="0" smtClean="0"/>
              <a:t>product</a:t>
            </a:r>
          </a:p>
          <a:p>
            <a:pPr lvl="2"/>
            <a:r>
              <a:rPr lang="en-US" dirty="0" smtClean="0"/>
              <a:t>The idea is that customers so desire the tying products—and have no good alternatives for obtaining it other than from the tying seller—that customers are willing to by the tied product from the tying seller even through they do not want to do so.</a:t>
            </a:r>
          </a:p>
          <a:p>
            <a:r>
              <a:rPr lang="en-US" dirty="0" smtClean="0"/>
              <a:t>History</a:t>
            </a:r>
          </a:p>
          <a:p>
            <a:pPr lvl="1"/>
            <a:r>
              <a:rPr lang="en-US" dirty="0" smtClean="0"/>
              <a:t>Originally, the requirement </a:t>
            </a:r>
            <a:r>
              <a:rPr lang="en-US" dirty="0"/>
              <a:t>was </a:t>
            </a:r>
            <a:r>
              <a:rPr lang="en-US" dirty="0" smtClean="0"/>
              <a:t>“appreciable </a:t>
            </a:r>
            <a:r>
              <a:rPr lang="en-US" dirty="0"/>
              <a:t>economic </a:t>
            </a:r>
            <a:r>
              <a:rPr lang="en-US" dirty="0" smtClean="0"/>
              <a:t>power,” which court took to be something less than market power</a:t>
            </a:r>
          </a:p>
          <a:p>
            <a:pPr lvl="2"/>
            <a:r>
              <a:rPr lang="en-US" i="1" dirty="0" smtClean="0"/>
              <a:t>Example</a:t>
            </a:r>
            <a:r>
              <a:rPr lang="en-US" dirty="0" smtClean="0"/>
              <a:t>: Where land was the tying product there would be the requisite market power, where the land conferred some advantage on the seller</a:t>
            </a:r>
            <a:r>
              <a:rPr lang="en-US" baseline="30000" dirty="0" smtClean="0"/>
              <a:t>1</a:t>
            </a:r>
            <a:r>
              <a:rPr lang="en-US" dirty="0" smtClean="0"/>
              <a:t> </a:t>
            </a:r>
          </a:p>
          <a:p>
            <a:pPr lvl="2"/>
            <a:r>
              <a:rPr lang="en-US" i="1" dirty="0" smtClean="0"/>
              <a:t>Example</a:t>
            </a:r>
            <a:r>
              <a:rPr lang="en-US" dirty="0" smtClean="0"/>
              <a:t>: A patent conferred the requisite economic power on the tying product </a:t>
            </a:r>
            <a:r>
              <a:rPr lang="en-US" baseline="30000" dirty="0" smtClean="0"/>
              <a:t>2</a:t>
            </a:r>
          </a:p>
          <a:p>
            <a:pPr lvl="1"/>
            <a:r>
              <a:rPr lang="en-US" dirty="0" smtClean="0"/>
              <a:t>Today, a showing of true market power is required</a:t>
            </a:r>
          </a:p>
          <a:p>
            <a:pPr lvl="2"/>
            <a:r>
              <a:rPr lang="en-US" dirty="0" smtClean="0"/>
              <a:t>In particular, a patent by itself is no longer sufficient to prove the requisite power</a:t>
            </a:r>
            <a:r>
              <a:rPr lang="en-US" baseline="30000" dirty="0" smtClean="0"/>
              <a:t>3</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23</a:t>
            </a:fld>
            <a:endParaRPr lang="en-US" altLang="en-US" dirty="0"/>
          </a:p>
        </p:txBody>
      </p:sp>
      <p:sp>
        <p:nvSpPr>
          <p:cNvPr id="5" name="TextBox 4"/>
          <p:cNvSpPr txBox="1"/>
          <p:nvPr/>
        </p:nvSpPr>
        <p:spPr>
          <a:xfrm>
            <a:off x="457200" y="4935143"/>
            <a:ext cx="8112265" cy="1200329"/>
          </a:xfrm>
          <a:prstGeom prst="rect">
            <a:avLst/>
          </a:prstGeom>
          <a:noFill/>
        </p:spPr>
        <p:txBody>
          <a:bodyPr wrap="square" rtlCol="0">
            <a:spAutoFit/>
          </a:bodyPr>
          <a:lstStyle/>
          <a:p>
            <a:r>
              <a:rPr lang="en-US" sz="1200" baseline="30000" dirty="0"/>
              <a:t>1</a:t>
            </a:r>
            <a:r>
              <a:rPr lang="en-US" sz="1200" dirty="0"/>
              <a:t> </a:t>
            </a:r>
            <a:r>
              <a:rPr lang="en-US" sz="1200" i="1" dirty="0" smtClean="0"/>
              <a:t>See</a:t>
            </a:r>
            <a:r>
              <a:rPr lang="en-US" sz="1200" dirty="0" smtClean="0"/>
              <a:t> Northern </a:t>
            </a:r>
            <a:r>
              <a:rPr lang="en-US" sz="1200" dirty="0"/>
              <a:t>Pac. Ry. Co. v. United States, 356 U.S. 1 </a:t>
            </a:r>
            <a:r>
              <a:rPr lang="en-US" sz="1200" dirty="0" smtClean="0"/>
              <a:t>(</a:t>
            </a:r>
            <a:r>
              <a:rPr lang="en-US" sz="1200" dirty="0"/>
              <a:t>1958) </a:t>
            </a:r>
            <a:r>
              <a:rPr lang="en-US" sz="1200" dirty="0" smtClean="0"/>
              <a:t>(holding that a railroad's </a:t>
            </a:r>
            <a:r>
              <a:rPr lang="en-US" sz="1200" dirty="0"/>
              <a:t>control over vast tracts of western real </a:t>
            </a:r>
            <a:r>
              <a:rPr lang="en-US" sz="1200" dirty="0" smtClean="0"/>
              <a:t>estate gave </a:t>
            </a:r>
            <a:r>
              <a:rPr lang="en-US" sz="1200" dirty="0"/>
              <a:t>the railroad a unique kind of bargaining power that enabled it to tie the sales of that land to exclusive, long term commitments that fenced out competition in the transportation market over a protracted </a:t>
            </a:r>
            <a:r>
              <a:rPr lang="en-US" sz="1200" dirty="0" smtClean="0"/>
              <a:t>period).</a:t>
            </a:r>
          </a:p>
          <a:p>
            <a:r>
              <a:rPr lang="en-US" sz="1200" baseline="30000" dirty="0" smtClean="0"/>
              <a:t>2 </a:t>
            </a:r>
            <a:r>
              <a:rPr lang="en-US" sz="1200" i="1" dirty="0" smtClean="0"/>
              <a:t>See, e.g</a:t>
            </a:r>
            <a:r>
              <a:rPr lang="en-US" sz="1200" dirty="0"/>
              <a:t>., United States v. Paramount Pictures, 334 U.S. 131, </a:t>
            </a:r>
            <a:r>
              <a:rPr lang="en-US" sz="1200" dirty="0" smtClean="0"/>
              <a:t>156-59 (1948</a:t>
            </a:r>
            <a:r>
              <a:rPr lang="en-US" sz="1200" dirty="0"/>
              <a:t>); International Salt Co. v. United States, 332 U.S. </a:t>
            </a:r>
            <a:r>
              <a:rPr lang="en-US" sz="1200" dirty="0" smtClean="0"/>
              <a:t>392, </a:t>
            </a:r>
            <a:r>
              <a:rPr lang="en-US" sz="1200" dirty="0"/>
              <a:t>395-96 </a:t>
            </a:r>
            <a:r>
              <a:rPr lang="en-US" sz="1200" dirty="0" smtClean="0"/>
              <a:t>(</a:t>
            </a:r>
            <a:r>
              <a:rPr lang="en-US" sz="1200" dirty="0"/>
              <a:t>1947</a:t>
            </a:r>
            <a:r>
              <a:rPr lang="en-US" sz="1200" dirty="0" smtClean="0"/>
              <a:t>); IBM Corp</a:t>
            </a:r>
            <a:r>
              <a:rPr lang="en-US" sz="1200" dirty="0"/>
              <a:t>. v. United States, 298 U.S. </a:t>
            </a:r>
            <a:r>
              <a:rPr lang="en-US" sz="1200" dirty="0" smtClean="0"/>
              <a:t>131 (</a:t>
            </a:r>
            <a:r>
              <a:rPr lang="en-US" sz="1200" dirty="0"/>
              <a:t>1936).</a:t>
            </a:r>
          </a:p>
          <a:p>
            <a:r>
              <a:rPr lang="en-US" sz="1200" baseline="30000" dirty="0" smtClean="0"/>
              <a:t>3</a:t>
            </a:r>
            <a:r>
              <a:rPr lang="en-US" sz="1200" dirty="0" smtClean="0"/>
              <a:t> Illinois </a:t>
            </a:r>
            <a:r>
              <a:rPr lang="en-US" sz="1200" dirty="0"/>
              <a:t>Tool Works Inc. v. Independent Ink, Inc., 547 U.S. 28, </a:t>
            </a:r>
            <a:r>
              <a:rPr lang="en-US" sz="1200" dirty="0" smtClean="0"/>
              <a:t>42 </a:t>
            </a:r>
            <a:r>
              <a:rPr lang="en-US" sz="1200" dirty="0"/>
              <a:t>(2006</a:t>
            </a:r>
            <a:r>
              <a:rPr lang="en-US" sz="1200" dirty="0" smtClean="0"/>
              <a:t>).</a:t>
            </a:r>
            <a:endParaRPr lang="en-US" sz="1200" dirty="0"/>
          </a:p>
        </p:txBody>
      </p:sp>
    </p:spTree>
    <p:extLst>
      <p:ext uri="{BB962C8B-B14F-4D97-AF65-F5344CB8AC3E}">
        <p14:creationId xmlns:p14="http://schemas.microsoft.com/office/powerpoint/2010/main" val="2394516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Power in the Tying Product</a:t>
            </a:r>
            <a:endParaRPr lang="en-US" dirty="0"/>
          </a:p>
        </p:txBody>
      </p:sp>
      <p:sp>
        <p:nvSpPr>
          <p:cNvPr id="3" name="Content Placeholder 2"/>
          <p:cNvSpPr>
            <a:spLocks noGrp="1"/>
          </p:cNvSpPr>
          <p:nvPr>
            <p:ph idx="1"/>
          </p:nvPr>
        </p:nvSpPr>
        <p:spPr/>
        <p:txBody>
          <a:bodyPr/>
          <a:lstStyle/>
          <a:p>
            <a:r>
              <a:rPr lang="en-US" dirty="0" smtClean="0"/>
              <a:t>Pleading and proof</a:t>
            </a:r>
          </a:p>
          <a:p>
            <a:pPr lvl="1"/>
            <a:r>
              <a:rPr lang="en-US" dirty="0" smtClean="0"/>
              <a:t>The usual means</a:t>
            </a:r>
          </a:p>
          <a:p>
            <a:pPr lvl="2"/>
            <a:r>
              <a:rPr lang="en-US" dirty="0" smtClean="0"/>
              <a:t>Circumstantial evidence from market share (the usual method)</a:t>
            </a:r>
          </a:p>
          <a:p>
            <a:pPr lvl="3"/>
            <a:r>
              <a:rPr lang="en-US" dirty="0" smtClean="0"/>
              <a:t>50% or above: Presumptively sufficient</a:t>
            </a:r>
          </a:p>
          <a:p>
            <a:pPr lvl="3"/>
            <a:r>
              <a:rPr lang="en-US" dirty="0" smtClean="0"/>
              <a:t>30-50%: Need more than share to make out prima facie case</a:t>
            </a:r>
          </a:p>
          <a:p>
            <a:pPr lvl="3"/>
            <a:r>
              <a:rPr lang="en-US" dirty="0" smtClean="0"/>
              <a:t>Below 30%: Insufficient</a:t>
            </a:r>
          </a:p>
          <a:p>
            <a:pPr lvl="2"/>
            <a:r>
              <a:rPr lang="en-US" dirty="0" smtClean="0"/>
              <a:t>Direct evidence of anticompetitive effects showing market power</a:t>
            </a:r>
          </a:p>
          <a:p>
            <a:r>
              <a:rPr lang="en-US" dirty="0" smtClean="0"/>
              <a:t>Rule of reason</a:t>
            </a:r>
          </a:p>
          <a:p>
            <a:pPr lvl="1"/>
            <a:r>
              <a:rPr lang="en-US" i="1" dirty="0" smtClean="0"/>
              <a:t>Jefferson Parish</a:t>
            </a:r>
            <a:r>
              <a:rPr lang="en-US" dirty="0" smtClean="0"/>
              <a:t>: “</a:t>
            </a:r>
            <a:r>
              <a:rPr lang="en-US" dirty="0"/>
              <a:t>When, however, the </a:t>
            </a:r>
            <a:r>
              <a:rPr lang="en-US" dirty="0" smtClean="0"/>
              <a:t>seller </a:t>
            </a:r>
            <a:r>
              <a:rPr lang="en-US" dirty="0"/>
              <a:t>does not have either the degree or the kind of market power that enables him to force customers to purchase a second, unwanted product in order to obtain the tying product, an antitrust violation can be established only by evidence of an unreasonable restraint on competition in the relevant market</a:t>
            </a:r>
            <a:r>
              <a:rPr lang="en-US" dirty="0" smtClean="0"/>
              <a:t>.”</a:t>
            </a:r>
            <a:r>
              <a:rPr lang="en-US" baseline="30000" dirty="0" smtClean="0"/>
              <a:t>2</a:t>
            </a:r>
          </a:p>
          <a:p>
            <a:pPr lvl="2"/>
            <a:r>
              <a:rPr lang="en-US" i="1" dirty="0" smtClean="0"/>
              <a:t>Query</a:t>
            </a:r>
            <a:r>
              <a:rPr lang="en-US" dirty="0" smtClean="0"/>
              <a:t>: Does this make any sense? In the absence of market power in the tying product that can be used to force customers to purchase the tied product, how could the tying arrangement cause an significant foreclosure (much less an anticompetitive effect) in the tied product market?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24</a:t>
            </a:fld>
            <a:endParaRPr lang="en-US" altLang="en-US" dirty="0"/>
          </a:p>
        </p:txBody>
      </p:sp>
      <p:sp>
        <p:nvSpPr>
          <p:cNvPr id="5" name="TextBox 4"/>
          <p:cNvSpPr txBox="1"/>
          <p:nvPr/>
        </p:nvSpPr>
        <p:spPr>
          <a:xfrm>
            <a:off x="457200" y="5724527"/>
            <a:ext cx="5070299" cy="461665"/>
          </a:xfrm>
          <a:prstGeom prst="rect">
            <a:avLst/>
          </a:prstGeom>
          <a:noFill/>
        </p:spPr>
        <p:txBody>
          <a:bodyPr wrap="none" rtlCol="0">
            <a:spAutoFit/>
          </a:bodyPr>
          <a:lstStyle/>
          <a:p>
            <a:r>
              <a:rPr lang="en-US" sz="1200" baseline="30000" dirty="0"/>
              <a:t>1</a:t>
            </a:r>
            <a:r>
              <a:rPr lang="en-US" sz="1200" dirty="0"/>
              <a:t> Illinois Tool Works Inc. v. Independent Ink, Inc., 547 U.S. 28, </a:t>
            </a:r>
            <a:r>
              <a:rPr lang="en-US" sz="1200" dirty="0" smtClean="0"/>
              <a:t>42 </a:t>
            </a:r>
            <a:r>
              <a:rPr lang="en-US" sz="1200" dirty="0"/>
              <a:t>(2006</a:t>
            </a:r>
            <a:r>
              <a:rPr lang="en-US" sz="1200" dirty="0" smtClean="0"/>
              <a:t>)</a:t>
            </a:r>
          </a:p>
          <a:p>
            <a:r>
              <a:rPr lang="en-US" sz="1200" baseline="30000" dirty="0" smtClean="0"/>
              <a:t>2</a:t>
            </a:r>
            <a:r>
              <a:rPr lang="en-US" sz="1200" dirty="0" smtClean="0"/>
              <a:t> </a:t>
            </a:r>
            <a:r>
              <a:rPr lang="en-US" sz="1200" i="1" dirty="0" smtClean="0"/>
              <a:t>Jefferson Parish</a:t>
            </a:r>
            <a:r>
              <a:rPr lang="en-US" sz="1200" dirty="0" smtClean="0"/>
              <a:t>, 466 U.S. at 17-18.</a:t>
            </a:r>
            <a:endParaRPr lang="en-US" sz="1200" dirty="0"/>
          </a:p>
        </p:txBody>
      </p:sp>
    </p:spTree>
    <p:extLst>
      <p:ext uri="{BB962C8B-B14F-4D97-AF65-F5344CB8AC3E}">
        <p14:creationId xmlns:p14="http://schemas.microsoft.com/office/powerpoint/2010/main" val="119959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Coercion</a:t>
            </a:r>
          </a:p>
        </p:txBody>
      </p:sp>
      <p:sp>
        <p:nvSpPr>
          <p:cNvPr id="3" name="Content Placeholder 2"/>
          <p:cNvSpPr>
            <a:spLocks noGrp="1"/>
          </p:cNvSpPr>
          <p:nvPr>
            <p:ph idx="1"/>
          </p:nvPr>
        </p:nvSpPr>
        <p:spPr/>
        <p:txBody>
          <a:bodyPr/>
          <a:lstStyle/>
          <a:p>
            <a:r>
              <a:rPr lang="en-US" dirty="0" smtClean="0"/>
              <a:t>Requirement</a:t>
            </a:r>
          </a:p>
          <a:p>
            <a:pPr lvl="1"/>
            <a:r>
              <a:rPr lang="en-US" dirty="0" smtClean="0"/>
              <a:t>“Tying </a:t>
            </a:r>
            <a:r>
              <a:rPr lang="en-US" dirty="0"/>
              <a:t>arrangements can only be condemned if they restrain competition on the merits by forcing purchases that would not </a:t>
            </a:r>
            <a:r>
              <a:rPr lang="en-US" dirty="0" smtClean="0"/>
              <a:t>otherwise </a:t>
            </a:r>
            <a:r>
              <a:rPr lang="en-US" dirty="0"/>
              <a:t>be made</a:t>
            </a:r>
            <a:r>
              <a:rPr lang="en-US" dirty="0" smtClean="0"/>
              <a:t>.”</a:t>
            </a:r>
            <a:r>
              <a:rPr lang="en-US" baseline="30000" dirty="0" smtClean="0"/>
              <a:t>1</a:t>
            </a:r>
            <a:r>
              <a:rPr lang="en-US" dirty="0"/>
              <a:t> </a:t>
            </a:r>
            <a:endParaRPr lang="en-US" dirty="0" smtClean="0"/>
          </a:p>
          <a:p>
            <a:pPr lvl="1"/>
            <a:r>
              <a:rPr lang="en-US" dirty="0" smtClean="0"/>
              <a:t>This is separate from the requirement that the tying seller has market power</a:t>
            </a:r>
          </a:p>
          <a:p>
            <a:pPr lvl="2"/>
            <a:r>
              <a:rPr lang="en-US" dirty="0" smtClean="0"/>
              <a:t>If customers are willing purchasers of the tied product from the tying seller, then the tying seller has not used its market power to “coerce” customers into purchasing the tied product</a:t>
            </a:r>
          </a:p>
          <a:p>
            <a:r>
              <a:rPr lang="en-US" dirty="0" smtClean="0"/>
              <a:t>Willing purchasers</a:t>
            </a:r>
          </a:p>
          <a:p>
            <a:pPr lvl="1"/>
            <a:r>
              <a:rPr lang="en-US" dirty="0" smtClean="0"/>
              <a:t>Where the evidence shows that customers find it convenient </a:t>
            </a:r>
            <a:r>
              <a:rPr lang="en-US" dirty="0"/>
              <a:t>to purchase the allegedly "tied" good along with the "tying" good at the same time from the same </a:t>
            </a:r>
            <a:r>
              <a:rPr lang="en-US" dirty="0" smtClean="0"/>
              <a:t>vendor, courts have found that there is a </a:t>
            </a:r>
            <a:r>
              <a:rPr lang="en-US" dirty="0"/>
              <a:t>lack of the requisite </a:t>
            </a:r>
            <a:r>
              <a:rPr lang="en-US" dirty="0" smtClean="0"/>
              <a:t>coercion</a:t>
            </a:r>
          </a:p>
          <a:p>
            <a:pPr lvl="1"/>
            <a:r>
              <a:rPr lang="en-US" dirty="0"/>
              <a:t>Conversely, proof that a high percentage of customers had purchased the tied product from the defendant along with the tying product is insufficient, by itself, to prove </a:t>
            </a:r>
            <a:r>
              <a:rPr lang="en-US" dirty="0" smtClean="0"/>
              <a:t>coercion</a:t>
            </a:r>
            <a:r>
              <a:rPr lang="en-US" dirty="0"/>
              <a:t> </a:t>
            </a:r>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25</a:t>
            </a:fld>
            <a:endParaRPr lang="en-US" altLang="en-US" dirty="0"/>
          </a:p>
        </p:txBody>
      </p:sp>
      <p:sp>
        <p:nvSpPr>
          <p:cNvPr id="5" name="TextBox 4"/>
          <p:cNvSpPr txBox="1"/>
          <p:nvPr/>
        </p:nvSpPr>
        <p:spPr>
          <a:xfrm>
            <a:off x="444432" y="5912998"/>
            <a:ext cx="4775923" cy="276999"/>
          </a:xfrm>
          <a:prstGeom prst="rect">
            <a:avLst/>
          </a:prstGeom>
          <a:noFill/>
        </p:spPr>
        <p:txBody>
          <a:bodyPr wrap="none" rtlCol="0">
            <a:spAutoFit/>
          </a:bodyPr>
          <a:lstStyle/>
          <a:p>
            <a:pPr marL="0" lvl="1"/>
            <a:r>
              <a:rPr lang="en-US" sz="1200" baseline="30000" dirty="0" smtClean="0"/>
              <a:t>1</a:t>
            </a:r>
            <a:r>
              <a:rPr lang="en-US" sz="1200" dirty="0" smtClean="0"/>
              <a:t> </a:t>
            </a:r>
            <a:r>
              <a:rPr lang="en-US" sz="1200" dirty="0"/>
              <a:t>Jefferson Parish Hosp. Dist. No. 2 v. Hyde, 466 U.S. 2, 27 (1984</a:t>
            </a:r>
            <a:r>
              <a:rPr lang="en-US" sz="1200" dirty="0" smtClean="0"/>
              <a:t>).</a:t>
            </a:r>
            <a:endParaRPr lang="en-US" sz="1200" dirty="0"/>
          </a:p>
        </p:txBody>
      </p:sp>
    </p:spTree>
    <p:extLst>
      <p:ext uri="{BB962C8B-B14F-4D97-AF65-F5344CB8AC3E}">
        <p14:creationId xmlns:p14="http://schemas.microsoft.com/office/powerpoint/2010/main" val="605589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Coercion</a:t>
            </a:r>
          </a:p>
        </p:txBody>
      </p:sp>
      <p:sp>
        <p:nvSpPr>
          <p:cNvPr id="3" name="Content Placeholder 2"/>
          <p:cNvSpPr>
            <a:spLocks noGrp="1"/>
          </p:cNvSpPr>
          <p:nvPr>
            <p:ph idx="1"/>
          </p:nvPr>
        </p:nvSpPr>
        <p:spPr/>
        <p:txBody>
          <a:bodyPr/>
          <a:lstStyle/>
          <a:p>
            <a:r>
              <a:rPr lang="en-US" dirty="0"/>
              <a:t>Economic coercion</a:t>
            </a:r>
          </a:p>
          <a:p>
            <a:pPr lvl="1"/>
            <a:r>
              <a:rPr lang="en-US" dirty="0"/>
              <a:t>Where the seller offers so large a discount on a bundled package that the purchaser’s only economic reasonable option is to purchase the </a:t>
            </a:r>
            <a:r>
              <a:rPr lang="en-US" dirty="0" smtClean="0"/>
              <a:t>package even if the components are available separately, the trier of fact may conclude that the buyer has been “coerced” to purchase the package</a:t>
            </a:r>
          </a:p>
          <a:p>
            <a:pPr lvl="2"/>
            <a:r>
              <a:rPr lang="en-US" dirty="0" smtClean="0"/>
              <a:t>When only a small fraction of similarly situated buyers elect to purchase the components separately, the trier of fact may conclude that the buyers were “coerced” into purchasing the package</a:t>
            </a:r>
            <a:r>
              <a:rPr lang="en-US" baseline="30000" dirty="0" smtClean="0"/>
              <a:t>1</a:t>
            </a:r>
          </a:p>
          <a:p>
            <a:pPr lvl="2"/>
            <a:r>
              <a:rPr lang="en-US" i="1" dirty="0" smtClean="0"/>
              <a:t>Query</a:t>
            </a:r>
            <a:r>
              <a:rPr lang="en-US" dirty="0" smtClean="0"/>
              <a:t>: Given the per se rule against tying arrangements, should economic coercion ever be recognized or should all bundled discounts be treated as mixed bundling (see below)?</a:t>
            </a:r>
            <a:endParaRPr lang="en-US" dirty="0"/>
          </a:p>
          <a:p>
            <a:r>
              <a:rPr lang="en-US" dirty="0" smtClean="0"/>
              <a:t>Pleading and proof</a:t>
            </a:r>
          </a:p>
          <a:p>
            <a:pPr lvl="1"/>
            <a:r>
              <a:rPr lang="en-US" dirty="0" smtClean="0"/>
              <a:t>Plaintiff bears the burden of proof</a:t>
            </a:r>
          </a:p>
          <a:p>
            <a:pPr lvl="1"/>
            <a:r>
              <a:rPr lang="en-US" dirty="0" smtClean="0"/>
              <a:t>Plaintiff must plead and prove that customers were coerced to purchased the tied good in the sense that in the “but for” world without the tying arrangement a sufficiently large number of the tying seller’s customers would not have purchased the tied good from the tying seller</a:t>
            </a:r>
          </a:p>
          <a:p>
            <a:pPr lvl="2"/>
            <a:r>
              <a:rPr lang="en-US" dirty="0" smtClean="0"/>
              <a:t>Cases unclear what a sufficiently large number would be</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26</a:t>
            </a:fld>
            <a:endParaRPr lang="en-US" altLang="en-US" dirty="0"/>
          </a:p>
        </p:txBody>
      </p:sp>
      <p:sp>
        <p:nvSpPr>
          <p:cNvPr id="5" name="TextBox 4"/>
          <p:cNvSpPr txBox="1"/>
          <p:nvPr/>
        </p:nvSpPr>
        <p:spPr>
          <a:xfrm>
            <a:off x="457199" y="5539861"/>
            <a:ext cx="8229601" cy="646331"/>
          </a:xfrm>
          <a:prstGeom prst="rect">
            <a:avLst/>
          </a:prstGeom>
          <a:noFill/>
        </p:spPr>
        <p:txBody>
          <a:bodyPr wrap="square" rtlCol="0">
            <a:spAutoFit/>
          </a:bodyPr>
          <a:lstStyle/>
          <a:p>
            <a:pPr marL="0" lvl="1"/>
            <a:r>
              <a:rPr lang="en-US" sz="1200" baseline="30000" dirty="0" smtClean="0"/>
              <a:t>1</a:t>
            </a:r>
            <a:r>
              <a:rPr lang="en-US" sz="1200" dirty="0"/>
              <a:t> </a:t>
            </a:r>
            <a:r>
              <a:rPr lang="en-US" sz="1200" i="1" dirty="0" smtClean="0"/>
              <a:t>See</a:t>
            </a:r>
            <a:r>
              <a:rPr lang="en-US" sz="1200" dirty="0" smtClean="0"/>
              <a:t> Cascade </a:t>
            </a:r>
            <a:r>
              <a:rPr lang="en-US" sz="1200" dirty="0"/>
              <a:t>Health Solutions v. </a:t>
            </a:r>
            <a:r>
              <a:rPr lang="en-US" sz="1200" dirty="0" err="1"/>
              <a:t>PeaceHealth</a:t>
            </a:r>
            <a:r>
              <a:rPr lang="en-US" sz="1200" dirty="0"/>
              <a:t>, 515 F.3d </a:t>
            </a:r>
            <a:r>
              <a:rPr lang="en-US" sz="1200" dirty="0" smtClean="0"/>
              <a:t>883, 915 </a:t>
            </a:r>
            <a:r>
              <a:rPr lang="en-US" sz="1200" dirty="0"/>
              <a:t>(9th Cir. 2008</a:t>
            </a:r>
            <a:r>
              <a:rPr lang="en-US" sz="1200" dirty="0" smtClean="0"/>
              <a:t>) (noting that where only four of </a:t>
            </a:r>
            <a:br>
              <a:rPr lang="en-US" sz="1200" dirty="0" smtClean="0"/>
            </a:br>
            <a:r>
              <a:rPr lang="en-US" sz="1200" dirty="0" smtClean="0"/>
              <a:t>28 insurers purchased components separately there is a question for the jury whether other buyers were economically coerced into purchasing the package).</a:t>
            </a:r>
            <a:endParaRPr lang="en-US" sz="1200" dirty="0"/>
          </a:p>
        </p:txBody>
      </p:sp>
    </p:spTree>
    <p:extLst>
      <p:ext uri="{BB962C8B-B14F-4D97-AF65-F5344CB8AC3E}">
        <p14:creationId xmlns:p14="http://schemas.microsoft.com/office/powerpoint/2010/main" val="3268135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Foreclosure in the </a:t>
            </a:r>
            <a:r>
              <a:rPr lang="en-US" dirty="0" smtClean="0"/>
              <a:t>Tied Product Market</a:t>
            </a:r>
            <a:endParaRPr lang="en-US" dirty="0"/>
          </a:p>
        </p:txBody>
      </p:sp>
      <p:sp>
        <p:nvSpPr>
          <p:cNvPr id="3" name="Content Placeholder 2"/>
          <p:cNvSpPr>
            <a:spLocks noGrp="1"/>
          </p:cNvSpPr>
          <p:nvPr>
            <p:ph idx="1"/>
          </p:nvPr>
        </p:nvSpPr>
        <p:spPr/>
        <p:txBody>
          <a:bodyPr/>
          <a:lstStyle/>
          <a:p>
            <a:r>
              <a:rPr lang="en-US" dirty="0" smtClean="0"/>
              <a:t>Requirement</a:t>
            </a:r>
          </a:p>
          <a:p>
            <a:pPr lvl="1"/>
            <a:r>
              <a:rPr lang="en-US" dirty="0" smtClean="0"/>
              <a:t>The </a:t>
            </a:r>
            <a:r>
              <a:rPr lang="en-US" dirty="0"/>
              <a:t>tying arrangement must foreclose a </a:t>
            </a:r>
            <a:r>
              <a:rPr lang="en-US" dirty="0" smtClean="0"/>
              <a:t>“substantial </a:t>
            </a:r>
            <a:r>
              <a:rPr lang="en-US" dirty="0"/>
              <a:t>volume of </a:t>
            </a:r>
            <a:r>
              <a:rPr lang="en-US" dirty="0" smtClean="0"/>
              <a:t>commerce”</a:t>
            </a:r>
          </a:p>
          <a:p>
            <a:pPr lvl="2"/>
            <a:r>
              <a:rPr lang="en-US" dirty="0" smtClean="0"/>
              <a:t>In the older cases, this is worded </a:t>
            </a:r>
            <a:r>
              <a:rPr lang="en-US" dirty="0"/>
              <a:t>as a “not insignificant” volume of </a:t>
            </a:r>
            <a:r>
              <a:rPr lang="en-US" dirty="0" smtClean="0"/>
              <a:t>commerce</a:t>
            </a:r>
          </a:p>
          <a:p>
            <a:r>
              <a:rPr lang="en-US" i="1" dirty="0" smtClean="0"/>
              <a:t>Fortner</a:t>
            </a:r>
            <a:r>
              <a:rPr lang="en-US" dirty="0" smtClean="0"/>
              <a:t> test</a:t>
            </a:r>
          </a:p>
          <a:p>
            <a:endParaRPr lang="en-US" dirty="0"/>
          </a:p>
          <a:p>
            <a:endParaRPr lang="en-US" dirty="0" smtClean="0"/>
          </a:p>
          <a:p>
            <a:pPr lvl="1"/>
            <a:r>
              <a:rPr lang="en-US" dirty="0" smtClean="0"/>
              <a:t>Almost any foreclosure will suffice </a:t>
            </a:r>
          </a:p>
          <a:p>
            <a:pPr lvl="1"/>
            <a:r>
              <a:rPr lang="en-US" dirty="0" smtClean="0"/>
              <a:t>The Supreme Court held that as little as $60,000 was not insubstantial</a:t>
            </a:r>
            <a:r>
              <a:rPr lang="en-US" baseline="30000" dirty="0" smtClean="0"/>
              <a:t>2</a:t>
            </a:r>
            <a:endParaRPr lang="en-US" dirty="0" smtClean="0"/>
          </a:p>
          <a:p>
            <a:pPr lvl="1"/>
            <a:r>
              <a:rPr lang="en-US" dirty="0" smtClean="0"/>
              <a:t>Has not been revisited by modern cases</a:t>
            </a:r>
          </a:p>
          <a:p>
            <a:r>
              <a:rPr lang="en-US" dirty="0" smtClean="0"/>
              <a:t>But still an element: Where there is no foreclosure, the tying arrangement is not unlawful</a:t>
            </a:r>
          </a:p>
          <a:p>
            <a:pPr lvl="1"/>
            <a:r>
              <a:rPr lang="en-US" i="1" dirty="0" smtClean="0"/>
              <a:t>Example</a:t>
            </a:r>
            <a:r>
              <a:rPr lang="en-US" dirty="0" smtClean="0"/>
              <a:t>: Customers do not want to buy the tied product from anyone </a:t>
            </a:r>
          </a:p>
          <a:p>
            <a:pPr lvl="1"/>
            <a:r>
              <a:rPr lang="en-US" i="1" dirty="0" smtClean="0"/>
              <a:t>Example</a:t>
            </a:r>
            <a:r>
              <a:rPr lang="en-US" dirty="0" smtClean="0"/>
              <a:t>: There are no other suppliers in the market for the tied product for reasons unrelated to the tying </a:t>
            </a:r>
            <a:r>
              <a:rPr lang="en-US" dirty="0" err="1" smtClean="0"/>
              <a:t>arrangment</a:t>
            </a:r>
            <a:r>
              <a:rPr lang="en-US" dirty="0" smtClean="0"/>
              <a:t> (e.g., regulatory requirements)</a:t>
            </a:r>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27</a:t>
            </a:fld>
            <a:endParaRPr lang="en-US" altLang="en-US" dirty="0"/>
          </a:p>
        </p:txBody>
      </p:sp>
      <p:sp>
        <p:nvSpPr>
          <p:cNvPr id="5" name="TextBox 4"/>
          <p:cNvSpPr txBox="1"/>
          <p:nvPr/>
        </p:nvSpPr>
        <p:spPr>
          <a:xfrm>
            <a:off x="1626344" y="2400908"/>
            <a:ext cx="6298456" cy="738664"/>
          </a:xfrm>
          <a:prstGeom prst="rect">
            <a:avLst/>
          </a:prstGeom>
          <a:noFill/>
          <a:ln>
            <a:solidFill>
              <a:schemeClr val="accent1"/>
            </a:solidFill>
          </a:ln>
        </p:spPr>
        <p:txBody>
          <a:bodyPr wrap="square" rtlCol="0">
            <a:spAutoFit/>
          </a:bodyPr>
          <a:lstStyle/>
          <a:p>
            <a:pPr marL="0" lvl="1"/>
            <a:r>
              <a:rPr lang="en-US" sz="1400" dirty="0"/>
              <a:t>“[N]</a:t>
            </a:r>
            <a:r>
              <a:rPr lang="en-US" sz="1400" dirty="0" err="1"/>
              <a:t>ormally</a:t>
            </a:r>
            <a:r>
              <a:rPr lang="en-US" sz="1400" dirty="0"/>
              <a:t> the controlling consideration is simply whether a total amount of business, substantial enough in terms of dollar-volume so as not to be merely de </a:t>
            </a:r>
            <a:r>
              <a:rPr lang="en-US" sz="1400" dirty="0" err="1"/>
              <a:t>minimis</a:t>
            </a:r>
            <a:r>
              <a:rPr lang="en-US" sz="1400" dirty="0"/>
              <a:t>, is foreclosed to competitors by the </a:t>
            </a:r>
            <a:r>
              <a:rPr lang="en-US" sz="1400" dirty="0" smtClean="0"/>
              <a:t>tie”</a:t>
            </a:r>
            <a:r>
              <a:rPr lang="en-US" sz="1400" baseline="30000" dirty="0" smtClean="0"/>
              <a:t>1</a:t>
            </a:r>
            <a:endParaRPr lang="en-US" sz="1400" baseline="30000" dirty="0"/>
          </a:p>
        </p:txBody>
      </p:sp>
      <p:sp>
        <p:nvSpPr>
          <p:cNvPr id="6" name="TextBox 5"/>
          <p:cNvSpPr txBox="1"/>
          <p:nvPr/>
        </p:nvSpPr>
        <p:spPr>
          <a:xfrm>
            <a:off x="434098" y="5758776"/>
            <a:ext cx="4805931" cy="461665"/>
          </a:xfrm>
          <a:prstGeom prst="rect">
            <a:avLst/>
          </a:prstGeom>
          <a:noFill/>
        </p:spPr>
        <p:txBody>
          <a:bodyPr wrap="none" rtlCol="0">
            <a:spAutoFit/>
          </a:bodyPr>
          <a:lstStyle/>
          <a:p>
            <a:r>
              <a:rPr lang="en-US" sz="1200" baseline="30000" dirty="0"/>
              <a:t>1</a:t>
            </a:r>
            <a:r>
              <a:rPr lang="en-US" sz="1200" dirty="0"/>
              <a:t> Fortner Enters., Inc. v. U.S. Steel Corp., 394 U.S. 495, 501 (</a:t>
            </a:r>
            <a:r>
              <a:rPr lang="en-US" sz="1200" dirty="0" smtClean="0"/>
              <a:t>1969).</a:t>
            </a:r>
          </a:p>
          <a:p>
            <a:r>
              <a:rPr lang="en-US" sz="1200" baseline="30000" dirty="0"/>
              <a:t>2</a:t>
            </a:r>
            <a:r>
              <a:rPr lang="en-US" sz="1200" dirty="0"/>
              <a:t> United States v. Loew’s Inc., 371 U.S. 38, 49 (1962). </a:t>
            </a:r>
          </a:p>
        </p:txBody>
      </p:sp>
    </p:spTree>
    <p:extLst>
      <p:ext uri="{BB962C8B-B14F-4D97-AF65-F5344CB8AC3E}">
        <p14:creationId xmlns:p14="http://schemas.microsoft.com/office/powerpoint/2010/main" val="2429761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Foreclosure in the Tied Product Market</a:t>
            </a:r>
          </a:p>
        </p:txBody>
      </p:sp>
      <p:sp>
        <p:nvSpPr>
          <p:cNvPr id="3" name="Content Placeholder 2"/>
          <p:cNvSpPr>
            <a:spLocks noGrp="1"/>
          </p:cNvSpPr>
          <p:nvPr>
            <p:ph idx="1"/>
          </p:nvPr>
        </p:nvSpPr>
        <p:spPr/>
        <p:txBody>
          <a:bodyPr/>
          <a:lstStyle/>
          <a:p>
            <a:r>
              <a:rPr lang="en-US" dirty="0" smtClean="0"/>
              <a:t>Criticism</a:t>
            </a:r>
          </a:p>
          <a:p>
            <a:pPr lvl="1"/>
            <a:r>
              <a:rPr lang="en-US" dirty="0" smtClean="0"/>
              <a:t>The foreclosure of a “not insubstantial amount” of commerce in the market for the tied product is not a test of anticompetitive effect</a:t>
            </a:r>
          </a:p>
          <a:p>
            <a:pPr lvl="1"/>
            <a:r>
              <a:rPr lang="en-US" dirty="0" smtClean="0"/>
              <a:t>As the DOJ amicus brief argued and the four members of the </a:t>
            </a:r>
            <a:r>
              <a:rPr lang="en-US" i="1" dirty="0" smtClean="0"/>
              <a:t>Jefferson Parish </a:t>
            </a:r>
            <a:r>
              <a:rPr lang="en-US" dirty="0" smtClean="0"/>
              <a:t>concurrence</a:t>
            </a:r>
            <a:r>
              <a:rPr lang="en-US" i="1" dirty="0" smtClean="0"/>
              <a:t> </a:t>
            </a:r>
            <a:r>
              <a:rPr lang="en-US" dirty="0" smtClean="0"/>
              <a:t>dissent recognized, if the antitrust harm of a tying arrangement resides solely in the market for the tied product, then to violate the antitrust laws the tying arrangement should be the proximate cause of a likely lessening of competition in the tied product market</a:t>
            </a:r>
          </a:p>
          <a:p>
            <a:pPr lvl="2"/>
            <a:r>
              <a:rPr lang="en-US" dirty="0" smtClean="0"/>
              <a:t>Acceptance of this view would have removed tying arrangements from treatment under the per se rule and made them subject to rule of reason scrutiny</a:t>
            </a:r>
          </a:p>
          <a:p>
            <a:pPr lvl="1"/>
            <a:r>
              <a:rPr lang="en-US" dirty="0" smtClean="0"/>
              <a:t>But in 1984, when </a:t>
            </a:r>
            <a:r>
              <a:rPr lang="en-US" i="1" dirty="0" smtClean="0"/>
              <a:t>Jefferson Parish </a:t>
            </a:r>
            <a:r>
              <a:rPr lang="en-US" dirty="0" smtClean="0"/>
              <a:t>was decided, the consistent historical treatment of tying arrangements as per se unlawful apparently too strong to swing one more member of the Court to the concurrence</a:t>
            </a:r>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28</a:t>
            </a:fld>
            <a:endParaRPr lang="en-US" altLang="en-US" dirty="0"/>
          </a:p>
        </p:txBody>
      </p:sp>
    </p:spTree>
    <p:extLst>
      <p:ext uri="{BB962C8B-B14F-4D97-AF65-F5344CB8AC3E}">
        <p14:creationId xmlns:p14="http://schemas.microsoft.com/office/powerpoint/2010/main" val="500272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Justifications and Defenses</a:t>
            </a:r>
            <a:endParaRPr lang="en-US" dirty="0"/>
          </a:p>
        </p:txBody>
      </p:sp>
      <p:sp>
        <p:nvSpPr>
          <p:cNvPr id="3" name="Content Placeholder 2"/>
          <p:cNvSpPr>
            <a:spLocks noGrp="1"/>
          </p:cNvSpPr>
          <p:nvPr>
            <p:ph idx="1"/>
          </p:nvPr>
        </p:nvSpPr>
        <p:spPr/>
        <p:txBody>
          <a:bodyPr/>
          <a:lstStyle/>
          <a:p>
            <a:r>
              <a:rPr lang="en-US" dirty="0" smtClean="0"/>
              <a:t>Availability</a:t>
            </a:r>
          </a:p>
          <a:p>
            <a:pPr lvl="1"/>
            <a:r>
              <a:rPr lang="en-US" dirty="0" smtClean="0"/>
              <a:t>Even if all four elements of per se illegal tying are present, courts (including the Supreme Court) have been wiling to entertained a business justification defense</a:t>
            </a:r>
          </a:p>
          <a:p>
            <a:pPr lvl="1"/>
            <a:r>
              <a:rPr lang="en-US" dirty="0" smtClean="0"/>
              <a:t>The defense must be compelling and the defendant bears a heavy burden of proof</a:t>
            </a:r>
          </a:p>
          <a:p>
            <a:r>
              <a:rPr lang="en-US" dirty="0" smtClean="0"/>
              <a:t> Examples</a:t>
            </a:r>
          </a:p>
          <a:p>
            <a:pPr lvl="1"/>
            <a:r>
              <a:rPr lang="en-US" dirty="0" smtClean="0"/>
              <a:t>Where </a:t>
            </a:r>
            <a:r>
              <a:rPr lang="en-US" dirty="0"/>
              <a:t>a small market entrant requires limited duration </a:t>
            </a:r>
            <a:r>
              <a:rPr lang="en-US" dirty="0" smtClean="0"/>
              <a:t>ties to </a:t>
            </a:r>
            <a:r>
              <a:rPr lang="en-US" dirty="0"/>
              <a:t>facilitate its market </a:t>
            </a:r>
            <a:r>
              <a:rPr lang="en-US" dirty="0" smtClean="0"/>
              <a:t>entry</a:t>
            </a:r>
            <a:r>
              <a:rPr lang="en-US" baseline="30000" dirty="0" smtClean="0"/>
              <a:t>1</a:t>
            </a:r>
          </a:p>
          <a:p>
            <a:pPr lvl="1"/>
            <a:r>
              <a:rPr lang="en-US" dirty="0" smtClean="0"/>
              <a:t>Where the tie was the </a:t>
            </a:r>
            <a:r>
              <a:rPr lang="en-US" dirty="0"/>
              <a:t>least expensive and most effective means of policing </a:t>
            </a:r>
            <a:r>
              <a:rPr lang="en-US" dirty="0" smtClean="0"/>
              <a:t>quality</a:t>
            </a:r>
            <a:r>
              <a:rPr lang="en-US" baseline="30000" dirty="0" smtClean="0"/>
              <a:t>2</a:t>
            </a:r>
          </a:p>
          <a:p>
            <a:pPr lvl="1"/>
            <a:r>
              <a:rPr lang="en-US" dirty="0" smtClean="0"/>
              <a:t>Where the tie was reasonably necessary to ensure the functioning of the products in the tying arrangement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29</a:t>
            </a:fld>
            <a:endParaRPr lang="en-US" altLang="en-US" dirty="0"/>
          </a:p>
        </p:txBody>
      </p:sp>
      <p:sp>
        <p:nvSpPr>
          <p:cNvPr id="5" name="TextBox 4"/>
          <p:cNvSpPr txBox="1"/>
          <p:nvPr/>
        </p:nvSpPr>
        <p:spPr>
          <a:xfrm>
            <a:off x="481924" y="4429327"/>
            <a:ext cx="8157251" cy="1815882"/>
          </a:xfrm>
          <a:prstGeom prst="rect">
            <a:avLst/>
          </a:prstGeom>
          <a:noFill/>
        </p:spPr>
        <p:txBody>
          <a:bodyPr wrap="square" rtlCol="0">
            <a:spAutoFit/>
          </a:bodyPr>
          <a:lstStyle/>
          <a:p>
            <a:r>
              <a:rPr lang="en-US" sz="1400" baseline="30000" dirty="0" smtClean="0"/>
              <a:t>1</a:t>
            </a:r>
            <a:r>
              <a:rPr lang="en-US" sz="1400" dirty="0" smtClean="0"/>
              <a:t> </a:t>
            </a:r>
            <a:r>
              <a:rPr lang="en-US" sz="1400" dirty="0"/>
              <a:t>United States v. Jerrold </a:t>
            </a:r>
            <a:r>
              <a:rPr lang="en-US" sz="1400" dirty="0" err="1"/>
              <a:t>Elecs</a:t>
            </a:r>
            <a:r>
              <a:rPr lang="en-US" sz="1400" dirty="0"/>
              <a:t>. Corp., 187 F. Supp. 545, 557-58 (E.D. Pa. 1960), </a:t>
            </a:r>
            <a:r>
              <a:rPr lang="en-US" sz="1400" i="1" dirty="0"/>
              <a:t>aff'd per curiam</a:t>
            </a:r>
            <a:r>
              <a:rPr lang="en-US" sz="1400" dirty="0"/>
              <a:t>, 365 U.S. 567 (1961) (concluding that a tie was justified for a limited time in a new industry to assure effective functioning of complex equipment</a:t>
            </a:r>
            <a:r>
              <a:rPr lang="en-US" sz="1400" dirty="0" smtClean="0"/>
              <a:t>).</a:t>
            </a:r>
          </a:p>
          <a:p>
            <a:r>
              <a:rPr lang="en-US" sz="1400" baseline="30000" dirty="0" smtClean="0"/>
              <a:t>2</a:t>
            </a:r>
            <a:r>
              <a:rPr lang="en-US" sz="1400" dirty="0" smtClean="0"/>
              <a:t> </a:t>
            </a:r>
            <a:r>
              <a:rPr lang="en-US" sz="1400" dirty="0"/>
              <a:t>Mozart Co. v. Mercedes-Benz of N. Am., Inc., 833 F.2d 1342, 1348-51 (9th Cir. 1987</a:t>
            </a:r>
            <a:r>
              <a:rPr lang="en-US" sz="1400" dirty="0" smtClean="0"/>
              <a:t>).</a:t>
            </a:r>
          </a:p>
          <a:p>
            <a:r>
              <a:rPr lang="en-US" sz="1400" baseline="30000" dirty="0" smtClean="0"/>
              <a:t>3 </a:t>
            </a:r>
            <a:r>
              <a:rPr lang="en-US" sz="1400" dirty="0"/>
              <a:t>Dehydrating Process Co. v. A. O. Smith Corp., 292 F.2d 653, 655-57 (1st Cir. 1961) (affirming a judgment of a district court that directed a verdict in favor of the defendant because a tie was necessary to assure utility of two products when separate sales led to malfunctions and widespread customer dissatisfaction). </a:t>
            </a:r>
          </a:p>
        </p:txBody>
      </p:sp>
    </p:spTree>
    <p:extLst>
      <p:ext uri="{BB962C8B-B14F-4D97-AF65-F5344CB8AC3E}">
        <p14:creationId xmlns:p14="http://schemas.microsoft.com/office/powerpoint/2010/main" val="3886879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smtClean="0"/>
              <a:t>Tying Arrangements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3</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22527520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Jefferson Parish</a:t>
            </a:r>
            <a:r>
              <a:rPr lang="en-US" baseline="30000" dirty="0" smtClean="0"/>
              <a:t>1</a:t>
            </a:r>
            <a:endParaRPr lang="en-US" baseline="30000" dirty="0"/>
          </a:p>
        </p:txBody>
      </p:sp>
      <p:sp>
        <p:nvSpPr>
          <p:cNvPr id="3" name="Content Placeholder 2"/>
          <p:cNvSpPr>
            <a:spLocks noGrp="1"/>
          </p:cNvSpPr>
          <p:nvPr>
            <p:ph idx="1"/>
          </p:nvPr>
        </p:nvSpPr>
        <p:spPr/>
        <p:txBody>
          <a:bodyPr/>
          <a:lstStyle/>
          <a:p>
            <a:r>
              <a:rPr lang="en-US" dirty="0" smtClean="0"/>
              <a:t>Background</a:t>
            </a:r>
          </a:p>
          <a:p>
            <a:pPr lvl="1"/>
            <a:r>
              <a:rPr lang="en-US" dirty="0"/>
              <a:t>In 1971, shortly before East Jefferson Hospital (EJH) opened, it entered into an exclusive contract with Roux &amp; Associates to provide EJH anesthesiology services</a:t>
            </a:r>
          </a:p>
          <a:p>
            <a:pPr lvl="2"/>
            <a:r>
              <a:rPr lang="en-US" dirty="0"/>
              <a:t>Fees for anesthesiology services billed separately, designed to cover hospital cost and professional services, and divided equally between Roux and EJH </a:t>
            </a:r>
            <a:endParaRPr lang="en-US" dirty="0" smtClean="0"/>
          </a:p>
          <a:p>
            <a:pPr lvl="1"/>
            <a:r>
              <a:rPr lang="en-US" dirty="0"/>
              <a:t>Edwin G. Hyde, a board-certified anesthesiologist, applied for admission to the medical staff of EJH</a:t>
            </a:r>
          </a:p>
          <a:p>
            <a:pPr lvl="2"/>
            <a:r>
              <a:rPr lang="en-US" dirty="0"/>
              <a:t>Approved by the credentials committee and medical staff executive committee</a:t>
            </a:r>
          </a:p>
          <a:p>
            <a:pPr lvl="2"/>
            <a:r>
              <a:rPr lang="en-US" dirty="0"/>
              <a:t>Denied by board of directors because of Roux </a:t>
            </a:r>
            <a:r>
              <a:rPr lang="en-US" dirty="0" smtClean="0"/>
              <a:t>contract</a:t>
            </a:r>
          </a:p>
          <a:p>
            <a:r>
              <a:rPr lang="en-US" dirty="0" smtClean="0"/>
              <a:t>Hyde’s complaint</a:t>
            </a:r>
          </a:p>
          <a:p>
            <a:pPr lvl="1"/>
            <a:r>
              <a:rPr lang="en-US" dirty="0" smtClean="0"/>
              <a:t>Contract constituted an exclusive dealing arrangement and a tying arrangement, both of which violated Sherman Act § 1</a:t>
            </a:r>
          </a:p>
          <a:p>
            <a:pPr lvl="1"/>
            <a:r>
              <a:rPr lang="en-US" dirty="0" smtClean="0"/>
              <a:t>Prayer</a:t>
            </a:r>
          </a:p>
          <a:p>
            <a:pPr lvl="2"/>
            <a:r>
              <a:rPr lang="en-US" dirty="0"/>
              <a:t>Declaratory relief that contract is </a:t>
            </a:r>
            <a:r>
              <a:rPr lang="en-US" dirty="0" smtClean="0"/>
              <a:t>unlawful</a:t>
            </a:r>
          </a:p>
          <a:p>
            <a:pPr lvl="2"/>
            <a:r>
              <a:rPr lang="en-US" dirty="0" smtClean="0"/>
              <a:t>Injunction </a:t>
            </a:r>
            <a:r>
              <a:rPr lang="en-US" dirty="0"/>
              <a:t>ordering EJH to appoint Hyde to the medical </a:t>
            </a:r>
            <a:r>
              <a:rPr lang="en-US" dirty="0" smtClean="0"/>
              <a:t>staff</a:t>
            </a:r>
          </a:p>
          <a:p>
            <a:r>
              <a:rPr lang="en-US" dirty="0" smtClean="0"/>
              <a:t>District court: After trial, no antitrust violation</a:t>
            </a:r>
          </a:p>
          <a:p>
            <a:pPr lvl="1"/>
            <a:r>
              <a:rPr lang="en-US" dirty="0"/>
              <a:t>EJH no market power in the New Orleans hospital </a:t>
            </a:r>
            <a:r>
              <a:rPr lang="en-US" dirty="0" smtClean="0"/>
              <a:t>market, so that the anticompetitive </a:t>
            </a:r>
            <a:r>
              <a:rPr lang="en-US" dirty="0"/>
              <a:t>consequences </a:t>
            </a:r>
            <a:r>
              <a:rPr lang="en-US" dirty="0" smtClean="0"/>
              <a:t>of the challenged conduct could be minimal at most</a:t>
            </a:r>
          </a:p>
          <a:p>
            <a:pPr lvl="1"/>
            <a:r>
              <a:rPr lang="en-US" dirty="0" smtClean="0"/>
              <a:t>If there were any small anticompetitive effects, they were outweighed by improved </a:t>
            </a:r>
            <a:r>
              <a:rPr lang="en-US" dirty="0"/>
              <a:t>patient </a:t>
            </a:r>
            <a:r>
              <a:rPr lang="en-US" dirty="0" smtClean="0"/>
              <a:t>care enabled by the Roux arrangement</a:t>
            </a:r>
            <a:endParaRPr lang="en-US" dirty="0"/>
          </a:p>
          <a:p>
            <a:pPr lvl="1"/>
            <a:endParaRPr lang="en-US" dirty="0"/>
          </a:p>
          <a:p>
            <a:pPr lvl="1"/>
            <a:endParaRPr lang="en-US" dirty="0" smtClean="0"/>
          </a:p>
          <a:p>
            <a:pPr lvl="1"/>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30</a:t>
            </a:fld>
            <a:endParaRPr lang="en-US" altLang="en-US" dirty="0"/>
          </a:p>
        </p:txBody>
      </p:sp>
      <p:sp>
        <p:nvSpPr>
          <p:cNvPr id="5" name="TextBox 4"/>
          <p:cNvSpPr txBox="1"/>
          <p:nvPr/>
        </p:nvSpPr>
        <p:spPr>
          <a:xfrm>
            <a:off x="457200" y="5928360"/>
            <a:ext cx="4519442" cy="276999"/>
          </a:xfrm>
          <a:prstGeom prst="rect">
            <a:avLst/>
          </a:prstGeom>
          <a:noFill/>
        </p:spPr>
        <p:txBody>
          <a:bodyPr wrap="none" rtlCol="0">
            <a:spAutoFit/>
          </a:bodyPr>
          <a:lstStyle/>
          <a:p>
            <a:r>
              <a:rPr lang="en-US" sz="1200" baseline="30000" dirty="0"/>
              <a:t>1</a:t>
            </a:r>
            <a:r>
              <a:rPr lang="en-US" sz="1200" dirty="0"/>
              <a:t> Jefferson Parish Hosp. Dist. No. 2 v. Hyde, 466 U.S. 2 (1984</a:t>
            </a:r>
            <a:r>
              <a:rPr lang="en-US" sz="1200" dirty="0" smtClean="0"/>
              <a:t>).</a:t>
            </a:r>
            <a:endParaRPr lang="en-US" sz="1200" dirty="0"/>
          </a:p>
        </p:txBody>
      </p:sp>
    </p:spTree>
    <p:extLst>
      <p:ext uri="{BB962C8B-B14F-4D97-AF65-F5344CB8AC3E}">
        <p14:creationId xmlns:p14="http://schemas.microsoft.com/office/powerpoint/2010/main" val="39701671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Jefferson </a:t>
            </a:r>
            <a:r>
              <a:rPr lang="en-US" i="1" dirty="0" smtClean="0"/>
              <a:t>Parish</a:t>
            </a:r>
            <a:endParaRPr lang="en-US" dirty="0"/>
          </a:p>
        </p:txBody>
      </p:sp>
      <p:sp>
        <p:nvSpPr>
          <p:cNvPr id="3" name="Content Placeholder 2"/>
          <p:cNvSpPr>
            <a:spLocks noGrp="1"/>
          </p:cNvSpPr>
          <p:nvPr>
            <p:ph idx="1"/>
          </p:nvPr>
        </p:nvSpPr>
        <p:spPr>
          <a:xfrm>
            <a:off x="457200" y="824776"/>
            <a:ext cx="8418786" cy="5225141"/>
          </a:xfrm>
        </p:spPr>
        <p:txBody>
          <a:bodyPr/>
          <a:lstStyle/>
          <a:p>
            <a:r>
              <a:rPr lang="en-US" dirty="0" smtClean="0"/>
              <a:t>Fifth Circuit: Reversed</a:t>
            </a:r>
          </a:p>
          <a:p>
            <a:pPr lvl="1"/>
            <a:r>
              <a:rPr lang="en-US" dirty="0" smtClean="0"/>
              <a:t>The relevant surgical services market was the East </a:t>
            </a:r>
            <a:r>
              <a:rPr lang="en-US" dirty="0"/>
              <a:t>Bank of Jefferson </a:t>
            </a:r>
            <a:r>
              <a:rPr lang="en-US" dirty="0" smtClean="0"/>
              <a:t>Parish</a:t>
            </a:r>
            <a:endParaRPr lang="en-US" dirty="0"/>
          </a:p>
          <a:p>
            <a:pPr lvl="2"/>
            <a:r>
              <a:rPr lang="en-US" dirty="0" smtClean="0"/>
              <a:t>Patients </a:t>
            </a:r>
            <a:r>
              <a:rPr lang="en-US" dirty="0"/>
              <a:t>chose by location</a:t>
            </a:r>
          </a:p>
          <a:p>
            <a:pPr lvl="2"/>
            <a:r>
              <a:rPr lang="en-US" dirty="0" smtClean="0"/>
              <a:t>Prevalence </a:t>
            </a:r>
            <a:r>
              <a:rPr lang="en-US" dirty="0"/>
              <a:t>of health insurance eliminates a patient's incentive to compare costs </a:t>
            </a:r>
          </a:p>
          <a:p>
            <a:pPr lvl="2"/>
            <a:r>
              <a:rPr lang="en-US" dirty="0" smtClean="0"/>
              <a:t>Patients </a:t>
            </a:r>
            <a:r>
              <a:rPr lang="en-US" dirty="0"/>
              <a:t>not sufficiently informed to compare quality</a:t>
            </a:r>
          </a:p>
          <a:p>
            <a:pPr lvl="2"/>
            <a:r>
              <a:rPr lang="en-US" dirty="0" smtClean="0"/>
              <a:t>Family </a:t>
            </a:r>
            <a:r>
              <a:rPr lang="en-US" dirty="0"/>
              <a:t>convenience tends to magnify the importance of </a:t>
            </a:r>
            <a:r>
              <a:rPr lang="en-US" dirty="0" smtClean="0"/>
              <a:t>location</a:t>
            </a:r>
          </a:p>
          <a:p>
            <a:pPr lvl="1"/>
            <a:r>
              <a:rPr lang="en-US" dirty="0" smtClean="0"/>
              <a:t>Per se illegal tying arrangement</a:t>
            </a:r>
          </a:p>
          <a:p>
            <a:pPr lvl="2"/>
            <a:r>
              <a:rPr lang="en-US" dirty="0" smtClean="0"/>
              <a:t>Two products</a:t>
            </a:r>
          </a:p>
          <a:p>
            <a:pPr lvl="2"/>
            <a:r>
              <a:rPr lang="en-US" dirty="0" smtClean="0"/>
              <a:t>Patients faced a tying arrangement because of the exclusive dealing contract</a:t>
            </a:r>
          </a:p>
          <a:p>
            <a:pPr lvl="2"/>
            <a:r>
              <a:rPr lang="en-US" dirty="0" smtClean="0"/>
              <a:t>EJH had market power in the relevant </a:t>
            </a:r>
            <a:r>
              <a:rPr lang="en-US" dirty="0"/>
              <a:t>surgical services </a:t>
            </a:r>
            <a:r>
              <a:rPr lang="en-US" dirty="0" smtClean="0"/>
              <a:t>market</a:t>
            </a:r>
          </a:p>
          <a:p>
            <a:pPr lvl="2"/>
            <a:r>
              <a:rPr lang="en-US" dirty="0" smtClean="0"/>
              <a:t>A not insubstantial amount of commerce was affected in the </a:t>
            </a:r>
            <a:r>
              <a:rPr lang="en-US" dirty="0"/>
              <a:t>anesthesiology services </a:t>
            </a:r>
            <a:r>
              <a:rPr lang="en-US" dirty="0" smtClean="0"/>
              <a:t>market</a:t>
            </a:r>
          </a:p>
          <a:p>
            <a:pPr lvl="3"/>
            <a:r>
              <a:rPr lang="en-US" dirty="0"/>
              <a:t>875 operations per month </a:t>
            </a:r>
            <a:r>
              <a:rPr lang="en-US" dirty="0" smtClean="0"/>
              <a:t>requiring </a:t>
            </a:r>
            <a:r>
              <a:rPr lang="en-US" dirty="0"/>
              <a:t>anesthesiology services </a:t>
            </a:r>
            <a:r>
              <a:rPr lang="en-US" dirty="0" smtClean="0"/>
              <a:t>were </a:t>
            </a:r>
            <a:r>
              <a:rPr lang="en-US" dirty="0"/>
              <a:t>performed at the </a:t>
            </a:r>
            <a:r>
              <a:rPr lang="en-US" dirty="0" smtClean="0"/>
              <a:t>hospital</a:t>
            </a:r>
          </a:p>
          <a:p>
            <a:r>
              <a:rPr lang="en-US" dirty="0" smtClean="0"/>
              <a:t>Supreme Court: Reversed and remanded (9-0, but split 5-4 on reasons)</a:t>
            </a:r>
          </a:p>
          <a:p>
            <a:pPr lvl="1"/>
            <a:r>
              <a:rPr lang="en-US" dirty="0" smtClean="0"/>
              <a:t>Stevens (for 5-member majority)</a:t>
            </a:r>
          </a:p>
          <a:p>
            <a:pPr lvl="2"/>
            <a:r>
              <a:rPr lang="en-US" i="1" dirty="0" smtClean="0"/>
              <a:t>Anticompetitive harm</a:t>
            </a:r>
            <a:r>
              <a:rPr lang="en-US" dirty="0"/>
              <a:t>: </a:t>
            </a:r>
            <a:r>
              <a:rPr lang="en-US" dirty="0" smtClean="0"/>
              <a:t>The restraint of competition in the tied product market that results from the forcing </a:t>
            </a:r>
            <a:r>
              <a:rPr lang="en-US" dirty="0"/>
              <a:t>of an unwanted purchase of the tied product from the tying </a:t>
            </a:r>
            <a:r>
              <a:rPr lang="en-US" dirty="0" smtClean="0"/>
              <a:t>seller</a:t>
            </a:r>
          </a:p>
          <a:p>
            <a:pPr lvl="2"/>
            <a:r>
              <a:rPr lang="en-US" dirty="0" smtClean="0"/>
              <a:t>Preconditions for per se illegality</a:t>
            </a:r>
          </a:p>
          <a:p>
            <a:pPr lvl="3"/>
            <a:r>
              <a:rPr lang="en-US" dirty="0" smtClean="0"/>
              <a:t>Two </a:t>
            </a:r>
            <a:r>
              <a:rPr lang="en-US" dirty="0"/>
              <a:t>products with separable </a:t>
            </a:r>
            <a:r>
              <a:rPr lang="en-US" dirty="0" smtClean="0"/>
              <a:t>demands</a:t>
            </a:r>
          </a:p>
          <a:p>
            <a:pPr lvl="3"/>
            <a:r>
              <a:rPr lang="en-US" dirty="0" smtClean="0"/>
              <a:t>“Market </a:t>
            </a:r>
            <a:r>
              <a:rPr lang="en-US" dirty="0"/>
              <a:t>power" (ability to force) in tying </a:t>
            </a:r>
            <a:r>
              <a:rPr lang="en-US" dirty="0" smtClean="0"/>
              <a:t>product </a:t>
            </a:r>
          </a:p>
          <a:p>
            <a:pPr lvl="3"/>
            <a:r>
              <a:rPr lang="en-US" dirty="0" smtClean="0"/>
              <a:t>Coercion (use of the seller’s market power to force the buyer to purchase the tied good from the seller)</a:t>
            </a:r>
          </a:p>
          <a:p>
            <a:pPr lvl="3"/>
            <a:r>
              <a:rPr lang="en-US" dirty="0" smtClean="0"/>
              <a:t>Forcing must affect “competition” </a:t>
            </a:r>
          </a:p>
          <a:p>
            <a:pPr lvl="4"/>
            <a:r>
              <a:rPr lang="en-US" dirty="0" smtClean="0"/>
              <a:t>Captured </a:t>
            </a:r>
            <a:r>
              <a:rPr lang="en-US" dirty="0"/>
              <a:t>roughly in the requirement the tying arrangement affect a not insubstantial amount of commerce in the material for the tied </a:t>
            </a:r>
            <a:r>
              <a:rPr lang="en-US" dirty="0" smtClean="0"/>
              <a:t>product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31</a:t>
            </a:fld>
            <a:endParaRPr lang="en-US" altLang="en-US" dirty="0"/>
          </a:p>
        </p:txBody>
      </p:sp>
    </p:spTree>
    <p:extLst>
      <p:ext uri="{BB962C8B-B14F-4D97-AF65-F5344CB8AC3E}">
        <p14:creationId xmlns:p14="http://schemas.microsoft.com/office/powerpoint/2010/main" val="39366223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Jefferson </a:t>
            </a:r>
            <a:r>
              <a:rPr lang="en-US" i="1" dirty="0" smtClean="0"/>
              <a:t>Parish</a:t>
            </a:r>
            <a:endParaRPr lang="en-US" i="1" dirty="0"/>
          </a:p>
        </p:txBody>
      </p:sp>
      <p:sp>
        <p:nvSpPr>
          <p:cNvPr id="3" name="Content Placeholder 2"/>
          <p:cNvSpPr>
            <a:spLocks noGrp="1"/>
          </p:cNvSpPr>
          <p:nvPr>
            <p:ph idx="1"/>
          </p:nvPr>
        </p:nvSpPr>
        <p:spPr/>
        <p:txBody>
          <a:bodyPr/>
          <a:lstStyle/>
          <a:p>
            <a:r>
              <a:rPr lang="en-US" dirty="0"/>
              <a:t>Supreme Court: Reversed </a:t>
            </a:r>
            <a:r>
              <a:rPr lang="en-US" dirty="0" smtClean="0"/>
              <a:t>and remanded (9-0</a:t>
            </a:r>
            <a:r>
              <a:rPr lang="en-US" dirty="0"/>
              <a:t>, but split 5-4 on reasons)</a:t>
            </a:r>
          </a:p>
          <a:p>
            <a:pPr lvl="1"/>
            <a:r>
              <a:rPr lang="en-US" dirty="0"/>
              <a:t>Stevens (for 5-member majority)</a:t>
            </a:r>
          </a:p>
          <a:p>
            <a:pPr lvl="2"/>
            <a:r>
              <a:rPr lang="en-US" dirty="0" smtClean="0"/>
              <a:t>Two products</a:t>
            </a:r>
          </a:p>
          <a:p>
            <a:pPr lvl="3"/>
            <a:r>
              <a:rPr lang="en-US" dirty="0" smtClean="0"/>
              <a:t>Existed here: surgical </a:t>
            </a:r>
            <a:r>
              <a:rPr lang="en-US" dirty="0"/>
              <a:t>facilities (tying product) and anesthesiology services (tied product)</a:t>
            </a:r>
          </a:p>
          <a:p>
            <a:pPr lvl="3"/>
            <a:r>
              <a:rPr lang="en-US" i="1" dirty="0" smtClean="0"/>
              <a:t>Test</a:t>
            </a:r>
            <a:r>
              <a:rPr lang="en-US" dirty="0" smtClean="0"/>
              <a:t>: Existence </a:t>
            </a:r>
            <a:r>
              <a:rPr lang="en-US" dirty="0"/>
              <a:t>of two products turns not on functional relationship, but on character of demand</a:t>
            </a:r>
          </a:p>
          <a:p>
            <a:pPr lvl="3"/>
            <a:r>
              <a:rPr lang="en-US" dirty="0" smtClean="0"/>
              <a:t>Here</a:t>
            </a:r>
            <a:r>
              <a:rPr lang="en-US" dirty="0"/>
              <a:t>, </a:t>
            </a:r>
            <a:r>
              <a:rPr lang="en-US" dirty="0" smtClean="0"/>
              <a:t>demand was separable</a:t>
            </a:r>
          </a:p>
          <a:p>
            <a:pPr lvl="4"/>
            <a:r>
              <a:rPr lang="en-US" dirty="0" smtClean="0"/>
              <a:t>Services billed separately</a:t>
            </a:r>
          </a:p>
          <a:p>
            <a:pPr lvl="4"/>
            <a:r>
              <a:rPr lang="en-US" dirty="0" smtClean="0"/>
              <a:t>Patients </a:t>
            </a:r>
            <a:r>
              <a:rPr lang="en-US" dirty="0"/>
              <a:t>or surgeons </a:t>
            </a:r>
            <a:r>
              <a:rPr lang="en-US" dirty="0" smtClean="0"/>
              <a:t>at times request </a:t>
            </a:r>
            <a:r>
              <a:rPr lang="en-US" dirty="0"/>
              <a:t>specific </a:t>
            </a:r>
            <a:r>
              <a:rPr lang="en-US" dirty="0" smtClean="0"/>
              <a:t>anesthesiologists</a:t>
            </a:r>
          </a:p>
          <a:p>
            <a:pPr lvl="2"/>
            <a:r>
              <a:rPr lang="en-US" dirty="0" smtClean="0"/>
              <a:t>Market power</a:t>
            </a:r>
          </a:p>
          <a:p>
            <a:pPr lvl="3"/>
            <a:r>
              <a:rPr lang="en-US" dirty="0"/>
              <a:t>Insufficient evidence on market power and therefore on forcing (coercion)</a:t>
            </a:r>
          </a:p>
          <a:p>
            <a:pPr lvl="4"/>
            <a:r>
              <a:rPr lang="en-US" dirty="0" smtClean="0"/>
              <a:t>Cited evidence</a:t>
            </a:r>
          </a:p>
          <a:p>
            <a:pPr lvl="5"/>
            <a:r>
              <a:rPr lang="en-US" dirty="0" smtClean="0"/>
              <a:t>70</a:t>
            </a:r>
            <a:r>
              <a:rPr lang="en-US" dirty="0"/>
              <a:t>% of patients in Jefferson Parish go to other hospitals </a:t>
            </a:r>
          </a:p>
          <a:p>
            <a:pPr lvl="5"/>
            <a:r>
              <a:rPr lang="en-US" dirty="0" smtClean="0"/>
              <a:t>Every </a:t>
            </a:r>
            <a:r>
              <a:rPr lang="en-US" dirty="0"/>
              <a:t>patient undergoing surgery "needs" anesthesiology services</a:t>
            </a:r>
          </a:p>
          <a:p>
            <a:pPr lvl="5"/>
            <a:r>
              <a:rPr lang="en-US" dirty="0" smtClean="0"/>
              <a:t>No </a:t>
            </a:r>
            <a:r>
              <a:rPr lang="en-US" dirty="0"/>
              <a:t>evidence patients were "forced" to take unwanted services</a:t>
            </a:r>
          </a:p>
          <a:p>
            <a:pPr lvl="4"/>
            <a:r>
              <a:rPr lang="en-US" dirty="0" smtClean="0"/>
              <a:t>Other evidence (cited in other sections of the opinion)</a:t>
            </a:r>
          </a:p>
          <a:p>
            <a:pPr lvl="5"/>
            <a:r>
              <a:rPr lang="en-US" dirty="0" smtClean="0"/>
              <a:t>"</a:t>
            </a:r>
            <a:r>
              <a:rPr lang="en-US" dirty="0"/>
              <a:t>The evidence indicates that some surgeons and patients preferred respondent's services to those of Roux, there is no evidence that any patient who was sophisticated enough to know the difference between two anesthesiologists was not also able to go to a hospital that would provide him with the anesthesiologist of his choice." (466 U.S. at 20).</a:t>
            </a:r>
          </a:p>
          <a:p>
            <a:pPr lvl="5"/>
            <a:r>
              <a:rPr lang="en-US" dirty="0" smtClean="0"/>
              <a:t>"</a:t>
            </a:r>
            <a:r>
              <a:rPr lang="en-US" dirty="0"/>
              <a:t>If, as is likely, it is the patient's doctor and not the patient who selects an anesthesiologist, the doctor can simply take the patient elsewhere if he is dissatisfied with Roux. The District Court found that most doctors in the area have staff privileges at more than one hospital." (466 U.S. at 20 n.50)</a:t>
            </a:r>
          </a:p>
          <a:p>
            <a:pPr lvl="3"/>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32</a:t>
            </a:fld>
            <a:endParaRPr lang="en-US" altLang="en-US" dirty="0"/>
          </a:p>
        </p:txBody>
      </p:sp>
    </p:spTree>
    <p:extLst>
      <p:ext uri="{BB962C8B-B14F-4D97-AF65-F5344CB8AC3E}">
        <p14:creationId xmlns:p14="http://schemas.microsoft.com/office/powerpoint/2010/main" val="31074721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Jefferson </a:t>
            </a:r>
            <a:r>
              <a:rPr lang="en-US" i="1" dirty="0" smtClean="0"/>
              <a:t>Parish</a:t>
            </a:r>
            <a:endParaRPr lang="en-US" i="1" dirty="0"/>
          </a:p>
        </p:txBody>
      </p:sp>
      <p:sp>
        <p:nvSpPr>
          <p:cNvPr id="3" name="Content Placeholder 2"/>
          <p:cNvSpPr>
            <a:spLocks noGrp="1"/>
          </p:cNvSpPr>
          <p:nvPr>
            <p:ph idx="1"/>
          </p:nvPr>
        </p:nvSpPr>
        <p:spPr/>
        <p:txBody>
          <a:bodyPr/>
          <a:lstStyle/>
          <a:p>
            <a:r>
              <a:rPr lang="en-US" dirty="0"/>
              <a:t>Supreme Court: Reversed </a:t>
            </a:r>
            <a:r>
              <a:rPr lang="en-US" dirty="0" smtClean="0"/>
              <a:t>and remanded (9-0</a:t>
            </a:r>
            <a:r>
              <a:rPr lang="en-US" dirty="0"/>
              <a:t>, but split 5-4 on reasons)</a:t>
            </a:r>
          </a:p>
          <a:p>
            <a:pPr lvl="1"/>
            <a:r>
              <a:rPr lang="en-US" dirty="0"/>
              <a:t>Stevens (for 5-member majority</a:t>
            </a:r>
            <a:r>
              <a:rPr lang="en-US" dirty="0" smtClean="0"/>
              <a:t>)</a:t>
            </a:r>
          </a:p>
          <a:p>
            <a:pPr lvl="2"/>
            <a:r>
              <a:rPr lang="en-US" dirty="0" smtClean="0"/>
              <a:t>Disposition</a:t>
            </a:r>
          </a:p>
          <a:p>
            <a:pPr lvl="3"/>
            <a:r>
              <a:rPr lang="en-US" dirty="0" smtClean="0"/>
              <a:t>Reversed Fifth Circuit’s finding of a per se illegal tying arrangement</a:t>
            </a:r>
          </a:p>
          <a:p>
            <a:pPr lvl="3"/>
            <a:r>
              <a:rPr lang="en-US" dirty="0" smtClean="0"/>
              <a:t>Remanded for consideration under the rule of reason</a:t>
            </a:r>
          </a:p>
          <a:p>
            <a:pPr lvl="1"/>
            <a:r>
              <a:rPr lang="en-US" dirty="0"/>
              <a:t>Brennan (concurring, with Marshall</a:t>
            </a:r>
            <a:r>
              <a:rPr lang="en-US" dirty="0" smtClean="0"/>
              <a:t>)</a:t>
            </a:r>
          </a:p>
          <a:p>
            <a:pPr lvl="2"/>
            <a:r>
              <a:rPr lang="en-US" dirty="0"/>
              <a:t>Majority reaffirms per se rule, even if not applicable </a:t>
            </a:r>
            <a:r>
              <a:rPr lang="en-US" dirty="0" smtClean="0"/>
              <a:t>here</a:t>
            </a:r>
          </a:p>
          <a:p>
            <a:pPr lvl="2"/>
            <a:r>
              <a:rPr lang="en-US" dirty="0"/>
              <a:t>If the longevity of the per se rule, if it is to be changed, it should be changed by </a:t>
            </a:r>
            <a:r>
              <a:rPr lang="en-US" dirty="0" smtClean="0"/>
              <a:t>Congress </a:t>
            </a:r>
          </a:p>
          <a:p>
            <a:pPr lvl="3"/>
            <a:r>
              <a:rPr lang="en-US" dirty="0" smtClean="0"/>
              <a:t>The idea that a long-standing judicial rule has been implicitly confirmed by Congress is known as </a:t>
            </a:r>
            <a:r>
              <a:rPr lang="en-US" i="1" dirty="0" smtClean="0"/>
              <a:t>congressional ratification</a:t>
            </a:r>
          </a:p>
          <a:p>
            <a:pPr lvl="1"/>
            <a:r>
              <a:rPr lang="en-US" dirty="0"/>
              <a:t>O'Connor (concurring in judgment, with Burger, Powell, and Rehnquist</a:t>
            </a:r>
            <a:r>
              <a:rPr lang="en-US" dirty="0" smtClean="0"/>
              <a:t>)</a:t>
            </a:r>
          </a:p>
          <a:p>
            <a:pPr lvl="2"/>
            <a:r>
              <a:rPr lang="en-US" dirty="0"/>
              <a:t>Would hold tying arrangement subject only to the rule of </a:t>
            </a:r>
            <a:r>
              <a:rPr lang="en-US" dirty="0" smtClean="0"/>
              <a:t>reason</a:t>
            </a:r>
          </a:p>
          <a:p>
            <a:pPr lvl="3"/>
            <a:r>
              <a:rPr lang="en-US" dirty="0"/>
              <a:t>Per se rule in tying arrangements always involves elaborate inquiry into economic effects; time to abandon per se </a:t>
            </a:r>
            <a:r>
              <a:rPr lang="en-US" dirty="0" smtClean="0"/>
              <a:t>label</a:t>
            </a:r>
          </a:p>
          <a:p>
            <a:pPr lvl="3"/>
            <a:r>
              <a:rPr lang="en-US" dirty="0" smtClean="0"/>
              <a:t>O’Connor rule of reason requirements</a:t>
            </a:r>
          </a:p>
          <a:p>
            <a:pPr lvl="4"/>
            <a:r>
              <a:rPr lang="en-US" dirty="0" smtClean="0"/>
              <a:t>"</a:t>
            </a:r>
            <a:r>
              <a:rPr lang="en-US" dirty="0"/>
              <a:t>First, the seller must have power in the tying product market."</a:t>
            </a:r>
          </a:p>
          <a:p>
            <a:pPr lvl="4"/>
            <a:r>
              <a:rPr lang="en-US" dirty="0" smtClean="0"/>
              <a:t>"</a:t>
            </a:r>
            <a:r>
              <a:rPr lang="en-US" dirty="0"/>
              <a:t>Second, there must be a substantial threat that the tying seller will acquire market power in the tied-product market."</a:t>
            </a:r>
          </a:p>
          <a:p>
            <a:pPr lvl="4"/>
            <a:r>
              <a:rPr lang="en-US" dirty="0" smtClean="0"/>
              <a:t>"</a:t>
            </a:r>
            <a:r>
              <a:rPr lang="en-US" dirty="0"/>
              <a:t>Third, there must be a coherent economic basis for treating the tying and tied products as distinct."</a:t>
            </a:r>
          </a:p>
          <a:p>
            <a:pPr lvl="4"/>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33</a:t>
            </a:fld>
            <a:endParaRPr lang="en-US" altLang="en-US" dirty="0"/>
          </a:p>
        </p:txBody>
      </p:sp>
    </p:spTree>
    <p:extLst>
      <p:ext uri="{BB962C8B-B14F-4D97-AF65-F5344CB8AC3E}">
        <p14:creationId xmlns:p14="http://schemas.microsoft.com/office/powerpoint/2010/main" val="14408573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r>
              <a:rPr lang="en-US" baseline="30000" dirty="0" smtClean="0"/>
              <a:t>1</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a:t>Kodak manufactures and sells high-volume photocopiers and micrographic equipment as well as service and replacement parts for its </a:t>
            </a:r>
            <a:r>
              <a:rPr lang="en-US" dirty="0" smtClean="0"/>
              <a:t>equipment</a:t>
            </a:r>
            <a:endParaRPr lang="en-US" dirty="0"/>
          </a:p>
          <a:p>
            <a:pPr lvl="2"/>
            <a:r>
              <a:rPr lang="en-US" dirty="0" smtClean="0"/>
              <a:t>Equipment</a:t>
            </a:r>
            <a:r>
              <a:rPr lang="en-US" dirty="0"/>
              <a:t>, although expensive when new, have little resale value</a:t>
            </a:r>
          </a:p>
          <a:p>
            <a:pPr lvl="2"/>
            <a:r>
              <a:rPr lang="en-US" dirty="0" smtClean="0"/>
              <a:t>Parts </a:t>
            </a:r>
            <a:r>
              <a:rPr lang="en-US" dirty="0"/>
              <a:t>are </a:t>
            </a:r>
            <a:r>
              <a:rPr lang="en-US" dirty="0" smtClean="0"/>
              <a:t>unique</a:t>
            </a:r>
            <a:r>
              <a:rPr lang="en-US" dirty="0" smtClean="0">
                <a:latin typeface="Arial"/>
                <a:cs typeface="Arial"/>
              </a:rPr>
              <a:t>—</a:t>
            </a:r>
            <a:r>
              <a:rPr lang="en-US" dirty="0" smtClean="0"/>
              <a:t>not </a:t>
            </a:r>
            <a:r>
              <a:rPr lang="en-US" dirty="0"/>
              <a:t>compatible with replacement parts for copiers of other manufacturers</a:t>
            </a:r>
          </a:p>
          <a:p>
            <a:pPr lvl="2"/>
            <a:r>
              <a:rPr lang="en-US" dirty="0" smtClean="0"/>
              <a:t>After </a:t>
            </a:r>
            <a:r>
              <a:rPr lang="en-US" dirty="0"/>
              <a:t>the initial warranty period, Kodak provides service either through annual service contracts, which include all necessary parts, or on a per-call basis.</a:t>
            </a:r>
          </a:p>
          <a:p>
            <a:pPr lvl="2"/>
            <a:r>
              <a:rPr lang="en-US" dirty="0" smtClean="0"/>
              <a:t>Kodak </a:t>
            </a:r>
            <a:r>
              <a:rPr lang="en-US" dirty="0"/>
              <a:t>provides 80% to 95% of the service for Kodak machines</a:t>
            </a:r>
            <a:r>
              <a:rPr lang="en-US" dirty="0" smtClean="0"/>
              <a:t>.</a:t>
            </a:r>
          </a:p>
          <a:p>
            <a:pPr lvl="1"/>
            <a:r>
              <a:rPr lang="en-US" dirty="0"/>
              <a:t>Respondents are 18 independent service organizations (ISOs) that in the early 1980's began servicing Kodak copying and micrographic </a:t>
            </a:r>
            <a:r>
              <a:rPr lang="en-US" dirty="0" smtClean="0"/>
              <a:t>equipment</a:t>
            </a:r>
          </a:p>
          <a:p>
            <a:pPr lvl="2"/>
            <a:r>
              <a:rPr lang="en-US" dirty="0" smtClean="0"/>
              <a:t>ISOs </a:t>
            </a:r>
            <a:r>
              <a:rPr lang="en-US" dirty="0"/>
              <a:t>keep an inventory of parts, purchased from Kodak or other sources, primarily the OEMs that manufacture for </a:t>
            </a:r>
            <a:r>
              <a:rPr lang="en-US" dirty="0" smtClean="0"/>
              <a:t>Kodak</a:t>
            </a:r>
          </a:p>
          <a:p>
            <a:pPr lvl="1"/>
            <a:r>
              <a:rPr lang="en-US" dirty="0"/>
              <a:t>In 1985-86, Kodak adopted policies limiting sales of parts only to buyers of Kodak </a:t>
            </a:r>
            <a:r>
              <a:rPr lang="en-US" dirty="0" smtClean="0"/>
              <a:t>equipment</a:t>
            </a:r>
          </a:p>
          <a:p>
            <a:pPr lvl="2"/>
            <a:r>
              <a:rPr lang="en-US" dirty="0" smtClean="0"/>
              <a:t>who </a:t>
            </a:r>
            <a:r>
              <a:rPr lang="en-US" dirty="0"/>
              <a:t>use Kodak service, or </a:t>
            </a:r>
            <a:endParaRPr lang="en-US" dirty="0" smtClean="0"/>
          </a:p>
          <a:p>
            <a:pPr lvl="2"/>
            <a:r>
              <a:rPr lang="en-US" dirty="0" smtClean="0"/>
              <a:t>repair </a:t>
            </a:r>
            <a:r>
              <a:rPr lang="en-US" dirty="0"/>
              <a:t>their own </a:t>
            </a:r>
            <a:r>
              <a:rPr lang="en-US" dirty="0" smtClean="0"/>
              <a:t>machines</a:t>
            </a:r>
            <a:endParaRPr lang="en-US" dirty="0"/>
          </a:p>
          <a:p>
            <a:pPr lvl="1"/>
            <a:r>
              <a:rPr lang="en-US" dirty="0"/>
              <a:t>In addition, </a:t>
            </a:r>
            <a:r>
              <a:rPr lang="en-US" dirty="0" smtClean="0"/>
              <a:t>Kodak: </a:t>
            </a:r>
            <a:endParaRPr lang="en-US" dirty="0"/>
          </a:p>
          <a:p>
            <a:pPr lvl="2"/>
            <a:r>
              <a:rPr lang="en-US" dirty="0" smtClean="0"/>
              <a:t>Obtained </a:t>
            </a:r>
            <a:r>
              <a:rPr lang="en-US" dirty="0"/>
              <a:t>agreement from OEMs that they would only sell Kodak parts to Kodak, and </a:t>
            </a:r>
          </a:p>
          <a:p>
            <a:pPr lvl="2"/>
            <a:r>
              <a:rPr lang="en-US" dirty="0" smtClean="0"/>
              <a:t>Pressured </a:t>
            </a:r>
            <a:r>
              <a:rPr lang="en-US" dirty="0"/>
              <a:t>Kodak equipment owners not to sell spare parts to ISOs</a:t>
            </a:r>
          </a:p>
          <a:p>
            <a:pPr lvl="2"/>
            <a:r>
              <a:rPr lang="en-US" dirty="0" smtClean="0"/>
              <a:t>Took </a:t>
            </a:r>
            <a:r>
              <a:rPr lang="en-US" dirty="0"/>
              <a:t>steps to restrict the availability of used </a:t>
            </a:r>
            <a:r>
              <a:rPr lang="en-US" dirty="0" smtClean="0"/>
              <a:t>equipment</a:t>
            </a:r>
          </a:p>
          <a:p>
            <a:pPr lvl="1"/>
            <a:r>
              <a:rPr lang="en-US" dirty="0"/>
              <a:t>These changes in policy </a:t>
            </a:r>
          </a:p>
          <a:p>
            <a:pPr lvl="2"/>
            <a:r>
              <a:rPr lang="en-US" dirty="0" smtClean="0"/>
              <a:t>deprived </a:t>
            </a:r>
            <a:r>
              <a:rPr lang="en-US" dirty="0"/>
              <a:t>ISOs of a source of parts, causing many ISOs to lose money or be forced out of business, and </a:t>
            </a:r>
          </a:p>
          <a:p>
            <a:pPr lvl="2"/>
            <a:r>
              <a:rPr lang="en-US" dirty="0" smtClean="0"/>
              <a:t>forced </a:t>
            </a:r>
            <a:r>
              <a:rPr lang="en-US" dirty="0"/>
              <a:t>customers that would rather use ISOs to use Kodak service</a:t>
            </a:r>
          </a:p>
          <a:p>
            <a:pPr lvl="2"/>
            <a:endParaRPr lang="en-US" dirty="0"/>
          </a:p>
          <a:p>
            <a:pPr lvl="1"/>
            <a:endParaRPr lang="en-US" dirty="0" smtClean="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34</a:t>
            </a:fld>
            <a:endParaRPr lang="en-US" altLang="en-US" dirty="0"/>
          </a:p>
        </p:txBody>
      </p:sp>
      <p:sp>
        <p:nvSpPr>
          <p:cNvPr id="5" name="TextBox 4"/>
          <p:cNvSpPr txBox="1"/>
          <p:nvPr/>
        </p:nvSpPr>
        <p:spPr>
          <a:xfrm>
            <a:off x="457200" y="5909193"/>
            <a:ext cx="5034583" cy="276999"/>
          </a:xfrm>
          <a:prstGeom prst="rect">
            <a:avLst/>
          </a:prstGeom>
          <a:noFill/>
        </p:spPr>
        <p:txBody>
          <a:bodyPr wrap="none" rtlCol="0">
            <a:spAutoFit/>
          </a:bodyPr>
          <a:lstStyle/>
          <a:p>
            <a:r>
              <a:rPr lang="en-US" sz="1200" baseline="30000" dirty="0"/>
              <a:t>1</a:t>
            </a:r>
            <a:r>
              <a:rPr lang="en-US" sz="1200" dirty="0"/>
              <a:t> Eastman Kodak Co. v. Image Tech. Servs., Inc., 504 U.S. 451 (1992</a:t>
            </a:r>
            <a:r>
              <a:rPr lang="en-US" sz="1200" dirty="0" smtClean="0"/>
              <a:t>).</a:t>
            </a:r>
            <a:endParaRPr lang="en-US" sz="1200" dirty="0"/>
          </a:p>
        </p:txBody>
      </p:sp>
    </p:spTree>
    <p:extLst>
      <p:ext uri="{BB962C8B-B14F-4D97-AF65-F5344CB8AC3E}">
        <p14:creationId xmlns:p14="http://schemas.microsoft.com/office/powerpoint/2010/main" val="19274386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endParaRPr lang="en-US" i="1" dirty="0"/>
          </a:p>
        </p:txBody>
      </p:sp>
      <p:sp>
        <p:nvSpPr>
          <p:cNvPr id="3" name="Content Placeholder 2"/>
          <p:cNvSpPr>
            <a:spLocks noGrp="1"/>
          </p:cNvSpPr>
          <p:nvPr>
            <p:ph idx="1"/>
          </p:nvPr>
        </p:nvSpPr>
        <p:spPr/>
        <p:txBody>
          <a:bodyPr/>
          <a:lstStyle/>
          <a:p>
            <a:r>
              <a:rPr lang="en-US" dirty="0" smtClean="0"/>
              <a:t>Complaint: Kodak's </a:t>
            </a:r>
            <a:r>
              <a:rPr lang="en-US" dirty="0"/>
              <a:t>changed policies violated </a:t>
            </a:r>
            <a:endParaRPr lang="en-US" dirty="0" smtClean="0"/>
          </a:p>
          <a:p>
            <a:pPr lvl="1"/>
            <a:r>
              <a:rPr lang="en-US" dirty="0" smtClean="0"/>
              <a:t>Section </a:t>
            </a:r>
            <a:r>
              <a:rPr lang="en-US" dirty="0"/>
              <a:t>1 </a:t>
            </a:r>
            <a:r>
              <a:rPr lang="en-US" dirty="0" smtClean="0"/>
              <a:t>by unlawfully </a:t>
            </a:r>
            <a:r>
              <a:rPr lang="en-US" dirty="0"/>
              <a:t>tying the sale of Kodak equipment service (tied product) to the sale of parts (tying product), and</a:t>
            </a:r>
          </a:p>
          <a:p>
            <a:pPr lvl="1"/>
            <a:r>
              <a:rPr lang="en-US" dirty="0" smtClean="0"/>
              <a:t>Section 2 by monopolizing </a:t>
            </a:r>
            <a:r>
              <a:rPr lang="en-US" dirty="0"/>
              <a:t>and attempting to monopolize the sale of service for Kodak </a:t>
            </a:r>
            <a:r>
              <a:rPr lang="en-US" dirty="0" smtClean="0"/>
              <a:t>machines</a:t>
            </a:r>
          </a:p>
          <a:p>
            <a:r>
              <a:rPr lang="en-US" dirty="0"/>
              <a:t>District </a:t>
            </a:r>
            <a:r>
              <a:rPr lang="en-US" dirty="0" smtClean="0"/>
              <a:t>court: Summary </a:t>
            </a:r>
            <a:r>
              <a:rPr lang="en-US" dirty="0"/>
              <a:t>judgment for Kodak</a:t>
            </a:r>
          </a:p>
          <a:p>
            <a:pPr lvl="1"/>
            <a:r>
              <a:rPr lang="en-US" dirty="0" smtClean="0"/>
              <a:t>No </a:t>
            </a:r>
            <a:r>
              <a:rPr lang="en-US" dirty="0"/>
              <a:t>tying arrangement between equipment and service (but this is not the tying arrangement in issue)</a:t>
            </a:r>
          </a:p>
          <a:p>
            <a:pPr lvl="1"/>
            <a:r>
              <a:rPr lang="en-US" dirty="0" smtClean="0"/>
              <a:t>Kodak </a:t>
            </a:r>
            <a:r>
              <a:rPr lang="en-US" dirty="0"/>
              <a:t>had a natural monopoly over the market for parts it sells under its name, but a unilateral refusal to sell those parts to ISO's did not violate Section </a:t>
            </a:r>
            <a:r>
              <a:rPr lang="en-US" dirty="0" smtClean="0"/>
              <a:t>2</a:t>
            </a:r>
          </a:p>
          <a:p>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35</a:t>
            </a:fld>
            <a:endParaRPr lang="en-US" altLang="en-US" dirty="0"/>
          </a:p>
        </p:txBody>
      </p:sp>
    </p:spTree>
    <p:extLst>
      <p:ext uri="{BB962C8B-B14F-4D97-AF65-F5344CB8AC3E}">
        <p14:creationId xmlns:p14="http://schemas.microsoft.com/office/powerpoint/2010/main" val="11828627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endParaRPr lang="en-US" i="1" dirty="0"/>
          </a:p>
        </p:txBody>
      </p:sp>
      <p:sp>
        <p:nvSpPr>
          <p:cNvPr id="3" name="Content Placeholder 2"/>
          <p:cNvSpPr>
            <a:spLocks noGrp="1"/>
          </p:cNvSpPr>
          <p:nvPr>
            <p:ph idx="1"/>
          </p:nvPr>
        </p:nvSpPr>
        <p:spPr/>
        <p:txBody>
          <a:bodyPr/>
          <a:lstStyle/>
          <a:p>
            <a:r>
              <a:rPr lang="en-US" dirty="0" smtClean="0"/>
              <a:t>Ninth </a:t>
            </a:r>
            <a:r>
              <a:rPr lang="en-US" dirty="0"/>
              <a:t>Circuit: </a:t>
            </a:r>
            <a:r>
              <a:rPr lang="en-US" dirty="0" smtClean="0"/>
              <a:t>Reversed and remanded for trial</a:t>
            </a:r>
            <a:endParaRPr lang="en-US" dirty="0"/>
          </a:p>
          <a:p>
            <a:pPr lvl="1"/>
            <a:r>
              <a:rPr lang="en-US" dirty="0" smtClean="0"/>
              <a:t>Section </a:t>
            </a:r>
            <a:r>
              <a:rPr lang="en-US" dirty="0"/>
              <a:t>1 claim</a:t>
            </a:r>
          </a:p>
          <a:p>
            <a:pPr lvl="2"/>
            <a:r>
              <a:rPr lang="en-US" dirty="0" smtClean="0"/>
              <a:t>Found </a:t>
            </a:r>
            <a:r>
              <a:rPr lang="en-US" dirty="0"/>
              <a:t>sufficient evidence to raise a genuine issue concerning </a:t>
            </a:r>
            <a:endParaRPr lang="en-US" dirty="0" smtClean="0"/>
          </a:p>
          <a:p>
            <a:pPr lvl="3"/>
            <a:r>
              <a:rPr lang="en-US" dirty="0" smtClean="0"/>
              <a:t>whether </a:t>
            </a:r>
            <a:r>
              <a:rPr lang="en-US" dirty="0"/>
              <a:t>parts and service are separate markets, </a:t>
            </a:r>
          </a:p>
          <a:p>
            <a:pPr lvl="3"/>
            <a:r>
              <a:rPr lang="en-US" dirty="0" smtClean="0"/>
              <a:t>whether </a:t>
            </a:r>
            <a:r>
              <a:rPr lang="en-US" dirty="0"/>
              <a:t>a tying arrangement existed between them</a:t>
            </a:r>
          </a:p>
          <a:p>
            <a:pPr lvl="3"/>
            <a:r>
              <a:rPr lang="en-US" dirty="0" smtClean="0"/>
              <a:t>whether </a:t>
            </a:r>
            <a:r>
              <a:rPr lang="en-US" dirty="0"/>
              <a:t>Kodak had market power in the market for Kodak parts</a:t>
            </a:r>
          </a:p>
          <a:p>
            <a:pPr lvl="2"/>
            <a:r>
              <a:rPr lang="en-US" dirty="0" smtClean="0"/>
              <a:t>Rejected </a:t>
            </a:r>
            <a:r>
              <a:rPr lang="en-US" dirty="0"/>
              <a:t>Kodak's contention that lack of market power in parts must necessarily be assumed when such power is absent in the equipment market: "[M]</a:t>
            </a:r>
            <a:r>
              <a:rPr lang="en-US" dirty="0" err="1"/>
              <a:t>arket</a:t>
            </a:r>
            <a:r>
              <a:rPr lang="en-US" dirty="0"/>
              <a:t> imperfections can keep economic theories about how consumers will act from mirroring reality."  </a:t>
            </a:r>
          </a:p>
          <a:p>
            <a:pPr lvl="2"/>
            <a:r>
              <a:rPr lang="en-US" dirty="0" smtClean="0"/>
              <a:t>On </a:t>
            </a:r>
            <a:r>
              <a:rPr lang="en-US" dirty="0"/>
              <a:t>Kodak's justifications</a:t>
            </a:r>
            <a:r>
              <a:rPr lang="en-US" dirty="0" smtClean="0"/>
              <a:t>:</a:t>
            </a:r>
          </a:p>
          <a:p>
            <a:pPr lvl="3"/>
            <a:r>
              <a:rPr lang="en-US" dirty="0" smtClean="0"/>
              <a:t>to </a:t>
            </a:r>
            <a:r>
              <a:rPr lang="en-US" dirty="0"/>
              <a:t>guard against inadequate service-genuine issue</a:t>
            </a:r>
          </a:p>
          <a:p>
            <a:pPr lvl="3"/>
            <a:r>
              <a:rPr lang="en-US" dirty="0" smtClean="0"/>
              <a:t>to </a:t>
            </a:r>
            <a:r>
              <a:rPr lang="en-US" dirty="0"/>
              <a:t>lower inventory costs-genuine issue, and </a:t>
            </a:r>
          </a:p>
          <a:p>
            <a:pPr lvl="3"/>
            <a:r>
              <a:rPr lang="en-US" dirty="0" smtClean="0"/>
              <a:t>to </a:t>
            </a:r>
            <a:r>
              <a:rPr lang="en-US" dirty="0"/>
              <a:t>prevent ISO's from free-riding on Kodak's investment in the copier and micrographic industry-legally insufficient</a:t>
            </a:r>
          </a:p>
          <a:p>
            <a:pPr lvl="1"/>
            <a:r>
              <a:rPr lang="en-US" dirty="0" smtClean="0"/>
              <a:t>Section </a:t>
            </a:r>
            <a:r>
              <a:rPr lang="en-US" dirty="0"/>
              <a:t>2 </a:t>
            </a:r>
            <a:r>
              <a:rPr lang="en-US" dirty="0" smtClean="0"/>
              <a:t>claim</a:t>
            </a:r>
            <a:endParaRPr lang="en-US" dirty="0"/>
          </a:p>
          <a:p>
            <a:pPr lvl="2"/>
            <a:r>
              <a:rPr lang="en-US" dirty="0" smtClean="0"/>
              <a:t>Sufficient </a:t>
            </a:r>
            <a:r>
              <a:rPr lang="en-US" dirty="0"/>
              <a:t>evidence existed to support a finding that Kodak's implementation of its parts policy was "anticompetitive" and "exclusionary" and "involved a specific intent to monopolize</a:t>
            </a:r>
            <a:r>
              <a:rPr lang="en-US" dirty="0" smtClean="0"/>
              <a:t>.“</a:t>
            </a:r>
          </a:p>
          <a:p>
            <a:pPr lvl="2"/>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36</a:t>
            </a:fld>
            <a:endParaRPr lang="en-US" altLang="en-US" dirty="0"/>
          </a:p>
        </p:txBody>
      </p:sp>
    </p:spTree>
    <p:extLst>
      <p:ext uri="{BB962C8B-B14F-4D97-AF65-F5344CB8AC3E}">
        <p14:creationId xmlns:p14="http://schemas.microsoft.com/office/powerpoint/2010/main" val="23950711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endParaRPr lang="en-US" i="1" dirty="0"/>
          </a:p>
        </p:txBody>
      </p:sp>
      <p:sp>
        <p:nvSpPr>
          <p:cNvPr id="3" name="Content Placeholder 2"/>
          <p:cNvSpPr>
            <a:spLocks noGrp="1"/>
          </p:cNvSpPr>
          <p:nvPr>
            <p:ph idx="1"/>
          </p:nvPr>
        </p:nvSpPr>
        <p:spPr/>
        <p:txBody>
          <a:bodyPr/>
          <a:lstStyle/>
          <a:p>
            <a:r>
              <a:rPr lang="en-US" dirty="0"/>
              <a:t>Supreme </a:t>
            </a:r>
            <a:r>
              <a:rPr lang="en-US" dirty="0" smtClean="0"/>
              <a:t>Court: Affirmed (6-3)</a:t>
            </a:r>
          </a:p>
          <a:p>
            <a:pPr lvl="1"/>
            <a:r>
              <a:rPr lang="en-US" dirty="0"/>
              <a:t>Blackmun (for six members of the Court</a:t>
            </a:r>
            <a:r>
              <a:rPr lang="en-US" dirty="0" smtClean="0"/>
              <a:t>)</a:t>
            </a:r>
          </a:p>
          <a:p>
            <a:pPr lvl="2"/>
            <a:r>
              <a:rPr lang="en-US" dirty="0" smtClean="0"/>
              <a:t>Section 1 claim</a:t>
            </a:r>
          </a:p>
          <a:p>
            <a:pPr lvl="3"/>
            <a:r>
              <a:rPr lang="en-US" dirty="0"/>
              <a:t>A tying arrangement "violates § 1 of the Sherman Act if the seller has 'appreciable economic power' in the tying product market and if the arrangement affects a substantial volume of commerce in the tied market." (504 U.S. at 462</a:t>
            </a:r>
            <a:r>
              <a:rPr lang="en-US" dirty="0" smtClean="0"/>
              <a:t>)</a:t>
            </a:r>
          </a:p>
          <a:p>
            <a:pPr lvl="3"/>
            <a:r>
              <a:rPr lang="en-US" dirty="0"/>
              <a:t>Genuine issue of whether service and parts are separate products</a:t>
            </a:r>
          </a:p>
          <a:p>
            <a:pPr lvl="4"/>
            <a:r>
              <a:rPr lang="en-US" dirty="0" smtClean="0"/>
              <a:t>"</a:t>
            </a:r>
            <a:r>
              <a:rPr lang="en-US" dirty="0"/>
              <a:t>Evidence in the record indicates that service and parts have been sold separately in the past and still are sold separately to self-service equipment owners. Indeed, the development of the entire high-technology service industry is evidence of the efficiency of a separate market for service." (504 U.S. at 462)</a:t>
            </a:r>
          </a:p>
          <a:p>
            <a:pPr lvl="4"/>
            <a:r>
              <a:rPr lang="en-US" dirty="0" smtClean="0"/>
              <a:t>Functionally </a:t>
            </a:r>
            <a:r>
              <a:rPr lang="en-US" dirty="0"/>
              <a:t>integrated components are separate products if an appreciate number of customers wish to purchase them from different </a:t>
            </a:r>
            <a:r>
              <a:rPr lang="en-US" dirty="0" smtClean="0"/>
              <a:t>sellers</a:t>
            </a:r>
          </a:p>
          <a:p>
            <a:pPr lvl="3"/>
            <a:r>
              <a:rPr lang="en-US" dirty="0" smtClean="0"/>
              <a:t>Genuine </a:t>
            </a:r>
            <a:r>
              <a:rPr lang="en-US" dirty="0"/>
              <a:t>issue of whether Kodak tied parts to service</a:t>
            </a:r>
          </a:p>
          <a:p>
            <a:pPr lvl="4"/>
            <a:r>
              <a:rPr lang="en-US" dirty="0" smtClean="0"/>
              <a:t>Record </a:t>
            </a:r>
            <a:r>
              <a:rPr lang="en-US" dirty="0"/>
              <a:t>indicates that Kodak would sell parts to third parties only if they agreed not to buy service from </a:t>
            </a:r>
            <a:r>
              <a:rPr lang="en-US" dirty="0" smtClean="0"/>
              <a:t>ISOs</a:t>
            </a:r>
          </a:p>
          <a:p>
            <a:pPr lvl="3"/>
            <a:r>
              <a:rPr lang="en-US" dirty="0"/>
              <a:t>Genuine issue of whether Kodak as appreciable economic power in market for tying product (parts)</a:t>
            </a:r>
          </a:p>
          <a:p>
            <a:pPr lvl="4"/>
            <a:r>
              <a:rPr lang="en-US" dirty="0" smtClean="0"/>
              <a:t>Kodak </a:t>
            </a:r>
            <a:r>
              <a:rPr lang="en-US" dirty="0"/>
              <a:t>has control over the availability of parts</a:t>
            </a:r>
          </a:p>
          <a:p>
            <a:pPr lvl="4"/>
            <a:r>
              <a:rPr lang="en-US" dirty="0" smtClean="0"/>
              <a:t>Evidence </a:t>
            </a:r>
            <a:r>
              <a:rPr lang="en-US" dirty="0"/>
              <a:t>that </a:t>
            </a:r>
          </a:p>
          <a:p>
            <a:pPr lvl="5"/>
            <a:r>
              <a:rPr lang="en-US" dirty="0" smtClean="0"/>
              <a:t>consumers </a:t>
            </a:r>
            <a:r>
              <a:rPr lang="en-US" dirty="0"/>
              <a:t>have switched to Kodak service even though they preferred ISO service, </a:t>
            </a:r>
          </a:p>
          <a:p>
            <a:pPr lvl="5"/>
            <a:r>
              <a:rPr lang="en-US" dirty="0" smtClean="0"/>
              <a:t>Kodak </a:t>
            </a:r>
            <a:r>
              <a:rPr lang="en-US" dirty="0"/>
              <a:t>service was of higher price and lower quality than the preferred ISO service, and </a:t>
            </a:r>
          </a:p>
          <a:p>
            <a:pPr lvl="5"/>
            <a:r>
              <a:rPr lang="en-US" dirty="0" smtClean="0"/>
              <a:t>ISOs </a:t>
            </a:r>
            <a:r>
              <a:rPr lang="en-US" dirty="0"/>
              <a:t>were driven out of business by Kodak's policies.</a:t>
            </a:r>
          </a:p>
          <a:p>
            <a:pPr lvl="4"/>
            <a:r>
              <a:rPr lang="en-US" dirty="0" smtClean="0"/>
              <a:t>Sufficient </a:t>
            </a:r>
            <a:r>
              <a:rPr lang="en-US" dirty="0"/>
              <a:t>under precedents to raise genuine issue on market power in market for Kodak parts</a:t>
            </a:r>
          </a:p>
          <a:p>
            <a:pPr lvl="4"/>
            <a:endParaRPr lang="en-US" dirty="0"/>
          </a:p>
          <a:p>
            <a:pPr lvl="4"/>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37</a:t>
            </a:fld>
            <a:endParaRPr lang="en-US" altLang="en-US" dirty="0"/>
          </a:p>
        </p:txBody>
      </p:sp>
    </p:spTree>
    <p:extLst>
      <p:ext uri="{BB962C8B-B14F-4D97-AF65-F5344CB8AC3E}">
        <p14:creationId xmlns:p14="http://schemas.microsoft.com/office/powerpoint/2010/main" val="16845014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endParaRPr lang="en-US" i="1" dirty="0"/>
          </a:p>
        </p:txBody>
      </p:sp>
      <p:sp>
        <p:nvSpPr>
          <p:cNvPr id="3" name="Content Placeholder 2"/>
          <p:cNvSpPr>
            <a:spLocks noGrp="1"/>
          </p:cNvSpPr>
          <p:nvPr>
            <p:ph idx="1"/>
          </p:nvPr>
        </p:nvSpPr>
        <p:spPr/>
        <p:txBody>
          <a:bodyPr/>
          <a:lstStyle/>
          <a:p>
            <a:r>
              <a:rPr lang="en-US" dirty="0" smtClean="0"/>
              <a:t>Supreme Court: Affirmed (6-3)</a:t>
            </a:r>
          </a:p>
          <a:p>
            <a:pPr lvl="1"/>
            <a:r>
              <a:rPr lang="en-US" dirty="0" smtClean="0"/>
              <a:t>Blackmun (for six members of the Court) (</a:t>
            </a:r>
            <a:r>
              <a:rPr lang="en-US" dirty="0" err="1" smtClean="0"/>
              <a:t>con’t</a:t>
            </a:r>
            <a:r>
              <a:rPr lang="en-US" dirty="0" smtClean="0"/>
              <a:t>)</a:t>
            </a:r>
          </a:p>
          <a:p>
            <a:pPr lvl="2"/>
            <a:r>
              <a:rPr lang="en-US" dirty="0" smtClean="0"/>
              <a:t>Section 1 claim</a:t>
            </a:r>
          </a:p>
          <a:p>
            <a:pPr lvl="3"/>
            <a:r>
              <a:rPr lang="en-US" dirty="0" smtClean="0"/>
              <a:t>Rejected Kodak's argument that courts should adopt a (conclusive) presumption that the lack of market power in the market for equipment necessarily implies a lack of market power in any derivative aftermarket</a:t>
            </a:r>
          </a:p>
          <a:p>
            <a:pPr lvl="4"/>
            <a:r>
              <a:rPr lang="en-US" dirty="0" smtClean="0"/>
              <a:t>Kodak presents no empirical evidence that this rule holds in the instant case</a:t>
            </a:r>
          </a:p>
          <a:p>
            <a:pPr lvl="4"/>
            <a:r>
              <a:rPr lang="en-US" dirty="0" smtClean="0"/>
              <a:t>Conceptually possible that, in the wake of the change in Kodak's policy, Kodak could raise prices in the aftermarket and lose sales in the equipment market, but still have the increased profits in the aftermarket more than offset the profit losses in the equipment market.</a:t>
            </a:r>
          </a:p>
          <a:p>
            <a:pPr lvl="4"/>
            <a:r>
              <a:rPr lang="en-US" dirty="0" smtClean="0"/>
              <a:t>Evidence that service prices increased with no loss in Kodak equipment sales</a:t>
            </a:r>
          </a:p>
          <a:p>
            <a:pPr lvl="4"/>
            <a:r>
              <a:rPr lang="en-US" dirty="0" smtClean="0"/>
              <a:t>Market imperfections could negative application of theory</a:t>
            </a:r>
          </a:p>
          <a:p>
            <a:pPr lvl="5"/>
            <a:r>
              <a:rPr lang="en-US" dirty="0" smtClean="0"/>
              <a:t>Significant information costs prevent all customers from estimating total cost of ownership and hence purchasing equipment on the basis of lifecycle costs</a:t>
            </a:r>
          </a:p>
          <a:p>
            <a:pPr lvl="5"/>
            <a:r>
              <a:rPr lang="en-US" dirty="0" smtClean="0"/>
              <a:t>Significant switching costs allows Kodak to charge higher aftermarket prices and so holdup "locked-in" customers that purchased under old policy</a:t>
            </a:r>
          </a:p>
          <a:p>
            <a:pPr lvl="2"/>
            <a:r>
              <a:rPr lang="en-US" dirty="0" smtClean="0"/>
              <a:t>Section 2 claims</a:t>
            </a:r>
          </a:p>
          <a:p>
            <a:pPr lvl="3"/>
            <a:r>
              <a:rPr lang="en-US" i="1" dirty="0" smtClean="0"/>
              <a:t>Monopoly power</a:t>
            </a:r>
            <a:r>
              <a:rPr lang="en-US" dirty="0" smtClean="0"/>
              <a:t>. Genuine issue as to Kodak's possession of monopoly power in the sale of service and parts for Kodak machines</a:t>
            </a:r>
          </a:p>
          <a:p>
            <a:pPr lvl="4"/>
            <a:r>
              <a:rPr lang="en-US" dirty="0" smtClean="0"/>
              <a:t>Kodak controls nearly 100% of the Kodak parts market</a:t>
            </a:r>
          </a:p>
          <a:p>
            <a:pPr lvl="4"/>
            <a:r>
              <a:rPr lang="en-US" dirty="0" smtClean="0"/>
              <a:t>Kodak controls 80-95% of the service market</a:t>
            </a:r>
          </a:p>
          <a:p>
            <a:pPr lvl="4"/>
            <a:r>
              <a:rPr lang="en-US" dirty="0" smtClean="0"/>
              <a:t>Rejected Kodak's argument that a single brand can never be a relevant market: "Because service and parts for Kodak equipment are not interchangeable with other manufacturers' service and parts, the relevant market from the Kodak equipment owner's perspective is composed of only those companies that service Kodak machines." (504 U.S. at 480)</a:t>
            </a:r>
          </a:p>
          <a:p>
            <a:pPr lvl="3"/>
            <a:endParaRPr lang="en-US" dirty="0" smtClean="0"/>
          </a:p>
          <a:p>
            <a:pPr lvl="4"/>
            <a:endParaRPr lang="en-US" dirty="0" smtClean="0"/>
          </a:p>
          <a:p>
            <a:pPr lvl="4"/>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38</a:t>
            </a:fld>
            <a:endParaRPr lang="en-US" altLang="en-US" dirty="0"/>
          </a:p>
        </p:txBody>
      </p:sp>
    </p:spTree>
    <p:extLst>
      <p:ext uri="{BB962C8B-B14F-4D97-AF65-F5344CB8AC3E}">
        <p14:creationId xmlns:p14="http://schemas.microsoft.com/office/powerpoint/2010/main" val="22879610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endParaRPr lang="en-US" i="1" dirty="0"/>
          </a:p>
        </p:txBody>
      </p:sp>
      <p:sp>
        <p:nvSpPr>
          <p:cNvPr id="3" name="Content Placeholder 2"/>
          <p:cNvSpPr>
            <a:spLocks noGrp="1"/>
          </p:cNvSpPr>
          <p:nvPr>
            <p:ph idx="1"/>
          </p:nvPr>
        </p:nvSpPr>
        <p:spPr/>
        <p:txBody>
          <a:bodyPr/>
          <a:lstStyle/>
          <a:p>
            <a:r>
              <a:rPr lang="en-US" dirty="0" smtClean="0"/>
              <a:t>Supreme Court: Affirmed (6-3)</a:t>
            </a:r>
          </a:p>
          <a:p>
            <a:pPr lvl="1"/>
            <a:r>
              <a:rPr lang="en-US" dirty="0" smtClean="0"/>
              <a:t>Blackmun (for six members of the Court) (</a:t>
            </a:r>
            <a:r>
              <a:rPr lang="en-US" dirty="0" err="1" smtClean="0"/>
              <a:t>con’t</a:t>
            </a:r>
            <a:r>
              <a:rPr lang="en-US" dirty="0" smtClean="0"/>
              <a:t>)</a:t>
            </a:r>
          </a:p>
          <a:p>
            <a:pPr lvl="2"/>
            <a:r>
              <a:rPr lang="en-US" dirty="0" smtClean="0"/>
              <a:t>Section 2 claims</a:t>
            </a:r>
          </a:p>
          <a:p>
            <a:pPr lvl="3"/>
            <a:r>
              <a:rPr lang="en-US" dirty="0"/>
              <a:t>Will acquisition or maintenance. </a:t>
            </a:r>
          </a:p>
          <a:p>
            <a:pPr lvl="4"/>
            <a:r>
              <a:rPr lang="en-US" dirty="0" smtClean="0"/>
              <a:t>Kodak's </a:t>
            </a:r>
            <a:r>
              <a:rPr lang="en-US" dirty="0"/>
              <a:t>change in policy excluded competitors and is actionable unless justified by "valid business reasons"</a:t>
            </a:r>
          </a:p>
          <a:p>
            <a:pPr lvl="4"/>
            <a:r>
              <a:rPr lang="en-US" dirty="0" smtClean="0"/>
              <a:t>Genuine </a:t>
            </a:r>
            <a:r>
              <a:rPr lang="en-US" dirty="0"/>
              <a:t>issues of fact are present for each of Kodak's three </a:t>
            </a:r>
            <a:r>
              <a:rPr lang="en-US" dirty="0" err="1"/>
              <a:t>proferred</a:t>
            </a:r>
            <a:r>
              <a:rPr lang="en-US" dirty="0"/>
              <a:t> justifications, precluding summary judgment</a:t>
            </a:r>
          </a:p>
          <a:p>
            <a:pPr lvl="5"/>
            <a:r>
              <a:rPr lang="en-US" dirty="0" smtClean="0"/>
              <a:t>"(</a:t>
            </a:r>
            <a:r>
              <a:rPr lang="en-US" dirty="0"/>
              <a:t>1) to promote interbrand equipment competition by allowing Kodak to stress the quality of its service;"</a:t>
            </a:r>
          </a:p>
          <a:p>
            <a:pPr lvl="6"/>
            <a:r>
              <a:rPr lang="en-US" dirty="0" smtClean="0"/>
              <a:t>But </a:t>
            </a:r>
            <a:r>
              <a:rPr lang="en-US" dirty="0"/>
              <a:t>evidence that ISOs provide quality service and that some Kodak customers preferred ISO service precludes summary judgment </a:t>
            </a:r>
          </a:p>
          <a:p>
            <a:pPr lvl="5"/>
            <a:r>
              <a:rPr lang="en-US" dirty="0" smtClean="0"/>
              <a:t>"(</a:t>
            </a:r>
            <a:r>
              <a:rPr lang="en-US" dirty="0"/>
              <a:t>2) to improve asset management by reducing Kodak's inventory costs; and" </a:t>
            </a:r>
          </a:p>
          <a:p>
            <a:pPr lvl="6"/>
            <a:r>
              <a:rPr lang="en-US" dirty="0" smtClean="0"/>
              <a:t>But </a:t>
            </a:r>
            <a:r>
              <a:rPr lang="en-US" dirty="0"/>
              <a:t>inventory costs are a function of equipment breakdown, not who services the machines</a:t>
            </a:r>
          </a:p>
          <a:p>
            <a:pPr lvl="5"/>
            <a:r>
              <a:rPr lang="en-US" dirty="0" smtClean="0"/>
              <a:t>"(</a:t>
            </a:r>
            <a:r>
              <a:rPr lang="en-US" dirty="0"/>
              <a:t>3) to prevent ISOs from free-riding on Kodak's capital investment in equipment, parts and service."   </a:t>
            </a:r>
          </a:p>
          <a:p>
            <a:pPr lvl="6"/>
            <a:r>
              <a:rPr lang="en-US" dirty="0" smtClean="0"/>
              <a:t>Rejected </a:t>
            </a:r>
            <a:r>
              <a:rPr lang="en-US" dirty="0"/>
              <a:t>as a matter of law: "[O]ne of the evils proscribed by the antitrust laws is the creation of entry barriers to potential competitors by requiring them to enter two markets simultaneously." (504 U.S. at 485</a:t>
            </a:r>
            <a:r>
              <a:rPr lang="en-US" dirty="0" smtClean="0"/>
              <a:t>)</a:t>
            </a:r>
          </a:p>
          <a:p>
            <a:pPr lvl="1"/>
            <a:r>
              <a:rPr lang="en-US" dirty="0"/>
              <a:t>Scalia (dissenting, with O’Connor and Thomas)</a:t>
            </a:r>
          </a:p>
          <a:p>
            <a:pPr lvl="2"/>
            <a:r>
              <a:rPr lang="en-US" dirty="0"/>
              <a:t>Question: Is "a manufacturer's conceded lack of power in the interbrand market for its equipment is somehow consistent with its possession of 'market,' or even 'monopoly,' power in wholly derivative aftermarkets for that equipment"? </a:t>
            </a:r>
            <a:r>
              <a:rPr lang="en-US" dirty="0" smtClean="0"/>
              <a:t>Majority</a:t>
            </a:r>
            <a:r>
              <a:rPr lang="en-US" dirty="0"/>
              <a:t>: Yes. </a:t>
            </a:r>
            <a:r>
              <a:rPr lang="en-US" dirty="0" smtClean="0"/>
              <a:t>Right </a:t>
            </a:r>
            <a:r>
              <a:rPr lang="en-US" dirty="0"/>
              <a:t>answer: No</a:t>
            </a:r>
          </a:p>
          <a:p>
            <a:pPr lvl="1"/>
            <a:endParaRPr lang="en-US" dirty="0" smtClean="0"/>
          </a:p>
          <a:p>
            <a:pPr lvl="6"/>
            <a:endParaRPr lang="en-US" dirty="0" smtClean="0"/>
          </a:p>
          <a:p>
            <a:pPr lvl="4"/>
            <a:endParaRPr lang="en-US" dirty="0" smtClean="0"/>
          </a:p>
          <a:p>
            <a:pPr lvl="4"/>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39</a:t>
            </a:fld>
            <a:endParaRPr lang="en-US" altLang="en-US" dirty="0"/>
          </a:p>
        </p:txBody>
      </p:sp>
    </p:spTree>
    <p:extLst>
      <p:ext uri="{BB962C8B-B14F-4D97-AF65-F5344CB8AC3E}">
        <p14:creationId xmlns:p14="http://schemas.microsoft.com/office/powerpoint/2010/main" val="1641142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cap="none" dirty="0" smtClean="0"/>
              <a:t>Harm in Tying Arrangements</a:t>
            </a:r>
            <a:endParaRPr lang="en-US" altLang="en-US" sz="2800" cap="none" dirty="0" smtClean="0"/>
          </a:p>
        </p:txBody>
      </p:sp>
      <p:sp>
        <p:nvSpPr>
          <p:cNvPr id="3" name="Content Placeholder 2"/>
          <p:cNvSpPr>
            <a:spLocks noGrp="1"/>
          </p:cNvSpPr>
          <p:nvPr>
            <p:ph idx="1"/>
          </p:nvPr>
        </p:nvSpPr>
        <p:spPr/>
        <p:txBody>
          <a:bodyPr/>
          <a:lstStyle/>
          <a:p>
            <a:r>
              <a:rPr lang="en-US" dirty="0" smtClean="0"/>
              <a:t>Early views</a:t>
            </a:r>
          </a:p>
          <a:p>
            <a:pPr lvl="1"/>
            <a:r>
              <a:rPr lang="en-US" i="1" dirty="0" smtClean="0"/>
              <a:t>Northern Pacific</a:t>
            </a:r>
          </a:p>
          <a:p>
            <a:pPr lvl="1"/>
            <a:endParaRPr lang="en-US" i="1" dirty="0"/>
          </a:p>
          <a:p>
            <a:pPr lvl="1"/>
            <a:endParaRPr lang="en-US" i="1" dirty="0" smtClean="0"/>
          </a:p>
          <a:p>
            <a:pPr lvl="1"/>
            <a:endParaRPr lang="en-US" i="1" dirty="0"/>
          </a:p>
          <a:p>
            <a:pPr lvl="1"/>
            <a:endParaRPr lang="en-US" i="1" dirty="0" smtClean="0"/>
          </a:p>
          <a:p>
            <a:pPr lvl="1"/>
            <a:endParaRPr lang="en-US" i="1" dirty="0"/>
          </a:p>
          <a:p>
            <a:pPr lvl="2"/>
            <a:r>
              <a:rPr lang="en-US" dirty="0" smtClean="0"/>
              <a:t>“Leverage” of monopoly power from tying market to tied market</a:t>
            </a:r>
          </a:p>
          <a:p>
            <a:pPr lvl="2"/>
            <a:r>
              <a:rPr lang="en-US" dirty="0" smtClean="0"/>
              <a:t>Forcing buyers to forego their free choice</a:t>
            </a:r>
          </a:p>
          <a:p>
            <a:pPr lvl="1"/>
            <a:r>
              <a:rPr lang="en-US" i="1" dirty="0" smtClean="0"/>
              <a:t>Fortner</a:t>
            </a:r>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r>
              <a:rPr lang="en-US" dirty="0" smtClean="0"/>
              <a:t>Evasion of price controls on the tying product</a:t>
            </a:r>
          </a:p>
          <a:p>
            <a:pPr lvl="2"/>
            <a:r>
              <a:rPr lang="en-US" dirty="0" smtClean="0"/>
              <a:t>Fuller exploitation of the seller’s market power in the tying product through metering</a:t>
            </a:r>
          </a:p>
          <a:p>
            <a:endParaRPr lang="en-US" dirty="0"/>
          </a:p>
          <a:p>
            <a:endParaRPr lang="en-US" dirty="0" smtClean="0"/>
          </a:p>
          <a:p>
            <a:endParaRPr lang="en-US" dirty="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a:t>
            </a:fld>
            <a:endParaRPr lang="en-US" altLang="en-US" sz="900">
              <a:solidFill>
                <a:srgbClr val="000000"/>
              </a:solidFill>
              <a:latin typeface="Garamond" panose="02020404030301010803" pitchFamily="18" charset="0"/>
            </a:endParaRPr>
          </a:p>
        </p:txBody>
      </p:sp>
      <p:sp>
        <p:nvSpPr>
          <p:cNvPr id="4" name="TextBox 3"/>
          <p:cNvSpPr txBox="1"/>
          <p:nvPr/>
        </p:nvSpPr>
        <p:spPr>
          <a:xfrm>
            <a:off x="446257" y="5731821"/>
            <a:ext cx="8088144" cy="461665"/>
          </a:xfrm>
          <a:prstGeom prst="rect">
            <a:avLst/>
          </a:prstGeom>
          <a:noFill/>
        </p:spPr>
        <p:txBody>
          <a:bodyPr wrap="square" rtlCol="0">
            <a:spAutoFit/>
          </a:bodyPr>
          <a:lstStyle/>
          <a:p>
            <a:r>
              <a:rPr lang="en-US" sz="1200" baseline="30000" dirty="0" smtClean="0"/>
              <a:t>1</a:t>
            </a:r>
            <a:r>
              <a:rPr lang="en-US" sz="1200" dirty="0"/>
              <a:t> Northern Pacific Ry. v. United States, 356 U.S. 1 (1958</a:t>
            </a:r>
            <a:r>
              <a:rPr lang="en-US" sz="1200" dirty="0" smtClean="0"/>
              <a:t>) (internal quotation marks and citation omitted).</a:t>
            </a:r>
            <a:endParaRPr lang="en-US" sz="1200" dirty="0"/>
          </a:p>
          <a:p>
            <a:r>
              <a:rPr lang="en-US" sz="1200" baseline="30000" dirty="0" smtClean="0"/>
              <a:t>2</a:t>
            </a:r>
            <a:r>
              <a:rPr lang="en-US" sz="1200" dirty="0" smtClean="0"/>
              <a:t> </a:t>
            </a:r>
            <a:r>
              <a:rPr lang="en-US" sz="1200" dirty="0"/>
              <a:t>Fortner Enterprises, Inc. v. United States Steel Corp., 394 U.S. 495, </a:t>
            </a:r>
            <a:r>
              <a:rPr lang="en-US" sz="1200" dirty="0" smtClean="0"/>
              <a:t>513-14 (</a:t>
            </a:r>
            <a:r>
              <a:rPr lang="en-US" sz="1200" dirty="0"/>
              <a:t>1969) (Fortner </a:t>
            </a:r>
            <a:r>
              <a:rPr lang="en-US" sz="1200" dirty="0" smtClean="0"/>
              <a:t>I) (White, </a:t>
            </a:r>
            <a:r>
              <a:rPr lang="en-US" sz="1200" dirty="0"/>
              <a:t>J., dissenting) </a:t>
            </a:r>
          </a:p>
        </p:txBody>
      </p:sp>
      <p:sp>
        <p:nvSpPr>
          <p:cNvPr id="6" name="TextBox 5"/>
          <p:cNvSpPr txBox="1"/>
          <p:nvPr/>
        </p:nvSpPr>
        <p:spPr>
          <a:xfrm>
            <a:off x="1637206" y="1600606"/>
            <a:ext cx="6449520" cy="1384995"/>
          </a:xfrm>
          <a:prstGeom prst="rect">
            <a:avLst/>
          </a:prstGeom>
          <a:noFill/>
          <a:ln>
            <a:solidFill>
              <a:schemeClr val="accent1"/>
            </a:solidFill>
          </a:ln>
        </p:spPr>
        <p:txBody>
          <a:bodyPr wrap="square" rtlCol="0">
            <a:spAutoFit/>
          </a:bodyPr>
          <a:lstStyle/>
          <a:p>
            <a:r>
              <a:rPr lang="en-US" sz="1400" dirty="0" smtClean="0"/>
              <a:t>[T]</a:t>
            </a:r>
            <a:r>
              <a:rPr lang="en-US" sz="1400" dirty="0" err="1" smtClean="0"/>
              <a:t>ying</a:t>
            </a:r>
            <a:r>
              <a:rPr lang="en-US" sz="1400" dirty="0" smtClean="0"/>
              <a:t> </a:t>
            </a:r>
            <a:r>
              <a:rPr lang="en-US" sz="1400" dirty="0"/>
              <a:t>agreements serve hardly any purpose beyond the suppression of competition</a:t>
            </a:r>
            <a:r>
              <a:rPr lang="en-US" sz="1400" dirty="0" smtClean="0"/>
              <a:t>. They </a:t>
            </a:r>
            <a:r>
              <a:rPr lang="en-US" sz="1400" dirty="0"/>
              <a:t>deny competitors free access to the market for the tied product, not because the party imposing the tying requirements has a better product or a lower price but because of his power or leverage in another market. At the same time buyers are forced to forego their free choice between competing products. </a:t>
            </a:r>
            <a:r>
              <a:rPr lang="en-US" sz="1400" baseline="30000" dirty="0" smtClean="0"/>
              <a:t>1</a:t>
            </a:r>
            <a:endParaRPr lang="en-US" sz="1400" baseline="30000" dirty="0"/>
          </a:p>
        </p:txBody>
      </p:sp>
      <p:sp>
        <p:nvSpPr>
          <p:cNvPr id="2" name="TextBox 1"/>
          <p:cNvSpPr txBox="1"/>
          <p:nvPr/>
        </p:nvSpPr>
        <p:spPr>
          <a:xfrm>
            <a:off x="1666876" y="3889240"/>
            <a:ext cx="6438900" cy="1169551"/>
          </a:xfrm>
          <a:prstGeom prst="rect">
            <a:avLst/>
          </a:prstGeom>
          <a:noFill/>
          <a:ln>
            <a:solidFill>
              <a:schemeClr val="accent1"/>
            </a:solidFill>
          </a:ln>
        </p:spPr>
        <p:txBody>
          <a:bodyPr wrap="square" rtlCol="0">
            <a:spAutoFit/>
          </a:bodyPr>
          <a:lstStyle/>
          <a:p>
            <a:r>
              <a:rPr lang="en-US" sz="1400" dirty="0"/>
              <a:t>"[T]</a:t>
            </a:r>
            <a:r>
              <a:rPr lang="en-US" sz="1400" dirty="0" err="1"/>
              <a:t>ying</a:t>
            </a:r>
            <a:r>
              <a:rPr lang="en-US" sz="1400" dirty="0"/>
              <a:t> arrangements may be used to evade price control in the tying product through clandestine transfer of the profit to the tied product;  they may be used as a counting device to effect price discrimination;  and they may be used to force a full line of products on the customer so as to extract more easily from him a monopoly return on one unique product in the line</a:t>
            </a:r>
            <a:r>
              <a:rPr lang="en-US" sz="1400" dirty="0" smtClean="0"/>
              <a:t>.“</a:t>
            </a:r>
            <a:r>
              <a:rPr lang="en-US" sz="1400" baseline="30000" dirty="0" smtClean="0"/>
              <a:t>2</a:t>
            </a:r>
            <a:r>
              <a:rPr lang="en-US" sz="1400" dirty="0" smtClean="0"/>
              <a:t> </a:t>
            </a:r>
            <a:endParaRPr lang="en-US" sz="1400" dirty="0"/>
          </a:p>
        </p:txBody>
      </p:sp>
    </p:spTree>
    <p:extLst>
      <p:ext uri="{BB962C8B-B14F-4D97-AF65-F5344CB8AC3E}">
        <p14:creationId xmlns:p14="http://schemas.microsoft.com/office/powerpoint/2010/main" val="37761458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Kodak</a:t>
            </a:r>
            <a:endParaRPr lang="en-US" i="1" dirty="0"/>
          </a:p>
        </p:txBody>
      </p:sp>
      <p:sp>
        <p:nvSpPr>
          <p:cNvPr id="3" name="Content Placeholder 2"/>
          <p:cNvSpPr>
            <a:spLocks noGrp="1"/>
          </p:cNvSpPr>
          <p:nvPr>
            <p:ph idx="1"/>
          </p:nvPr>
        </p:nvSpPr>
        <p:spPr/>
        <p:txBody>
          <a:bodyPr/>
          <a:lstStyle/>
          <a:p>
            <a:r>
              <a:rPr lang="en-US" dirty="0" smtClean="0"/>
              <a:t>Supreme Court: Affirmed (6-3)</a:t>
            </a:r>
          </a:p>
          <a:p>
            <a:pPr lvl="1"/>
            <a:r>
              <a:rPr lang="en-US" dirty="0"/>
              <a:t>Scalia (dissenting, with </a:t>
            </a:r>
            <a:r>
              <a:rPr lang="en-US" dirty="0" smtClean="0"/>
              <a:t>O’Connor </a:t>
            </a:r>
            <a:r>
              <a:rPr lang="en-US" dirty="0"/>
              <a:t>and Thomas</a:t>
            </a:r>
            <a:r>
              <a:rPr lang="en-US" dirty="0" smtClean="0"/>
              <a:t>)</a:t>
            </a:r>
          </a:p>
          <a:p>
            <a:pPr lvl="2"/>
            <a:r>
              <a:rPr lang="en-US" dirty="0" smtClean="0"/>
              <a:t>Consider counterfactual</a:t>
            </a:r>
          </a:p>
          <a:p>
            <a:pPr lvl="3"/>
            <a:r>
              <a:rPr lang="en-US" dirty="0"/>
              <a:t>If Kodak had required all purchasers of its equipment at the time of purchase to agree to purchase all service and parts from Kodak, there would have been a tying arrangement but it would not have been per se unlawful, since Kodak lacked market power in the market for the tying product (equipment)</a:t>
            </a:r>
          </a:p>
          <a:p>
            <a:pPr lvl="4"/>
            <a:r>
              <a:rPr lang="en-US" dirty="0" smtClean="0"/>
              <a:t>This </a:t>
            </a:r>
            <a:r>
              <a:rPr lang="en-US" dirty="0"/>
              <a:t>would have the same economic effect as the policy Kodak ultimately adopted, and the legal result should be no different</a:t>
            </a:r>
          </a:p>
          <a:p>
            <a:pPr lvl="4"/>
            <a:r>
              <a:rPr lang="en-US" dirty="0" smtClean="0"/>
              <a:t>"</a:t>
            </a:r>
            <a:r>
              <a:rPr lang="en-US" dirty="0"/>
              <a:t>If Kodak set generally supracompetitive prices for either spare parts or repair services without making an offsetting reduction in the price of its machines, rational consumers would simply turn to Kodak's competitors for photocopying and micrographic systems." (504 U.S. at 496</a:t>
            </a:r>
            <a:r>
              <a:rPr lang="en-US" dirty="0" smtClean="0"/>
              <a:t>)</a:t>
            </a:r>
          </a:p>
          <a:p>
            <a:pPr lvl="3"/>
            <a:r>
              <a:rPr lang="en-US" dirty="0"/>
              <a:t>Rejects majority's information costs and lock-in theories as a basis for finding market power</a:t>
            </a:r>
          </a:p>
          <a:p>
            <a:pPr lvl="4"/>
            <a:r>
              <a:rPr lang="en-US" dirty="0" smtClean="0"/>
              <a:t>"</a:t>
            </a:r>
            <a:r>
              <a:rPr lang="en-US" dirty="0"/>
              <a:t>We have never suggested that the principal players in a market with such commonplace informational deficiencies (and, thus, bands of apparent consumer pricing indifference) exercise market power in any sense relevant to the antitrust laws." (504 U.S. at 496)</a:t>
            </a:r>
          </a:p>
          <a:p>
            <a:pPr lvl="4"/>
            <a:r>
              <a:rPr lang="en-US" dirty="0" smtClean="0"/>
              <a:t>"</a:t>
            </a:r>
            <a:r>
              <a:rPr lang="en-US" dirty="0"/>
              <a:t>If Kodak's general increase in aftermarket prices were to bring the total 'system' price above competitive levels in the interbrand market, Kodak would be wholly unable to make further </a:t>
            </a:r>
            <a:r>
              <a:rPr lang="en-US" dirty="0" err="1"/>
              <a:t>foremarket</a:t>
            </a:r>
            <a:r>
              <a:rPr lang="en-US" dirty="0"/>
              <a:t> sales-and would find itself exploiting an ever-dwindling aftermarket, as those Kodak micrographic and photocopying machines already in circulation passed into disuse." (504 U.S. at 497 (emphasis in original))</a:t>
            </a:r>
          </a:p>
          <a:p>
            <a:pPr lvl="4"/>
            <a:r>
              <a:rPr lang="en-US" dirty="0" smtClean="0"/>
              <a:t>Power </a:t>
            </a:r>
            <a:r>
              <a:rPr lang="en-US" dirty="0"/>
              <a:t>over "locked-in" customers is commonplace and never considered as basis for market or monopoly power within the meaning of the antitrust laws</a:t>
            </a:r>
          </a:p>
          <a:p>
            <a:pPr lvl="3"/>
            <a:endParaRPr lang="en-US" dirty="0"/>
          </a:p>
          <a:p>
            <a:pPr lvl="3"/>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40</a:t>
            </a:fld>
            <a:endParaRPr lang="en-US" altLang="en-US" dirty="0"/>
          </a:p>
        </p:txBody>
      </p:sp>
    </p:spTree>
    <p:extLst>
      <p:ext uri="{BB962C8B-B14F-4D97-AF65-F5344CB8AC3E}">
        <p14:creationId xmlns:p14="http://schemas.microsoft.com/office/powerpoint/2010/main" val="5007626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Illinois Tool Works</a:t>
            </a:r>
            <a:r>
              <a:rPr lang="en-US" baseline="30000" dirty="0" smtClean="0"/>
              <a:t>1</a:t>
            </a:r>
            <a:endParaRPr lang="en-US" baseline="30000" dirty="0"/>
          </a:p>
        </p:txBody>
      </p:sp>
      <p:sp>
        <p:nvSpPr>
          <p:cNvPr id="3" name="Content Placeholder 2"/>
          <p:cNvSpPr>
            <a:spLocks noGrp="1"/>
          </p:cNvSpPr>
          <p:nvPr>
            <p:ph idx="1"/>
          </p:nvPr>
        </p:nvSpPr>
        <p:spPr/>
        <p:txBody>
          <a:bodyPr/>
          <a:lstStyle/>
          <a:p>
            <a:r>
              <a:rPr lang="en-US" dirty="0" smtClean="0"/>
              <a:t>Background</a:t>
            </a:r>
          </a:p>
          <a:p>
            <a:pPr lvl="1"/>
            <a:r>
              <a:rPr lang="en-US" dirty="0" smtClean="0"/>
              <a:t>Illinois </a:t>
            </a:r>
            <a:r>
              <a:rPr lang="en-US" dirty="0"/>
              <a:t>Tool</a:t>
            </a:r>
          </a:p>
          <a:p>
            <a:pPr lvl="2"/>
            <a:r>
              <a:rPr lang="en-US" dirty="0" smtClean="0"/>
              <a:t>Manufactures </a:t>
            </a:r>
            <a:r>
              <a:rPr lang="en-US" dirty="0"/>
              <a:t>and sells: </a:t>
            </a:r>
          </a:p>
          <a:p>
            <a:pPr lvl="3"/>
            <a:r>
              <a:rPr lang="en-US" dirty="0" smtClean="0"/>
              <a:t>a </a:t>
            </a:r>
            <a:r>
              <a:rPr lang="en-US" dirty="0"/>
              <a:t>patented piezoelectric impulse ink jet </a:t>
            </a:r>
            <a:r>
              <a:rPr lang="en-US" dirty="0" err="1"/>
              <a:t>printhead</a:t>
            </a:r>
            <a:r>
              <a:rPr lang="en-US" dirty="0"/>
              <a:t>; </a:t>
            </a:r>
          </a:p>
          <a:p>
            <a:pPr lvl="3"/>
            <a:r>
              <a:rPr lang="en-US" dirty="0" smtClean="0"/>
              <a:t>a </a:t>
            </a:r>
            <a:r>
              <a:rPr lang="en-US" dirty="0"/>
              <a:t>patented ink container, consisting of a bottle and </a:t>
            </a:r>
            <a:r>
              <a:rPr lang="en-US" dirty="0" err="1"/>
              <a:t>valved</a:t>
            </a:r>
            <a:r>
              <a:rPr lang="en-US" dirty="0"/>
              <a:t> cap, which attaches to the </a:t>
            </a:r>
            <a:r>
              <a:rPr lang="en-US" dirty="0" err="1"/>
              <a:t>printhead</a:t>
            </a:r>
            <a:r>
              <a:rPr lang="en-US" dirty="0"/>
              <a:t>; and </a:t>
            </a:r>
          </a:p>
          <a:p>
            <a:pPr lvl="3"/>
            <a:r>
              <a:rPr lang="en-US" dirty="0" smtClean="0"/>
              <a:t>specially </a:t>
            </a:r>
            <a:r>
              <a:rPr lang="en-US" dirty="0"/>
              <a:t>designed, but unpatented, ink.</a:t>
            </a:r>
          </a:p>
          <a:p>
            <a:pPr lvl="2"/>
            <a:r>
              <a:rPr lang="en-US" dirty="0" smtClean="0"/>
              <a:t>Sells </a:t>
            </a:r>
            <a:r>
              <a:rPr lang="en-US" dirty="0"/>
              <a:t>systems to OEMs that manufacture and sell printers</a:t>
            </a:r>
          </a:p>
          <a:p>
            <a:pPr lvl="2"/>
            <a:r>
              <a:rPr lang="en-US" dirty="0" smtClean="0"/>
              <a:t>Requires </a:t>
            </a:r>
            <a:r>
              <a:rPr lang="en-US" dirty="0"/>
              <a:t>OEMs to agree that they will purchase their ink exclusively from Illinois Tool and that neither they nor their customers will refill the patented containers with ink of any kind</a:t>
            </a:r>
          </a:p>
          <a:p>
            <a:pPr lvl="1"/>
            <a:r>
              <a:rPr lang="en-US" dirty="0" smtClean="0"/>
              <a:t>Independent </a:t>
            </a:r>
            <a:r>
              <a:rPr lang="en-US" dirty="0"/>
              <a:t>Ink </a:t>
            </a:r>
          </a:p>
          <a:p>
            <a:pPr lvl="2"/>
            <a:r>
              <a:rPr lang="en-US" dirty="0" smtClean="0"/>
              <a:t>Developed </a:t>
            </a:r>
            <a:r>
              <a:rPr lang="en-US" dirty="0"/>
              <a:t>ink suitable for use in Illinois Tool containers </a:t>
            </a:r>
            <a:endParaRPr lang="en-US" dirty="0" smtClean="0"/>
          </a:p>
          <a:p>
            <a:r>
              <a:rPr lang="en-US" dirty="0" smtClean="0"/>
              <a:t>Complaint</a:t>
            </a:r>
          </a:p>
          <a:p>
            <a:pPr lvl="1"/>
            <a:r>
              <a:rPr lang="en-US" dirty="0" smtClean="0"/>
              <a:t>Illegal </a:t>
            </a:r>
            <a:r>
              <a:rPr lang="en-US" dirty="0"/>
              <a:t>tying in violation of Sherman Act § </a:t>
            </a:r>
            <a:r>
              <a:rPr lang="en-US" dirty="0" smtClean="0"/>
              <a:t>1</a:t>
            </a:r>
          </a:p>
          <a:p>
            <a:pPr lvl="1"/>
            <a:r>
              <a:rPr lang="en-US" dirty="0" smtClean="0"/>
              <a:t>Monopolization </a:t>
            </a:r>
            <a:r>
              <a:rPr lang="en-US" dirty="0"/>
              <a:t>in violation of Sherman Act § </a:t>
            </a:r>
            <a:r>
              <a:rPr lang="en-US" dirty="0" smtClean="0"/>
              <a:t>2</a:t>
            </a:r>
          </a:p>
          <a:p>
            <a:r>
              <a:rPr lang="en-US" dirty="0"/>
              <a:t>District court: </a:t>
            </a:r>
            <a:r>
              <a:rPr lang="en-US" dirty="0" smtClean="0"/>
              <a:t>Summary </a:t>
            </a:r>
            <a:r>
              <a:rPr lang="en-US" dirty="0"/>
              <a:t>judgment for </a:t>
            </a:r>
            <a:r>
              <a:rPr lang="en-US" dirty="0" smtClean="0"/>
              <a:t>defendant for lack of market power</a:t>
            </a:r>
          </a:p>
          <a:p>
            <a:r>
              <a:rPr lang="en-US" dirty="0"/>
              <a:t>Federal Circuit: Reversed on Section 1 tying claim </a:t>
            </a:r>
          </a:p>
          <a:p>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41</a:t>
            </a:fld>
            <a:endParaRPr lang="en-US" altLang="en-US" dirty="0"/>
          </a:p>
        </p:txBody>
      </p:sp>
      <p:sp>
        <p:nvSpPr>
          <p:cNvPr id="5" name="TextBox 4"/>
          <p:cNvSpPr txBox="1"/>
          <p:nvPr/>
        </p:nvSpPr>
        <p:spPr>
          <a:xfrm>
            <a:off x="461456" y="5886653"/>
            <a:ext cx="8263444" cy="276999"/>
          </a:xfrm>
          <a:prstGeom prst="rect">
            <a:avLst/>
          </a:prstGeom>
          <a:noFill/>
        </p:spPr>
        <p:txBody>
          <a:bodyPr wrap="square" rtlCol="0">
            <a:spAutoFit/>
          </a:bodyPr>
          <a:lstStyle/>
          <a:p>
            <a:r>
              <a:rPr lang="en-US" sz="1200" baseline="30000" dirty="0"/>
              <a:t>1</a:t>
            </a:r>
            <a:r>
              <a:rPr lang="en-US" sz="1200" dirty="0"/>
              <a:t> Illinois Tool Works Inc. v. Independent Ink, Inc</a:t>
            </a:r>
            <a:r>
              <a:rPr lang="en-US" sz="1200" dirty="0" smtClean="0"/>
              <a:t>.,547 </a:t>
            </a:r>
            <a:r>
              <a:rPr lang="en-US" sz="1200" dirty="0"/>
              <a:t>U.S. 28 (2006</a:t>
            </a:r>
            <a:r>
              <a:rPr lang="en-US" sz="1200" dirty="0" smtClean="0"/>
              <a:t>).</a:t>
            </a:r>
            <a:endParaRPr lang="en-US" dirty="0"/>
          </a:p>
        </p:txBody>
      </p:sp>
    </p:spTree>
    <p:extLst>
      <p:ext uri="{BB962C8B-B14F-4D97-AF65-F5344CB8AC3E}">
        <p14:creationId xmlns:p14="http://schemas.microsoft.com/office/powerpoint/2010/main" val="40739752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Illinois Tool Works</a:t>
            </a:r>
            <a:endParaRPr lang="en-US" baseline="30000" dirty="0"/>
          </a:p>
        </p:txBody>
      </p:sp>
      <p:sp>
        <p:nvSpPr>
          <p:cNvPr id="3" name="Content Placeholder 2"/>
          <p:cNvSpPr>
            <a:spLocks noGrp="1"/>
          </p:cNvSpPr>
          <p:nvPr>
            <p:ph idx="1"/>
          </p:nvPr>
        </p:nvSpPr>
        <p:spPr/>
        <p:txBody>
          <a:bodyPr/>
          <a:lstStyle/>
          <a:p>
            <a:r>
              <a:rPr lang="en-US" dirty="0" smtClean="0"/>
              <a:t>Supreme </a:t>
            </a:r>
            <a:r>
              <a:rPr lang="en-US" dirty="0"/>
              <a:t>Court: Vacated and </a:t>
            </a:r>
            <a:r>
              <a:rPr lang="en-US" dirty="0" smtClean="0"/>
              <a:t>remanded (8-0)</a:t>
            </a:r>
            <a:endParaRPr lang="en-US" dirty="0"/>
          </a:p>
          <a:p>
            <a:pPr lvl="1"/>
            <a:r>
              <a:rPr lang="en-US" dirty="0" smtClean="0"/>
              <a:t>Stevens (for eight members):</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a:p>
          <a:p>
            <a:pPr lvl="2"/>
            <a:r>
              <a:rPr lang="en-US" dirty="0" smtClean="0"/>
              <a:t>Rejects </a:t>
            </a:r>
            <a:r>
              <a:rPr lang="en-US" dirty="0"/>
              <a:t>historical presumption beginning with </a:t>
            </a:r>
            <a:r>
              <a:rPr lang="en-US" i="1" dirty="0"/>
              <a:t>International Salt Company v. United </a:t>
            </a:r>
            <a:r>
              <a:rPr lang="en-US" i="1" dirty="0" smtClean="0"/>
              <a:t>States</a:t>
            </a:r>
            <a:r>
              <a:rPr lang="en-US" dirty="0" smtClean="0"/>
              <a:t> in 1947 that </a:t>
            </a:r>
            <a:r>
              <a:rPr lang="en-US" dirty="0"/>
              <a:t>a patent confers requisite power on tying product to predicate an unlawful tying </a:t>
            </a:r>
            <a:r>
              <a:rPr lang="en-US" dirty="0" smtClean="0"/>
              <a:t>arrangement</a:t>
            </a:r>
            <a:r>
              <a:rPr lang="en-US" baseline="30000" dirty="0" smtClean="0"/>
              <a:t>2</a:t>
            </a:r>
            <a:endParaRPr lang="en-US" baseline="30000" dirty="0"/>
          </a:p>
          <a:p>
            <a:pPr lvl="2"/>
            <a:r>
              <a:rPr lang="en-US" dirty="0" smtClean="0"/>
              <a:t>Rejects </a:t>
            </a:r>
            <a:r>
              <a:rPr lang="en-US" dirty="0"/>
              <a:t>Independent Ink's </a:t>
            </a:r>
            <a:r>
              <a:rPr lang="en-US" dirty="0" smtClean="0"/>
              <a:t>suggestion that </a:t>
            </a:r>
            <a:r>
              <a:rPr lang="en-US" dirty="0"/>
              <a:t>there should be </a:t>
            </a:r>
            <a:r>
              <a:rPr lang="en-US" dirty="0" smtClean="0"/>
              <a:t>at least a </a:t>
            </a:r>
            <a:r>
              <a:rPr lang="en-US" dirty="0"/>
              <a:t>rebuttable presumption</a:t>
            </a:r>
          </a:p>
          <a:p>
            <a:endParaRPr lang="en-US" dirty="0"/>
          </a:p>
          <a:p>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42</a:t>
            </a:fld>
            <a:endParaRPr lang="en-US" altLang="en-US" dirty="0"/>
          </a:p>
        </p:txBody>
      </p:sp>
      <p:sp>
        <p:nvSpPr>
          <p:cNvPr id="5" name="TextBox 4"/>
          <p:cNvSpPr txBox="1"/>
          <p:nvPr/>
        </p:nvSpPr>
        <p:spPr>
          <a:xfrm>
            <a:off x="461456" y="5711555"/>
            <a:ext cx="8263444" cy="461665"/>
          </a:xfrm>
          <a:prstGeom prst="rect">
            <a:avLst/>
          </a:prstGeom>
          <a:noFill/>
        </p:spPr>
        <p:txBody>
          <a:bodyPr wrap="square" rtlCol="0">
            <a:spAutoFit/>
          </a:bodyPr>
          <a:lstStyle/>
          <a:p>
            <a:r>
              <a:rPr lang="en-US" sz="1200" baseline="30000" dirty="0"/>
              <a:t>1</a:t>
            </a:r>
            <a:r>
              <a:rPr lang="en-US" sz="1200" dirty="0"/>
              <a:t> </a:t>
            </a:r>
            <a:r>
              <a:rPr lang="en-US" sz="1200" i="1" dirty="0"/>
              <a:t>Illinois Tool </a:t>
            </a:r>
            <a:r>
              <a:rPr lang="en-US" sz="1200" i="1" dirty="0" smtClean="0"/>
              <a:t>Works, </a:t>
            </a:r>
            <a:r>
              <a:rPr lang="en-US" sz="1200" dirty="0" smtClean="0"/>
              <a:t>547 </a:t>
            </a:r>
            <a:r>
              <a:rPr lang="en-US" sz="1200" dirty="0"/>
              <a:t>U.S. </a:t>
            </a:r>
            <a:r>
              <a:rPr lang="en-US" sz="1200" dirty="0" smtClean="0"/>
              <a:t>at 45-46.</a:t>
            </a:r>
          </a:p>
          <a:p>
            <a:r>
              <a:rPr lang="en-US" sz="1200" baseline="30000" dirty="0"/>
              <a:t>2 </a:t>
            </a:r>
            <a:r>
              <a:rPr lang="en-US" sz="1200" dirty="0"/>
              <a:t>International Salt </a:t>
            </a:r>
            <a:r>
              <a:rPr lang="en-US" sz="1200" dirty="0" smtClean="0"/>
              <a:t>Co. </a:t>
            </a:r>
            <a:r>
              <a:rPr lang="en-US" sz="1200" dirty="0"/>
              <a:t>v. United States, 332 U.S. 392 (1947), </a:t>
            </a:r>
            <a:endParaRPr lang="en-US" dirty="0"/>
          </a:p>
        </p:txBody>
      </p:sp>
      <p:sp>
        <p:nvSpPr>
          <p:cNvPr id="6" name="TextBox 5"/>
          <p:cNvSpPr txBox="1"/>
          <p:nvPr/>
        </p:nvSpPr>
        <p:spPr>
          <a:xfrm>
            <a:off x="1532108" y="1637085"/>
            <a:ext cx="6259747" cy="1169551"/>
          </a:xfrm>
          <a:prstGeom prst="rect">
            <a:avLst/>
          </a:prstGeom>
          <a:noFill/>
          <a:ln>
            <a:solidFill>
              <a:schemeClr val="accent1"/>
            </a:solidFill>
          </a:ln>
        </p:spPr>
        <p:txBody>
          <a:bodyPr wrap="square" rtlCol="0">
            <a:spAutoFit/>
          </a:bodyPr>
          <a:lstStyle/>
          <a:p>
            <a:r>
              <a:rPr lang="en-US" sz="1400" dirty="0" smtClean="0"/>
              <a:t>Congress</a:t>
            </a:r>
            <a:r>
              <a:rPr lang="en-US" sz="1400" dirty="0"/>
              <a:t>, the antitrust enforcement agencies, and most economists have all reached the conclusion that a patent does not necessarily confer market power upon the patentee. Today, we reach the same conclusion, and therefore hold that, in all cases involving a tying arrangement, the plaintiff must prove that the defendant has market power in the tying product</a:t>
            </a:r>
            <a:r>
              <a:rPr lang="en-US" sz="1400" dirty="0" smtClean="0"/>
              <a:t>. </a:t>
            </a:r>
            <a:endParaRPr lang="en-US" sz="1400" dirty="0"/>
          </a:p>
        </p:txBody>
      </p:sp>
    </p:spTree>
    <p:extLst>
      <p:ext uri="{BB962C8B-B14F-4D97-AF65-F5344CB8AC3E}">
        <p14:creationId xmlns:p14="http://schemas.microsoft.com/office/powerpoint/2010/main" val="12032664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smtClean="0"/>
              <a:t>Mixed Bundling</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43</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33662295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cap="none" dirty="0" smtClean="0"/>
              <a:t>Mixed Bundling</a:t>
            </a:r>
            <a:endParaRPr lang="en-US" altLang="en-US" sz="2800" cap="none" dirty="0" smtClean="0"/>
          </a:p>
        </p:txBody>
      </p:sp>
      <p:sp>
        <p:nvSpPr>
          <p:cNvPr id="2" name="Content Placeholder 1"/>
          <p:cNvSpPr>
            <a:spLocks noGrp="1"/>
          </p:cNvSpPr>
          <p:nvPr>
            <p:ph idx="1"/>
          </p:nvPr>
        </p:nvSpPr>
        <p:spPr/>
        <p:txBody>
          <a:bodyPr/>
          <a:lstStyle/>
          <a:p>
            <a:r>
              <a:rPr lang="en-US" dirty="0" smtClean="0"/>
              <a:t>Concept</a:t>
            </a:r>
          </a:p>
          <a:p>
            <a:pPr lvl="1"/>
            <a:r>
              <a:rPr lang="en-US" dirty="0" smtClean="0"/>
              <a:t>Each </a:t>
            </a:r>
            <a:r>
              <a:rPr lang="en-US" dirty="0"/>
              <a:t>of the products in the bundle is available separately, but when purchased together in the bundle at available at a substantial discount compared to the sum of the individual prices </a:t>
            </a:r>
          </a:p>
          <a:p>
            <a:pPr lvl="2"/>
            <a:r>
              <a:rPr lang="en-US" dirty="0" smtClean="0"/>
              <a:t>Sometimes called </a:t>
            </a:r>
            <a:r>
              <a:rPr lang="en-US" i="1" dirty="0" smtClean="0"/>
              <a:t>discounted bundling</a:t>
            </a:r>
          </a:p>
          <a:p>
            <a:pPr lvl="2"/>
            <a:r>
              <a:rPr lang="en-US" dirty="0" smtClean="0"/>
              <a:t>The practice is ubiquitous from the smallest to largest companies</a:t>
            </a:r>
          </a:p>
          <a:p>
            <a:r>
              <a:rPr lang="en-US" dirty="0" smtClean="0"/>
              <a:t>Distinction from tying arrangements</a:t>
            </a:r>
          </a:p>
          <a:p>
            <a:pPr lvl="1"/>
            <a:r>
              <a:rPr lang="en-US" dirty="0" smtClean="0"/>
              <a:t>Basic distinction</a:t>
            </a:r>
          </a:p>
          <a:p>
            <a:pPr lvl="2"/>
            <a:r>
              <a:rPr lang="en-US" dirty="0" smtClean="0"/>
              <a:t>A tying arrangement </a:t>
            </a:r>
            <a:r>
              <a:rPr lang="en-US" i="1" dirty="0" smtClean="0"/>
              <a:t>forces</a:t>
            </a:r>
            <a:r>
              <a:rPr lang="en-US" dirty="0" smtClean="0"/>
              <a:t> </a:t>
            </a:r>
            <a:r>
              <a:rPr lang="en-US" dirty="0"/>
              <a:t>the buyer to accept both products, as well as </a:t>
            </a:r>
            <a:r>
              <a:rPr lang="en-US" dirty="0" smtClean="0"/>
              <a:t>any cost savings</a:t>
            </a:r>
            <a:endParaRPr lang="en-US" dirty="0"/>
          </a:p>
          <a:p>
            <a:pPr lvl="2"/>
            <a:r>
              <a:rPr lang="en-US" dirty="0" smtClean="0"/>
              <a:t>A mixed bundling arrangement </a:t>
            </a:r>
            <a:r>
              <a:rPr lang="en-US" dirty="0"/>
              <a:t>gives the buyer the </a:t>
            </a:r>
            <a:r>
              <a:rPr lang="en-US" i="1" dirty="0"/>
              <a:t>choice</a:t>
            </a:r>
            <a:r>
              <a:rPr lang="en-US" dirty="0"/>
              <a:t> of accepting the cost savings by purchasing the package, or foregoing the savings by purchasing the products </a:t>
            </a:r>
            <a:r>
              <a:rPr lang="en-US" dirty="0" smtClean="0"/>
              <a:t>separately</a:t>
            </a:r>
          </a:p>
          <a:p>
            <a:pPr lvl="1"/>
            <a:r>
              <a:rPr lang="en-US" dirty="0" smtClean="0"/>
              <a:t>As a result, a mixed bundling arrangement does not constrain the buyer’s choice as much as a tying arrangement</a:t>
            </a:r>
          </a:p>
          <a:p>
            <a:endParaRPr lang="en-US" dirty="0"/>
          </a:p>
          <a:p>
            <a:endParaRPr lang="en-US" dirty="0" smtClean="0"/>
          </a:p>
          <a:p>
            <a:endParaRPr lang="en-US" dirty="0"/>
          </a:p>
          <a:p>
            <a:endParaRPr lang="en-US"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44</a:t>
            </a:fld>
            <a:endParaRPr lang="en-US" altLang="en-US" sz="900">
              <a:solidFill>
                <a:srgbClr val="000000"/>
              </a:solidFill>
              <a:latin typeface="Garamond" panose="02020404030301010803" pitchFamily="18" charset="0"/>
            </a:endParaRPr>
          </a:p>
        </p:txBody>
      </p:sp>
      <p:sp>
        <p:nvSpPr>
          <p:cNvPr id="3" name="TextBox 2"/>
          <p:cNvSpPr txBox="1"/>
          <p:nvPr/>
        </p:nvSpPr>
        <p:spPr>
          <a:xfrm>
            <a:off x="366785" y="5899802"/>
            <a:ext cx="4925131" cy="276999"/>
          </a:xfrm>
          <a:prstGeom prst="rect">
            <a:avLst/>
          </a:prstGeom>
          <a:noFill/>
        </p:spPr>
        <p:txBody>
          <a:bodyPr wrap="none" rtlCol="0">
            <a:spAutoFit/>
          </a:bodyPr>
          <a:lstStyle/>
          <a:p>
            <a:r>
              <a:rPr lang="en-US" sz="1200" baseline="30000" dirty="0"/>
              <a:t>1</a:t>
            </a:r>
            <a:r>
              <a:rPr lang="en-US" sz="1200" dirty="0"/>
              <a:t> </a:t>
            </a:r>
            <a:r>
              <a:rPr lang="en-US" sz="1200" dirty="0" smtClean="0"/>
              <a:t>LePage’s </a:t>
            </a:r>
            <a:r>
              <a:rPr lang="en-US" sz="1200" dirty="0"/>
              <a:t>Inc. v. 3M Co., 324 F.3d </a:t>
            </a:r>
            <a:r>
              <a:rPr lang="en-US" sz="1200" dirty="0" smtClean="0"/>
              <a:t>141, 155 </a:t>
            </a:r>
            <a:r>
              <a:rPr lang="en-US" sz="1200" dirty="0"/>
              <a:t>(3d Cir. 2003) (</a:t>
            </a:r>
            <a:r>
              <a:rPr lang="en-US" sz="1200" dirty="0" err="1"/>
              <a:t>en</a:t>
            </a:r>
            <a:r>
              <a:rPr lang="en-US" sz="1200" dirty="0"/>
              <a:t> </a:t>
            </a:r>
            <a:r>
              <a:rPr lang="en-US" sz="1200" dirty="0" smtClean="0"/>
              <a:t>banc).</a:t>
            </a:r>
            <a:endParaRPr lang="en-US" sz="1200" dirty="0"/>
          </a:p>
        </p:txBody>
      </p:sp>
    </p:spTree>
    <p:extLst>
      <p:ext uri="{BB962C8B-B14F-4D97-AF65-F5344CB8AC3E}">
        <p14:creationId xmlns:p14="http://schemas.microsoft.com/office/powerpoint/2010/main" val="21605636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cap="none" dirty="0" smtClean="0"/>
              <a:t>Mixed Bundling</a:t>
            </a:r>
            <a:endParaRPr lang="en-US" altLang="en-US" sz="2800" cap="none" dirty="0" smtClean="0"/>
          </a:p>
        </p:txBody>
      </p:sp>
      <p:sp>
        <p:nvSpPr>
          <p:cNvPr id="2" name="Content Placeholder 1"/>
          <p:cNvSpPr>
            <a:spLocks noGrp="1"/>
          </p:cNvSpPr>
          <p:nvPr>
            <p:ph idx="1"/>
          </p:nvPr>
        </p:nvSpPr>
        <p:spPr/>
        <p:txBody>
          <a:bodyPr/>
          <a:lstStyle/>
          <a:p>
            <a:r>
              <a:rPr lang="en-US" dirty="0" smtClean="0"/>
              <a:t>Concept</a:t>
            </a:r>
          </a:p>
          <a:p>
            <a:pPr lvl="1"/>
            <a:r>
              <a:rPr lang="en-US" dirty="0" smtClean="0"/>
              <a:t>Possible </a:t>
            </a:r>
            <a:r>
              <a:rPr lang="en-US" dirty="0"/>
              <a:t>anticompetitive effects</a:t>
            </a:r>
          </a:p>
          <a:p>
            <a:pPr lvl="3"/>
            <a:r>
              <a:rPr lang="en-US" dirty="0"/>
              <a:t>Foreclosure of competitors in the market for one of the component products in the </a:t>
            </a:r>
            <a:r>
              <a:rPr lang="en-US" dirty="0" smtClean="0"/>
              <a:t>bundle</a:t>
            </a:r>
            <a:endParaRPr lang="en-US" dirty="0"/>
          </a:p>
          <a:p>
            <a:pPr lvl="3"/>
            <a:endParaRPr lang="en-US" dirty="0" smtClean="0"/>
          </a:p>
          <a:p>
            <a:pPr lvl="3"/>
            <a:endParaRPr lang="en-US" dirty="0"/>
          </a:p>
          <a:p>
            <a:pPr lvl="3"/>
            <a:endParaRPr lang="en-US" dirty="0" smtClean="0"/>
          </a:p>
          <a:p>
            <a:pPr lvl="3"/>
            <a:endParaRPr lang="en-US" dirty="0"/>
          </a:p>
          <a:p>
            <a:pPr lvl="3"/>
            <a:r>
              <a:rPr lang="en-US" dirty="0" smtClean="0"/>
              <a:t>The </a:t>
            </a:r>
            <a:r>
              <a:rPr lang="en-US" dirty="0"/>
              <a:t>idea is that the defendant rewards the customer for buying its product B rather than the </a:t>
            </a:r>
            <a:r>
              <a:rPr lang="en-US" dirty="0" smtClean="0"/>
              <a:t>plaintiff’s </a:t>
            </a:r>
            <a:r>
              <a:rPr lang="en-US" dirty="0"/>
              <a:t>B, not because </a:t>
            </a:r>
            <a:r>
              <a:rPr lang="en-US" dirty="0" smtClean="0"/>
              <a:t>defendant’s </a:t>
            </a:r>
            <a:r>
              <a:rPr lang="en-US" dirty="0"/>
              <a:t>B is better or even cheaper. Rather, the customer buys the </a:t>
            </a:r>
            <a:r>
              <a:rPr lang="en-US" dirty="0" smtClean="0"/>
              <a:t>defendant’s </a:t>
            </a:r>
            <a:r>
              <a:rPr lang="en-US" dirty="0"/>
              <a:t>B in order to receive a greater discount on A, which the plaintiff does not produce. In that case the rival can compete in B only by giving the customer a price that compensates it for the foregone A </a:t>
            </a:r>
            <a:r>
              <a:rPr lang="en-US" dirty="0" smtClean="0"/>
              <a:t>discount</a:t>
            </a:r>
          </a:p>
          <a:p>
            <a:pPr lvl="2"/>
            <a:r>
              <a:rPr lang="en-US" i="1" dirty="0" smtClean="0"/>
              <a:t>Query</a:t>
            </a:r>
            <a:r>
              <a:rPr lang="en-US" dirty="0" smtClean="0"/>
              <a:t>: Should mixed bundling arrangements be treated </a:t>
            </a:r>
            <a:r>
              <a:rPr lang="en-US" dirty="0" smtClean="0"/>
              <a:t>as— </a:t>
            </a:r>
            <a:endParaRPr lang="en-US" dirty="0" smtClean="0"/>
          </a:p>
          <a:p>
            <a:pPr lvl="3"/>
            <a:r>
              <a:rPr lang="en-US" i="1" dirty="0" smtClean="0"/>
              <a:t>Tying arrangements</a:t>
            </a:r>
            <a:r>
              <a:rPr lang="en-US" dirty="0" smtClean="0"/>
              <a:t>, at least where the discount is so compelling the result is that customers always purchase the package, or</a:t>
            </a:r>
          </a:p>
          <a:p>
            <a:pPr lvl="3"/>
            <a:r>
              <a:rPr lang="en-US" i="1" dirty="0" smtClean="0"/>
              <a:t>Predatory pricing</a:t>
            </a:r>
            <a:r>
              <a:rPr lang="en-US" dirty="0" smtClean="0"/>
              <a:t>, since the inducement to purchase the package is a lower price</a:t>
            </a:r>
          </a:p>
          <a:p>
            <a:pPr lvl="3"/>
            <a:endParaRPr lang="en-US" dirty="0" smtClean="0"/>
          </a:p>
          <a:p>
            <a:endParaRPr lang="en-US" dirty="0"/>
          </a:p>
          <a:p>
            <a:endParaRPr lang="en-US" dirty="0" smtClean="0"/>
          </a:p>
          <a:p>
            <a:endParaRPr lang="en-US" dirty="0"/>
          </a:p>
          <a:p>
            <a:endParaRPr lang="en-US"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45</a:t>
            </a:fld>
            <a:endParaRPr lang="en-US" altLang="en-US" sz="900">
              <a:solidFill>
                <a:srgbClr val="000000"/>
              </a:solidFill>
              <a:latin typeface="Garamond" panose="02020404030301010803" pitchFamily="18" charset="0"/>
            </a:endParaRPr>
          </a:p>
        </p:txBody>
      </p:sp>
      <p:sp>
        <p:nvSpPr>
          <p:cNvPr id="3" name="TextBox 2"/>
          <p:cNvSpPr txBox="1"/>
          <p:nvPr/>
        </p:nvSpPr>
        <p:spPr>
          <a:xfrm>
            <a:off x="366785" y="5899802"/>
            <a:ext cx="4925131" cy="276999"/>
          </a:xfrm>
          <a:prstGeom prst="rect">
            <a:avLst/>
          </a:prstGeom>
          <a:noFill/>
        </p:spPr>
        <p:txBody>
          <a:bodyPr wrap="none" rtlCol="0">
            <a:spAutoFit/>
          </a:bodyPr>
          <a:lstStyle/>
          <a:p>
            <a:r>
              <a:rPr lang="en-US" sz="1200" baseline="30000" dirty="0"/>
              <a:t>1</a:t>
            </a:r>
            <a:r>
              <a:rPr lang="en-US" sz="1200" dirty="0"/>
              <a:t> </a:t>
            </a:r>
            <a:r>
              <a:rPr lang="en-US" sz="1200" dirty="0" smtClean="0"/>
              <a:t>LePage’s </a:t>
            </a:r>
            <a:r>
              <a:rPr lang="en-US" sz="1200" dirty="0"/>
              <a:t>Inc. v. 3M Co., 324 F.3d </a:t>
            </a:r>
            <a:r>
              <a:rPr lang="en-US" sz="1200" dirty="0" smtClean="0"/>
              <a:t>141, 155 </a:t>
            </a:r>
            <a:r>
              <a:rPr lang="en-US" sz="1200" dirty="0"/>
              <a:t>(3d Cir. 2003) (</a:t>
            </a:r>
            <a:r>
              <a:rPr lang="en-US" sz="1200" dirty="0" err="1"/>
              <a:t>en</a:t>
            </a:r>
            <a:r>
              <a:rPr lang="en-US" sz="1200" dirty="0"/>
              <a:t> </a:t>
            </a:r>
            <a:r>
              <a:rPr lang="en-US" sz="1200" dirty="0" smtClean="0"/>
              <a:t>banc).</a:t>
            </a:r>
            <a:endParaRPr lang="en-US" sz="1200" dirty="0"/>
          </a:p>
        </p:txBody>
      </p:sp>
      <p:sp>
        <p:nvSpPr>
          <p:cNvPr id="4" name="TextBox 3"/>
          <p:cNvSpPr txBox="1"/>
          <p:nvPr/>
        </p:nvSpPr>
        <p:spPr>
          <a:xfrm>
            <a:off x="2232843" y="1801380"/>
            <a:ext cx="5618384" cy="830997"/>
          </a:xfrm>
          <a:prstGeom prst="rect">
            <a:avLst/>
          </a:prstGeom>
          <a:noFill/>
          <a:ln>
            <a:solidFill>
              <a:schemeClr val="accent1"/>
            </a:solidFill>
          </a:ln>
        </p:spPr>
        <p:txBody>
          <a:bodyPr wrap="square" rtlCol="0">
            <a:spAutoFit/>
          </a:bodyPr>
          <a:lstStyle/>
          <a:p>
            <a:pPr marL="0" lvl="3"/>
            <a:r>
              <a:rPr lang="en-US" sz="1200" dirty="0"/>
              <a:t>The principal anticompetitive effect of bundled rebates </a:t>
            </a:r>
            <a:r>
              <a:rPr lang="en-US" sz="1200" dirty="0" smtClean="0"/>
              <a:t>. . . is </a:t>
            </a:r>
            <a:r>
              <a:rPr lang="en-US" sz="1200" dirty="0"/>
              <a:t>that when offered by a monopolist they may foreclose portions of the market to a potential competitor who does not manufacture an equally diverse group of products and who therefore cannot make a comparable offer</a:t>
            </a:r>
            <a:r>
              <a:rPr lang="en-US" sz="1200" dirty="0" smtClean="0"/>
              <a:t>.</a:t>
            </a:r>
            <a:r>
              <a:rPr lang="en-US" sz="1200" baseline="30000" dirty="0"/>
              <a:t> </a:t>
            </a:r>
            <a:r>
              <a:rPr lang="en-US" sz="1200" baseline="30000" dirty="0" smtClean="0"/>
              <a:t>1</a:t>
            </a:r>
            <a:r>
              <a:rPr lang="en-US" sz="1200" dirty="0" smtClean="0"/>
              <a:t> </a:t>
            </a:r>
            <a:endParaRPr lang="en-US" sz="1200" dirty="0"/>
          </a:p>
        </p:txBody>
      </p:sp>
    </p:spTree>
    <p:extLst>
      <p:ext uri="{BB962C8B-B14F-4D97-AF65-F5344CB8AC3E}">
        <p14:creationId xmlns:p14="http://schemas.microsoft.com/office/powerpoint/2010/main" val="27038784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cap="none" dirty="0" smtClean="0"/>
              <a:t>Mixed Bundling</a:t>
            </a:r>
            <a:endParaRPr lang="en-US" altLang="en-US" sz="2800" cap="none" dirty="0" smtClean="0"/>
          </a:p>
        </p:txBody>
      </p:sp>
      <p:sp>
        <p:nvSpPr>
          <p:cNvPr id="2" name="Content Placeholder 1"/>
          <p:cNvSpPr>
            <a:spLocks noGrp="1"/>
          </p:cNvSpPr>
          <p:nvPr>
            <p:ph idx="1"/>
          </p:nvPr>
        </p:nvSpPr>
        <p:spPr>
          <a:xfrm>
            <a:off x="457200" y="903606"/>
            <a:ext cx="8332076" cy="5225141"/>
          </a:xfrm>
        </p:spPr>
        <p:txBody>
          <a:bodyPr/>
          <a:lstStyle/>
          <a:p>
            <a:r>
              <a:rPr lang="en-US" i="1" dirty="0" smtClean="0"/>
              <a:t>Example</a:t>
            </a:r>
            <a:r>
              <a:rPr lang="en-US" dirty="0" smtClean="0"/>
              <a:t>: Microsoft Office Suite</a:t>
            </a:r>
          </a:p>
          <a:p>
            <a:endParaRPr lang="en-US" dirty="0"/>
          </a:p>
          <a:p>
            <a:endParaRPr lang="en-US" dirty="0" smtClean="0"/>
          </a:p>
          <a:p>
            <a:pPr marL="0" indent="0">
              <a:buNone/>
            </a:pPr>
            <a:endParaRPr lang="en-US" dirty="0" smtClean="0"/>
          </a:p>
          <a:p>
            <a:pPr lvl="2">
              <a:spcBef>
                <a:spcPts val="600"/>
              </a:spcBef>
            </a:pPr>
            <a:r>
              <a:rPr lang="en-US" dirty="0" smtClean="0"/>
              <a:t>The </a:t>
            </a:r>
            <a:r>
              <a:rPr lang="en-US" dirty="0"/>
              <a:t>bundle is priced about 30% lower than the aggregate price of the components purchased separately. </a:t>
            </a:r>
            <a:endParaRPr lang="en-US" dirty="0" smtClean="0"/>
          </a:p>
          <a:p>
            <a:pPr lvl="1"/>
            <a:r>
              <a:rPr lang="en-US" dirty="0" smtClean="0"/>
              <a:t>Possible competitive problem</a:t>
            </a:r>
          </a:p>
          <a:p>
            <a:pPr lvl="2"/>
            <a:r>
              <a:rPr lang="en-US" dirty="0" smtClean="0"/>
              <a:t>Say </a:t>
            </a:r>
            <a:r>
              <a:rPr lang="en-US" dirty="0"/>
              <a:t>everyone likes Word, Excel, and PowerPoint and wants these programs. </a:t>
            </a:r>
            <a:r>
              <a:rPr lang="en-US" dirty="0" smtClean="0"/>
              <a:t>Purchasers </a:t>
            </a:r>
            <a:r>
              <a:rPr lang="en-US" dirty="0"/>
              <a:t>also like digital notebooks, but have mixed views about OneNote. Still, the bundle is $20 less than purchasing Word, Excel, and PowerPoint separately and, viewed that way, you get OneNote for free. So the purchasers buy the bundle, and rather than spend extra money for a OneNote substitute </a:t>
            </a:r>
            <a:r>
              <a:rPr lang="en-US" dirty="0" smtClean="0"/>
              <a:t>(say, Evernote) just </a:t>
            </a:r>
            <a:r>
              <a:rPr lang="en-US" dirty="0"/>
              <a:t>stay with OneNote. </a:t>
            </a:r>
            <a:endParaRPr lang="en-US" dirty="0" smtClean="0"/>
          </a:p>
          <a:p>
            <a:pPr lvl="2"/>
            <a:r>
              <a:rPr lang="en-US" i="1" dirty="0" smtClean="0"/>
              <a:t>Query</a:t>
            </a:r>
            <a:r>
              <a:rPr lang="en-US" dirty="0" smtClean="0"/>
              <a:t>: Does </a:t>
            </a:r>
            <a:r>
              <a:rPr lang="en-US" dirty="0"/>
              <a:t>the bundle foreclose OneNote’s competitors in violation of the antitrust laws?  If not here, are there other circumstances in which it would (or should</a:t>
            </a:r>
            <a:r>
              <a:rPr lang="en-US" dirty="0" smtClean="0"/>
              <a:t>)?</a:t>
            </a:r>
          </a:p>
          <a:p>
            <a:pPr lvl="3"/>
            <a:r>
              <a:rPr lang="en-US" dirty="0" smtClean="0"/>
              <a:t>Of course, customers could purchase the bundle just for </a:t>
            </a:r>
            <a:r>
              <a:rPr lang="en-US" dirty="0"/>
              <a:t>Word, Excel, and </a:t>
            </a:r>
            <a:r>
              <a:rPr lang="en-US" dirty="0" smtClean="0"/>
              <a:t>PowerPoint and save $20 over purchasing them separately, throw away OneNote, and purchase Evernote</a:t>
            </a:r>
          </a:p>
          <a:p>
            <a:pPr lvl="3"/>
            <a:r>
              <a:rPr lang="en-US" dirty="0" smtClean="0"/>
              <a:t>But the consumer calculus is a bit different: The customer gets OneNote when she purchases the bundle, so the question is not whether Evernote provides more value than its purchase price (the usual consumer choice question),, but rather whether Evernote’s </a:t>
            </a:r>
            <a:r>
              <a:rPr lang="en-US" i="1" dirty="0" smtClean="0"/>
              <a:t>incremental</a:t>
            </a:r>
            <a:r>
              <a:rPr lang="en-US" dirty="0" smtClean="0"/>
              <a:t> value over OneNote justifies purchasing Evernote over staying with OneNote  </a:t>
            </a:r>
            <a:endParaRPr lang="en-US" dirty="0" smtClean="0"/>
          </a:p>
          <a:p>
            <a:endParaRPr lang="en-US" dirty="0"/>
          </a:p>
          <a:p>
            <a:endParaRPr lang="en-US" dirty="0" smtClean="0"/>
          </a:p>
          <a:p>
            <a:endParaRPr lang="en-US" dirty="0"/>
          </a:p>
          <a:p>
            <a:endParaRPr lang="en-US"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46</a:t>
            </a:fld>
            <a:endParaRPr lang="en-US" altLang="en-US" sz="900">
              <a:solidFill>
                <a:srgbClr val="000000"/>
              </a:solidFill>
              <a:latin typeface="Garamond" panose="020204040303010108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9004713"/>
              </p:ext>
            </p:extLst>
          </p:nvPr>
        </p:nvGraphicFramePr>
        <p:xfrm>
          <a:off x="2351724" y="1337059"/>
          <a:ext cx="4372926" cy="1325880"/>
        </p:xfrm>
        <a:graphic>
          <a:graphicData uri="http://schemas.openxmlformats.org/drawingml/2006/table">
            <a:tbl>
              <a:tblPr firstRow="1" firstCol="1" bandRow="1"/>
              <a:tblGrid>
                <a:gridCol w="255412"/>
                <a:gridCol w="2727457"/>
                <a:gridCol w="255412"/>
                <a:gridCol w="230272"/>
                <a:gridCol w="904373"/>
              </a:tblGrid>
              <a:tr h="0">
                <a:tc gridSpan="4">
                  <a:txBody>
                    <a:bodyPr/>
                    <a:lstStyle/>
                    <a:p>
                      <a:pPr marL="0" marR="0">
                        <a:spcBef>
                          <a:spcPts val="0"/>
                        </a:spcBef>
                        <a:spcAft>
                          <a:spcPts val="0"/>
                        </a:spcAft>
                      </a:pPr>
                      <a:r>
                        <a:rPr lang="en-US" sz="1200" dirty="0">
                          <a:solidFill>
                            <a:srgbClr val="000000"/>
                          </a:solidFill>
                          <a:effectLst/>
                          <a:latin typeface="Arial"/>
                          <a:ea typeface="Times New Roman"/>
                          <a:cs typeface="Arial"/>
                        </a:rPr>
                        <a:t>Office Home &amp; Business 2013 </a:t>
                      </a:r>
                      <a:endParaRPr lang="en-US" sz="1200" dirty="0">
                        <a:effectLst/>
                        <a:latin typeface="Arial"/>
                        <a:ea typeface="Times New Roman"/>
                        <a:cs typeface="Times New Roman"/>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a:solidFill>
                            <a:srgbClr val="000000"/>
                          </a:solidFill>
                          <a:effectLst/>
                          <a:latin typeface="Arial"/>
                          <a:ea typeface="Times New Roman"/>
                          <a:cs typeface="Arial"/>
                        </a:rPr>
                        <a:t>$219.99 </a:t>
                      </a:r>
                      <a:endParaRPr lang="en-US" sz="1200">
                        <a:effectLst/>
                        <a:latin typeface="Arial"/>
                        <a:ea typeface="Times New Roman"/>
                        <a:cs typeface="Times New Roman"/>
                      </a:endParaRPr>
                    </a:p>
                  </a:txBody>
                  <a:tcPr marL="68580" marR="68580" marT="0" marB="0" anchor="b">
                    <a:lnL>
                      <a:noFill/>
                    </a:lnL>
                    <a:lnR>
                      <a:noFill/>
                    </a:lnR>
                    <a:lnT>
                      <a:noFill/>
                    </a:lnT>
                    <a:lnB>
                      <a:noFill/>
                    </a:lnB>
                  </a:tcPr>
                </a:tc>
              </a:tr>
              <a:tr h="190500">
                <a:tc gridSpan="3">
                  <a:txBody>
                    <a:bodyPr/>
                    <a:lstStyle/>
                    <a:p>
                      <a:pPr marL="0" marR="0">
                        <a:spcBef>
                          <a:spcPts val="0"/>
                        </a:spcBef>
                        <a:spcAft>
                          <a:spcPts val="0"/>
                        </a:spcAft>
                      </a:pPr>
                      <a:r>
                        <a:rPr lang="en-US" sz="1200" dirty="0">
                          <a:solidFill>
                            <a:srgbClr val="000000"/>
                          </a:solidFill>
                          <a:effectLst/>
                          <a:latin typeface="Arial"/>
                          <a:ea typeface="Times New Roman"/>
                          <a:cs typeface="Arial"/>
                        </a:rPr>
                        <a:t>Purchased separately:</a:t>
                      </a:r>
                      <a:endParaRPr lang="en-US" sz="1200" dirty="0">
                        <a:effectLst/>
                        <a:latin typeface="Arial"/>
                        <a:ea typeface="Times New Roman"/>
                        <a:cs typeface="Times New Roman"/>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r>
              <a:tr h="190500">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spcBef>
                          <a:spcPts val="0"/>
                        </a:spcBef>
                        <a:spcAft>
                          <a:spcPts val="0"/>
                        </a:spcAft>
                      </a:pPr>
                      <a:r>
                        <a:rPr lang="en-US" sz="1200" dirty="0">
                          <a:solidFill>
                            <a:srgbClr val="000000"/>
                          </a:solidFill>
                          <a:effectLst/>
                          <a:latin typeface="Arial"/>
                          <a:ea typeface="Times New Roman"/>
                          <a:cs typeface="Arial"/>
                        </a:rPr>
                        <a:t>Word</a:t>
                      </a:r>
                      <a:endParaRPr lang="en-US" sz="1200" dirty="0">
                        <a:effectLst/>
                        <a:latin typeface="Arial"/>
                        <a:ea typeface="Times New Roman"/>
                        <a:cs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Arial"/>
                          <a:ea typeface="Times New Roman"/>
                          <a:cs typeface="Arial"/>
                        </a:rPr>
                        <a:t>$79.99 </a:t>
                      </a:r>
                      <a:endParaRPr lang="en-US" sz="1200">
                        <a:effectLst/>
                        <a:latin typeface="Arial"/>
                        <a:ea typeface="Times New Roman"/>
                        <a:cs typeface="Times New Roman"/>
                      </a:endParaRPr>
                    </a:p>
                  </a:txBody>
                  <a:tcPr marL="68580" marR="68580" marT="0" marB="0" anchor="b">
                    <a:lnL>
                      <a:noFill/>
                    </a:lnL>
                    <a:lnR>
                      <a:noFill/>
                    </a:lnR>
                    <a:lnT>
                      <a:noFill/>
                    </a:lnT>
                    <a:lnB>
                      <a:noFill/>
                    </a:lnB>
                  </a:tcPr>
                </a:tc>
              </a:tr>
              <a:tr h="190500">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spcBef>
                          <a:spcPts val="0"/>
                        </a:spcBef>
                        <a:spcAft>
                          <a:spcPts val="0"/>
                        </a:spcAft>
                      </a:pPr>
                      <a:r>
                        <a:rPr lang="en-US" sz="1200" dirty="0">
                          <a:solidFill>
                            <a:srgbClr val="000000"/>
                          </a:solidFill>
                          <a:effectLst/>
                          <a:latin typeface="Arial"/>
                          <a:ea typeface="Times New Roman"/>
                          <a:cs typeface="Arial"/>
                        </a:rPr>
                        <a:t>Excel</a:t>
                      </a:r>
                      <a:endParaRPr lang="en-US" sz="1200" dirty="0">
                        <a:effectLst/>
                        <a:latin typeface="Arial"/>
                        <a:ea typeface="Times New Roman"/>
                        <a:cs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Arial"/>
                          <a:ea typeface="Times New Roman"/>
                          <a:cs typeface="Arial"/>
                        </a:rPr>
                        <a:t>$79.99 </a:t>
                      </a:r>
                      <a:endParaRPr lang="en-US" sz="1200">
                        <a:effectLst/>
                        <a:latin typeface="Arial"/>
                        <a:ea typeface="Times New Roman"/>
                        <a:cs typeface="Times New Roman"/>
                      </a:endParaRPr>
                    </a:p>
                  </a:txBody>
                  <a:tcPr marL="68580" marR="68580" marT="0" marB="0" anchor="b">
                    <a:lnL>
                      <a:noFill/>
                    </a:lnL>
                    <a:lnR>
                      <a:noFill/>
                    </a:lnR>
                    <a:lnT>
                      <a:noFill/>
                    </a:lnT>
                    <a:lnB>
                      <a:noFill/>
                    </a:lnB>
                  </a:tcPr>
                </a:tc>
              </a:tr>
              <a:tr h="190500">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spcBef>
                          <a:spcPts val="0"/>
                        </a:spcBef>
                        <a:spcAft>
                          <a:spcPts val="0"/>
                        </a:spcAft>
                      </a:pPr>
                      <a:r>
                        <a:rPr lang="en-US" sz="1200" dirty="0">
                          <a:solidFill>
                            <a:srgbClr val="000000"/>
                          </a:solidFill>
                          <a:effectLst/>
                          <a:latin typeface="Arial"/>
                          <a:ea typeface="Times New Roman"/>
                          <a:cs typeface="Arial"/>
                        </a:rPr>
                        <a:t>OneNote</a:t>
                      </a:r>
                      <a:endParaRPr lang="en-US" sz="1200" dirty="0">
                        <a:effectLst/>
                        <a:latin typeface="Arial"/>
                        <a:ea typeface="Times New Roman"/>
                        <a:cs typeface="Times New Roman"/>
                      </a:endParaRPr>
                    </a:p>
                  </a:txBody>
                  <a:tcPr marL="68580" marR="68580" marT="0" marB="0" anchor="b">
                    <a:lnL>
                      <a:noFill/>
                    </a:lnL>
                    <a:lnR>
                      <a:noFill/>
                    </a:lnR>
                    <a:lnT>
                      <a:noFill/>
                    </a:lnT>
                    <a:lnB>
                      <a:noFill/>
                    </a:lnB>
                  </a:tcPr>
                </a:tc>
                <a:tc>
                  <a:txBody>
                    <a:bodyPr/>
                    <a:lstStyle/>
                    <a:p>
                      <a:endParaRPr lang="en-US" sz="1200" dirty="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Arial"/>
                          <a:ea typeface="Times New Roman"/>
                          <a:cs typeface="Arial"/>
                        </a:rPr>
                        <a:t>$69.99 </a:t>
                      </a:r>
                      <a:endParaRPr lang="en-US" sz="1200">
                        <a:effectLst/>
                        <a:latin typeface="Arial"/>
                        <a:ea typeface="Times New Roman"/>
                        <a:cs typeface="Times New Roman"/>
                      </a:endParaRPr>
                    </a:p>
                  </a:txBody>
                  <a:tcPr marL="68580" marR="68580" marT="0" marB="0" anchor="b">
                    <a:lnL>
                      <a:noFill/>
                    </a:lnL>
                    <a:lnR>
                      <a:noFill/>
                    </a:lnR>
                    <a:lnT>
                      <a:noFill/>
                    </a:lnT>
                    <a:lnB>
                      <a:noFill/>
                    </a:lnB>
                  </a:tcPr>
                </a:tc>
              </a:tr>
              <a:tr h="190500">
                <a:tc>
                  <a:txBody>
                    <a:bodyPr/>
                    <a:lstStyle/>
                    <a:p>
                      <a:endParaRPr lang="en-US" sz="1200">
                        <a:effectLst/>
                        <a:latin typeface="Times New Roman"/>
                      </a:endParaRPr>
                    </a:p>
                  </a:txBody>
                  <a:tcPr marL="68580" marR="68580" marT="0" marB="0" anchor="b">
                    <a:lnL>
                      <a:noFill/>
                    </a:lnL>
                    <a:lnR>
                      <a:noFill/>
                    </a:lnR>
                    <a:lnT>
                      <a:noFill/>
                    </a:lnT>
                    <a:lnB>
                      <a:noFill/>
                    </a:lnB>
                  </a:tcPr>
                </a:tc>
                <a:tc gridSpan="2">
                  <a:txBody>
                    <a:bodyPr/>
                    <a:lstStyle/>
                    <a:p>
                      <a:pPr marL="0" marR="0">
                        <a:spcBef>
                          <a:spcPts val="0"/>
                        </a:spcBef>
                        <a:spcAft>
                          <a:spcPts val="0"/>
                        </a:spcAft>
                      </a:pPr>
                      <a:r>
                        <a:rPr lang="en-US" sz="1200" dirty="0">
                          <a:solidFill>
                            <a:srgbClr val="000000"/>
                          </a:solidFill>
                          <a:effectLst/>
                          <a:latin typeface="Arial"/>
                          <a:ea typeface="Times New Roman"/>
                          <a:cs typeface="Arial"/>
                        </a:rPr>
                        <a:t>PowerPoint</a:t>
                      </a:r>
                      <a:endParaRPr lang="en-US" sz="1200" dirty="0">
                        <a:effectLst/>
                        <a:latin typeface="Arial"/>
                        <a:ea typeface="Times New Roman"/>
                        <a:cs typeface="Times New Roman"/>
                      </a:endParaRPr>
                    </a:p>
                  </a:txBody>
                  <a:tcPr marL="68580" marR="68580" marT="0" marB="0" anchor="b">
                    <a:lnL>
                      <a:noFill/>
                    </a:lnL>
                    <a:lnR>
                      <a:noFill/>
                    </a:lnR>
                    <a:lnT>
                      <a:noFill/>
                    </a:lnT>
                    <a:lnB>
                      <a:noFill/>
                    </a:lnB>
                  </a:tcPr>
                </a:tc>
                <a:tc hMerge="1">
                  <a:txBody>
                    <a:bodyPr/>
                    <a:lstStyle/>
                    <a:p>
                      <a:endParaRPr lang="en-US"/>
                    </a:p>
                  </a:txBody>
                  <a:tcPr/>
                </a:tc>
                <a:tc>
                  <a:txBody>
                    <a:bodyPr/>
                    <a:lstStyle/>
                    <a:p>
                      <a:endParaRPr lang="en-US" sz="1200" dirty="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Arial"/>
                          <a:ea typeface="Times New Roman"/>
                          <a:cs typeface="Arial"/>
                        </a:rPr>
                        <a:t>$79.99 </a:t>
                      </a:r>
                      <a:endParaRPr lang="en-US" sz="1200" dirty="0">
                        <a:effectLst/>
                        <a:latin typeface="Arial"/>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endParaRPr lang="en-US" sz="1200">
                        <a:effectLst/>
                        <a:latin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Arial"/>
                          <a:ea typeface="Times New Roman"/>
                          <a:cs typeface="Arial"/>
                        </a:rPr>
                        <a:t>$309.96 </a:t>
                      </a:r>
                      <a:endParaRPr lang="en-US" sz="1200" dirty="0">
                        <a:effectLst/>
                        <a:latin typeface="Arial"/>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 name="Freeform 3"/>
          <p:cNvSpPr/>
          <p:nvPr/>
        </p:nvSpPr>
        <p:spPr>
          <a:xfrm>
            <a:off x="6771290" y="1411015"/>
            <a:ext cx="346841" cy="1127234"/>
          </a:xfrm>
          <a:custGeom>
            <a:avLst/>
            <a:gdLst>
              <a:gd name="connsiteX0" fmla="*/ 0 w 717364"/>
              <a:gd name="connsiteY0" fmla="*/ 0 h 1127234"/>
              <a:gd name="connsiteX1" fmla="*/ 717331 w 717364"/>
              <a:gd name="connsiteY1" fmla="*/ 528144 h 1127234"/>
              <a:gd name="connsiteX2" fmla="*/ 23648 w 717364"/>
              <a:gd name="connsiteY2" fmla="*/ 1127234 h 1127234"/>
            </a:gdLst>
            <a:ahLst/>
            <a:cxnLst>
              <a:cxn ang="0">
                <a:pos x="connsiteX0" y="connsiteY0"/>
              </a:cxn>
              <a:cxn ang="0">
                <a:pos x="connsiteX1" y="connsiteY1"/>
              </a:cxn>
              <a:cxn ang="0">
                <a:pos x="connsiteX2" y="connsiteY2"/>
              </a:cxn>
            </a:cxnLst>
            <a:rect l="l" t="t" r="r" b="b"/>
            <a:pathLst>
              <a:path w="717364" h="1127234">
                <a:moveTo>
                  <a:pt x="0" y="0"/>
                </a:moveTo>
                <a:cubicBezTo>
                  <a:pt x="356695" y="170136"/>
                  <a:pt x="713390" y="340272"/>
                  <a:pt x="717331" y="528144"/>
                </a:cubicBezTo>
                <a:cubicBezTo>
                  <a:pt x="721272" y="716016"/>
                  <a:pt x="372460" y="921625"/>
                  <a:pt x="23648" y="1127234"/>
                </a:cubicBezTo>
              </a:path>
            </a:pathLst>
          </a:custGeom>
          <a:noFill/>
          <a:ln w="12700">
            <a:solidFill>
              <a:schemeClr val="accent1"/>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252138" y="1797268"/>
            <a:ext cx="1104790" cy="276999"/>
          </a:xfrm>
          <a:prstGeom prst="rect">
            <a:avLst/>
          </a:prstGeom>
          <a:noFill/>
        </p:spPr>
        <p:txBody>
          <a:bodyPr wrap="none" rtlCol="0">
            <a:spAutoFit/>
          </a:bodyPr>
          <a:lstStyle/>
          <a:p>
            <a:r>
              <a:rPr lang="en-US" sz="1200" dirty="0" smtClean="0"/>
              <a:t>30% discount</a:t>
            </a:r>
            <a:endParaRPr lang="en-US" sz="1200" dirty="0"/>
          </a:p>
        </p:txBody>
      </p:sp>
    </p:spTree>
    <p:extLst>
      <p:ext uri="{BB962C8B-B14F-4D97-AF65-F5344CB8AC3E}">
        <p14:creationId xmlns:p14="http://schemas.microsoft.com/office/powerpoint/2010/main" val="39456079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cap="none" dirty="0" smtClean="0"/>
              <a:t>Mixed Bundling</a:t>
            </a:r>
            <a:endParaRPr lang="en-US" altLang="en-US" sz="2800" cap="none" dirty="0" smtClean="0"/>
          </a:p>
        </p:txBody>
      </p:sp>
      <p:sp>
        <p:nvSpPr>
          <p:cNvPr id="2" name="Content Placeholder 1"/>
          <p:cNvSpPr>
            <a:spLocks noGrp="1"/>
          </p:cNvSpPr>
          <p:nvPr>
            <p:ph idx="1"/>
          </p:nvPr>
        </p:nvSpPr>
        <p:spPr/>
        <p:txBody>
          <a:bodyPr/>
          <a:lstStyle/>
          <a:p>
            <a:r>
              <a:rPr lang="en-US" dirty="0" smtClean="0"/>
              <a:t>History</a:t>
            </a:r>
          </a:p>
          <a:p>
            <a:pPr lvl="1"/>
            <a:r>
              <a:rPr lang="en-US" dirty="0" smtClean="0"/>
              <a:t>Originally developed as “economic” tying, where the discount so compelling that consumers acted as if there was a contractual tie</a:t>
            </a:r>
          </a:p>
          <a:p>
            <a:pPr lvl="2"/>
            <a:r>
              <a:rPr lang="en-US" dirty="0" smtClean="0"/>
              <a:t>Applied the applicable test for unlawful tying arrangements</a:t>
            </a:r>
          </a:p>
          <a:p>
            <a:pPr lvl="1"/>
            <a:r>
              <a:rPr lang="en-US" dirty="0" smtClean="0"/>
              <a:t>Mixed bundling generalized the concept to cases where some material number of consumers would buy only a component and not the whole package</a:t>
            </a:r>
          </a:p>
          <a:p>
            <a:pPr lvl="2"/>
            <a:r>
              <a:rPr lang="en-US" dirty="0" smtClean="0"/>
              <a:t>With the components available and being purchased separately, the tying rubric no longer fits</a:t>
            </a:r>
          </a:p>
          <a:p>
            <a:pPr lvl="2"/>
            <a:r>
              <a:rPr lang="en-US" dirty="0" smtClean="0"/>
              <a:t>But there could still be foreclosure of third-party competitors of some components if enough consumers were buying the bundle, so another rubric was needed</a:t>
            </a:r>
          </a:p>
          <a:p>
            <a:r>
              <a:rPr lang="en-US" dirty="0" smtClean="0"/>
              <a:t>Statutory coverage</a:t>
            </a:r>
          </a:p>
          <a:p>
            <a:pPr lvl="1"/>
            <a:r>
              <a:rPr lang="en-US" dirty="0" smtClean="0"/>
              <a:t>Section 1 of the Sherman Act</a:t>
            </a:r>
          </a:p>
          <a:p>
            <a:pPr lvl="2"/>
            <a:r>
              <a:rPr lang="en-US" dirty="0" smtClean="0"/>
              <a:t>But like tying arrangements, can often be problematic in finding concerted action unless the mere purchase of a bundle by a customer creates a Section 1 agreement between the seller and customer for Section 1 purposes</a:t>
            </a:r>
          </a:p>
          <a:p>
            <a:pPr lvl="3"/>
            <a:r>
              <a:rPr lang="en-US" dirty="0" smtClean="0"/>
              <a:t>Especially problematic given that the customer was free to purchase the components separately</a:t>
            </a:r>
          </a:p>
          <a:p>
            <a:pPr lvl="1"/>
            <a:r>
              <a:rPr lang="en-US" dirty="0" smtClean="0"/>
              <a:t>Section 2 of the Sherman Act</a:t>
            </a:r>
          </a:p>
          <a:p>
            <a:pPr lvl="2"/>
            <a:r>
              <a:rPr lang="en-US" dirty="0" smtClean="0"/>
              <a:t>The doctrinally better statute to apply when the customers simply purchase the bundle in the absence of an contract</a:t>
            </a:r>
            <a:endParaRPr lang="en-US" dirty="0"/>
          </a:p>
          <a:p>
            <a:pPr lvl="1"/>
            <a:endParaRPr lang="en-US" dirty="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47</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38759643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Bundling</a:t>
            </a:r>
            <a:endParaRPr lang="en-US" dirty="0"/>
          </a:p>
        </p:txBody>
      </p:sp>
      <p:sp>
        <p:nvSpPr>
          <p:cNvPr id="3" name="Content Placeholder 2"/>
          <p:cNvSpPr>
            <a:spLocks noGrp="1"/>
          </p:cNvSpPr>
          <p:nvPr>
            <p:ph idx="1"/>
          </p:nvPr>
        </p:nvSpPr>
        <p:spPr/>
        <p:txBody>
          <a:bodyPr/>
          <a:lstStyle/>
          <a:p>
            <a:r>
              <a:rPr lang="en-US" dirty="0" smtClean="0"/>
              <a:t>Two approaches to competitive harm</a:t>
            </a:r>
          </a:p>
          <a:p>
            <a:pPr lvl="1"/>
            <a:r>
              <a:rPr lang="en-US" dirty="0" smtClean="0"/>
              <a:t>Tying</a:t>
            </a:r>
          </a:p>
          <a:p>
            <a:pPr lvl="2"/>
            <a:r>
              <a:rPr lang="en-US" dirty="0" smtClean="0"/>
              <a:t>Since mixed bundling operates to a degree like a tying arrangement, a sufficient foreclosure of the market for one of the components should qualify as the requisite anticompetitive harm</a:t>
            </a:r>
            <a:r>
              <a:rPr lang="en-US" baseline="30000" dirty="0" smtClean="0"/>
              <a:t>1</a:t>
            </a:r>
          </a:p>
          <a:p>
            <a:pPr lvl="1"/>
            <a:r>
              <a:rPr lang="en-US" dirty="0" smtClean="0"/>
              <a:t>Predatory pricing</a:t>
            </a:r>
          </a:p>
          <a:p>
            <a:pPr lvl="2"/>
            <a:r>
              <a:rPr lang="en-US" dirty="0" smtClean="0"/>
              <a:t>Mixed bundles are usually priced so that there is some demand for the individual components; the bundle is attractive only when the consumer demands multiple (but not necessarily all) components in the bundle</a:t>
            </a:r>
          </a:p>
          <a:p>
            <a:pPr lvl="2"/>
            <a:r>
              <a:rPr lang="en-US" dirty="0" smtClean="0"/>
              <a:t>Unlike tying, where the operative notion of the harm is the “forcing” of the customer  to buy the tied product from the seller  in order to be able to purchase the tying product, mixed bundles induce the customer to purchase the bundle through a discounted price</a:t>
            </a:r>
          </a:p>
          <a:p>
            <a:pPr lvl="2"/>
            <a:r>
              <a:rPr lang="en-US" dirty="0" smtClean="0"/>
              <a:t>The discounting suggests a consumer benefit, which should make the courts very cautious in prohibiting mixed bundling</a:t>
            </a:r>
          </a:p>
          <a:p>
            <a:pPr lvl="2"/>
            <a:r>
              <a:rPr lang="en-US" dirty="0" smtClean="0"/>
              <a:t>To this end, some courts have adopted a predatory pricing approach to mixed bundling</a:t>
            </a:r>
            <a:r>
              <a:rPr lang="en-US" baseline="30000" dirty="0" smtClean="0"/>
              <a:t>2</a:t>
            </a:r>
          </a:p>
          <a:p>
            <a:pPr lvl="3"/>
            <a:r>
              <a:rPr lang="en-US" dirty="0" smtClean="0"/>
              <a:t>Allocate all of the discount to the “competitive product” (the product in which the foreclosure is alleged)</a:t>
            </a:r>
          </a:p>
          <a:p>
            <a:pPr lvl="3"/>
            <a:r>
              <a:rPr lang="en-US" dirty="0" smtClean="0"/>
              <a:t>The mixed bundle is anticompetitively exclusionary only if the individual price of the competitive product net of the full discount is below the marginal cost (or whatever the appropriate measure is in the circuit) of the competitive product </a:t>
            </a:r>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48</a:t>
            </a:fld>
            <a:endParaRPr lang="en-US" altLang="en-US" dirty="0"/>
          </a:p>
        </p:txBody>
      </p:sp>
      <p:sp>
        <p:nvSpPr>
          <p:cNvPr id="5" name="TextBox 4"/>
          <p:cNvSpPr txBox="1"/>
          <p:nvPr/>
        </p:nvSpPr>
        <p:spPr>
          <a:xfrm>
            <a:off x="444230" y="5750726"/>
            <a:ext cx="5812745" cy="461665"/>
          </a:xfrm>
          <a:prstGeom prst="rect">
            <a:avLst/>
          </a:prstGeom>
          <a:noFill/>
        </p:spPr>
        <p:txBody>
          <a:bodyPr wrap="none" rtlCol="0">
            <a:spAutoFit/>
          </a:bodyPr>
          <a:lstStyle/>
          <a:p>
            <a:r>
              <a:rPr lang="en-US" sz="1200" baseline="30000" dirty="0" smtClean="0"/>
              <a:t>1</a:t>
            </a:r>
            <a:r>
              <a:rPr lang="en-US" sz="1200" dirty="0" smtClean="0"/>
              <a:t> </a:t>
            </a:r>
            <a:r>
              <a:rPr lang="en-US" sz="1200" i="1" dirty="0" smtClean="0"/>
              <a:t>See</a:t>
            </a:r>
            <a:r>
              <a:rPr lang="en-US" sz="1200" i="1" dirty="0"/>
              <a:t>, e.g., </a:t>
            </a:r>
            <a:r>
              <a:rPr lang="en-US" sz="1200" dirty="0"/>
              <a:t>LePage's Inc. v. 3M Co., 324 F.3d 141 (3d Cir. 2003) (</a:t>
            </a:r>
            <a:r>
              <a:rPr lang="en-US" sz="1200" dirty="0" err="1"/>
              <a:t>en</a:t>
            </a:r>
            <a:r>
              <a:rPr lang="en-US" sz="1200" dirty="0"/>
              <a:t> banc</a:t>
            </a:r>
            <a:r>
              <a:rPr lang="en-US" sz="1200" dirty="0" smtClean="0"/>
              <a:t>).</a:t>
            </a:r>
          </a:p>
          <a:p>
            <a:r>
              <a:rPr lang="en-US" sz="1200" baseline="30000" dirty="0"/>
              <a:t>2</a:t>
            </a:r>
            <a:r>
              <a:rPr lang="en-US" sz="1200" dirty="0"/>
              <a:t> </a:t>
            </a:r>
            <a:r>
              <a:rPr lang="en-US" sz="1200" i="1" dirty="0" smtClean="0"/>
              <a:t>See, e.g., </a:t>
            </a:r>
            <a:r>
              <a:rPr lang="en-US" sz="1200" dirty="0" smtClean="0"/>
              <a:t>Cascade </a:t>
            </a:r>
            <a:r>
              <a:rPr lang="en-US" sz="1200" dirty="0"/>
              <a:t>Health Solutions v. PeaceHealth, 515 F.3d 883 (9th Cir. 2008</a:t>
            </a:r>
            <a:r>
              <a:rPr lang="en-US" sz="1200" dirty="0" smtClean="0"/>
              <a:t>).</a:t>
            </a:r>
            <a:endParaRPr lang="en-US" sz="1200" dirty="0"/>
          </a:p>
        </p:txBody>
      </p:sp>
    </p:spTree>
    <p:extLst>
      <p:ext uri="{BB962C8B-B14F-4D97-AF65-F5344CB8AC3E}">
        <p14:creationId xmlns:p14="http://schemas.microsoft.com/office/powerpoint/2010/main" val="7076567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LePage’s</a:t>
            </a:r>
            <a:r>
              <a:rPr lang="en-US" baseline="30000" dirty="0" smtClean="0"/>
              <a:t>1</a:t>
            </a:r>
            <a:endParaRPr lang="en-US" baseline="30000" dirty="0"/>
          </a:p>
        </p:txBody>
      </p:sp>
      <p:sp>
        <p:nvSpPr>
          <p:cNvPr id="6" name="Content Placeholder 5"/>
          <p:cNvSpPr>
            <a:spLocks noGrp="1"/>
          </p:cNvSpPr>
          <p:nvPr>
            <p:ph idx="1"/>
          </p:nvPr>
        </p:nvSpPr>
        <p:spPr>
          <a:xfrm>
            <a:off x="457200" y="864191"/>
            <a:ext cx="8316310" cy="5225141"/>
          </a:xfrm>
        </p:spPr>
        <p:txBody>
          <a:bodyPr/>
          <a:lstStyle/>
          <a:p>
            <a:r>
              <a:rPr lang="en-US" dirty="0" smtClean="0"/>
              <a:t>Background</a:t>
            </a:r>
          </a:p>
          <a:p>
            <a:pPr lvl="1"/>
            <a:r>
              <a:rPr lang="en-US" dirty="0" smtClean="0"/>
              <a:t>3M, </a:t>
            </a:r>
            <a:r>
              <a:rPr lang="en-US" dirty="0"/>
              <a:t>which manufactures Scotch tape for home and office use, dominated the United States transparent tape market with a market share above 90% </a:t>
            </a:r>
            <a:endParaRPr lang="en-US" dirty="0" smtClean="0"/>
          </a:p>
          <a:p>
            <a:pPr lvl="2"/>
            <a:r>
              <a:rPr lang="en-US" dirty="0" smtClean="0"/>
              <a:t>Sells both branded (“Scotch tape”) and private label transparent tape</a:t>
            </a:r>
          </a:p>
          <a:p>
            <a:pPr lvl="2"/>
            <a:r>
              <a:rPr lang="en-US" dirty="0" smtClean="0"/>
              <a:t>Almost 100% of the branded segment of the market</a:t>
            </a:r>
          </a:p>
          <a:p>
            <a:pPr lvl="1"/>
            <a:r>
              <a:rPr lang="en-US" dirty="0" smtClean="0"/>
              <a:t>3M’s mixed bundling program (introduced beginning in 1993)</a:t>
            </a:r>
          </a:p>
          <a:p>
            <a:pPr lvl="2"/>
            <a:r>
              <a:rPr lang="en-US" dirty="0" smtClean="0"/>
              <a:t>Offered </a:t>
            </a:r>
            <a:r>
              <a:rPr lang="en-US" dirty="0"/>
              <a:t>discounts to certain customers conditioned on purchases spanning six of </a:t>
            </a:r>
            <a:r>
              <a:rPr lang="en-US" dirty="0" smtClean="0"/>
              <a:t>3M’s product lines</a:t>
            </a:r>
          </a:p>
          <a:p>
            <a:pPr lvl="3"/>
            <a:r>
              <a:rPr lang="en-US" dirty="0" smtClean="0"/>
              <a:t>Not simple volume discounts</a:t>
            </a:r>
          </a:p>
          <a:p>
            <a:pPr lvl="3"/>
            <a:r>
              <a:rPr lang="en-US" dirty="0" smtClean="0"/>
              <a:t>One of the six categories was “Stationary Products” (which included transparent tape)</a:t>
            </a:r>
          </a:p>
          <a:p>
            <a:pPr lvl="2"/>
            <a:r>
              <a:rPr lang="en-US" dirty="0" smtClean="0"/>
              <a:t>3M set </a:t>
            </a:r>
            <a:r>
              <a:rPr lang="en-US" dirty="0"/>
              <a:t>customer‑specific target growth rates in each product </a:t>
            </a:r>
            <a:r>
              <a:rPr lang="en-US" dirty="0" smtClean="0"/>
              <a:t>line</a:t>
            </a:r>
          </a:p>
          <a:p>
            <a:pPr lvl="2"/>
            <a:r>
              <a:rPr lang="en-US" dirty="0" smtClean="0"/>
              <a:t>The number of targets met by the buyer determined the rebate it would receive on all of its purchases</a:t>
            </a:r>
          </a:p>
          <a:p>
            <a:pPr lvl="2"/>
            <a:r>
              <a:rPr lang="en-US" dirty="0" smtClean="0"/>
              <a:t>If </a:t>
            </a:r>
            <a:r>
              <a:rPr lang="en-US" dirty="0"/>
              <a:t>a customer failed to meet the target for any one </a:t>
            </a:r>
            <a:r>
              <a:rPr lang="en-US" dirty="0" smtClean="0"/>
              <a:t>product line, it would to </a:t>
            </a:r>
            <a:r>
              <a:rPr lang="en-US" dirty="0"/>
              <a:t>lose the </a:t>
            </a:r>
            <a:r>
              <a:rPr lang="en-US" dirty="0" smtClean="0"/>
              <a:t>entire rebate for that line</a:t>
            </a:r>
          </a:p>
          <a:p>
            <a:pPr lvl="2"/>
            <a:r>
              <a:rPr lang="en-US" dirty="0" smtClean="0"/>
              <a:t>Created a substantial incentive for each customer to meet the targets across all product lines</a:t>
            </a:r>
          </a:p>
          <a:p>
            <a:pPr lvl="1"/>
            <a:r>
              <a:rPr lang="en-US" dirty="0" err="1" smtClean="0"/>
              <a:t>Lepage’s</a:t>
            </a:r>
            <a:endParaRPr lang="en-US" dirty="0" smtClean="0"/>
          </a:p>
          <a:p>
            <a:pPr lvl="2"/>
            <a:r>
              <a:rPr lang="en-US" dirty="0" smtClean="0"/>
              <a:t>In 1992, sold 88% of all private label transparent tape (a very small fraction of the overall market)</a:t>
            </a:r>
          </a:p>
          <a:p>
            <a:pPr lvl="2"/>
            <a:r>
              <a:rPr lang="en-US" dirty="0" smtClean="0"/>
              <a:t>Healthy </a:t>
            </a:r>
            <a:r>
              <a:rPr lang="en-US" dirty="0"/>
              <a:t>operating income from 1990 to 1993, rapidly declining operating income from 1993 to 1995, and large operating losses </a:t>
            </a:r>
            <a:r>
              <a:rPr lang="en-US" dirty="0" smtClean="0"/>
              <a:t>from </a:t>
            </a:r>
            <a:r>
              <a:rPr lang="en-US" dirty="0"/>
              <a:t>1996 through </a:t>
            </a:r>
            <a:r>
              <a:rPr lang="en-US" dirty="0" smtClean="0"/>
              <a:t>1999</a:t>
            </a:r>
          </a:p>
          <a:p>
            <a:pPr lvl="3"/>
            <a:r>
              <a:rPr lang="en-US" dirty="0"/>
              <a:t>Lost key large volume customers, such as Kmart, Staples, American Drugstores, Office Max, and Sam's </a:t>
            </a:r>
            <a:r>
              <a:rPr lang="en-US" dirty="0" smtClean="0"/>
              <a:t>Club, while other </a:t>
            </a:r>
            <a:r>
              <a:rPr lang="en-US" dirty="0"/>
              <a:t>large customers, </a:t>
            </a:r>
            <a:r>
              <a:rPr lang="en-US" dirty="0" smtClean="0"/>
              <a:t>such as Wal-Mart</a:t>
            </a:r>
            <a:r>
              <a:rPr lang="en-US" dirty="0"/>
              <a:t>, drastically cut back their </a:t>
            </a:r>
            <a:r>
              <a:rPr lang="en-US" dirty="0" smtClean="0"/>
              <a:t>purchases</a:t>
            </a:r>
          </a:p>
          <a:p>
            <a:pPr lvl="3"/>
            <a:r>
              <a:rPr lang="en-US" dirty="0" smtClean="0"/>
              <a:t>Share of relevant market dropped from 14.44% in 1992 to 9.35% in 1997</a:t>
            </a:r>
          </a:p>
          <a:p>
            <a:pPr lvl="3"/>
            <a:r>
              <a:rPr lang="en-US" dirty="0"/>
              <a:t>As a </a:t>
            </a:r>
            <a:r>
              <a:rPr lang="en-US" dirty="0" smtClean="0"/>
              <a:t>result of reduced output, </a:t>
            </a:r>
            <a:r>
              <a:rPr lang="en-US" dirty="0"/>
              <a:t>LePage's manufacturing process became less efficient and its profit margins </a:t>
            </a:r>
            <a:r>
              <a:rPr lang="en-US" dirty="0" smtClean="0"/>
              <a:t>declined</a:t>
            </a:r>
            <a:endParaRPr lang="en-US" dirty="0"/>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49</a:t>
            </a:fld>
            <a:endParaRPr lang="en-US" altLang="en-US" dirty="0"/>
          </a:p>
        </p:txBody>
      </p:sp>
      <p:sp>
        <p:nvSpPr>
          <p:cNvPr id="7" name="TextBox 6"/>
          <p:cNvSpPr txBox="1"/>
          <p:nvPr/>
        </p:nvSpPr>
        <p:spPr>
          <a:xfrm>
            <a:off x="491855" y="5925460"/>
            <a:ext cx="4676217" cy="276999"/>
          </a:xfrm>
          <a:prstGeom prst="rect">
            <a:avLst/>
          </a:prstGeom>
          <a:noFill/>
        </p:spPr>
        <p:txBody>
          <a:bodyPr wrap="none" rtlCol="0">
            <a:spAutoFit/>
          </a:bodyPr>
          <a:lstStyle/>
          <a:p>
            <a:r>
              <a:rPr lang="en-US" sz="1200" baseline="30000" dirty="0" smtClean="0"/>
              <a:t>1</a:t>
            </a:r>
            <a:r>
              <a:rPr lang="en-US" sz="1200" dirty="0" smtClean="0"/>
              <a:t> LePage’s </a:t>
            </a:r>
            <a:r>
              <a:rPr lang="en-US" sz="1200" dirty="0"/>
              <a:t>Inc. v. 3M Co., 324 F.3d 141 (3d Cir. 2003) (</a:t>
            </a:r>
            <a:r>
              <a:rPr lang="en-US" sz="1200" dirty="0" err="1"/>
              <a:t>en</a:t>
            </a:r>
            <a:r>
              <a:rPr lang="en-US" sz="1200" dirty="0"/>
              <a:t> banc</a:t>
            </a:r>
            <a:r>
              <a:rPr lang="en-US" sz="1200" dirty="0" smtClean="0"/>
              <a:t>).</a:t>
            </a:r>
            <a:endParaRPr lang="en-US" sz="1200" dirty="0"/>
          </a:p>
        </p:txBody>
      </p:sp>
    </p:spTree>
    <p:extLst>
      <p:ext uri="{BB962C8B-B14F-4D97-AF65-F5344CB8AC3E}">
        <p14:creationId xmlns:p14="http://schemas.microsoft.com/office/powerpoint/2010/main" val="147296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cap="none" dirty="0" smtClean="0"/>
              <a:t>Harm in Tying Arrangements</a:t>
            </a:r>
            <a:endParaRPr lang="en-US" altLang="en-US" sz="2800" cap="none" dirty="0" smtClean="0"/>
          </a:p>
        </p:txBody>
      </p:sp>
      <p:sp>
        <p:nvSpPr>
          <p:cNvPr id="3" name="Content Placeholder 2"/>
          <p:cNvSpPr>
            <a:spLocks noGrp="1"/>
          </p:cNvSpPr>
          <p:nvPr>
            <p:ph idx="1"/>
          </p:nvPr>
        </p:nvSpPr>
        <p:spPr/>
        <p:txBody>
          <a:bodyPr/>
          <a:lstStyle/>
          <a:p>
            <a:r>
              <a:rPr lang="en-US" dirty="0" smtClean="0"/>
              <a:t>Modern view</a:t>
            </a:r>
          </a:p>
          <a:p>
            <a:endParaRPr lang="en-US" dirty="0"/>
          </a:p>
          <a:p>
            <a:endParaRPr lang="en-US" dirty="0" smtClean="0"/>
          </a:p>
          <a:p>
            <a:endParaRPr lang="en-US" dirty="0"/>
          </a:p>
          <a:p>
            <a:pPr lvl="2"/>
            <a:endParaRPr lang="en-US" dirty="0" smtClean="0"/>
          </a:p>
          <a:p>
            <a:pPr lvl="2"/>
            <a:r>
              <a:rPr lang="en-US" dirty="0" smtClean="0"/>
              <a:t>Restraining competition on the merits in the tied product market</a:t>
            </a:r>
          </a:p>
          <a:p>
            <a:pPr lvl="2"/>
            <a:r>
              <a:rPr lang="en-US" dirty="0" smtClean="0"/>
              <a:t>NOT coercing the customer into purchasing a product from the seller that the purchaser did not want (or at least did not want to buy from </a:t>
            </a:r>
            <a:r>
              <a:rPr lang="en-US" smtClean="0"/>
              <a:t>the seller)</a:t>
            </a:r>
            <a:endParaRPr lang="en-US"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5</a:t>
            </a:fld>
            <a:endParaRPr lang="en-US" altLang="en-US" sz="900">
              <a:solidFill>
                <a:srgbClr val="000000"/>
              </a:solidFill>
              <a:latin typeface="Garamond" panose="02020404030301010803" pitchFamily="18" charset="0"/>
            </a:endParaRPr>
          </a:p>
        </p:txBody>
      </p:sp>
      <p:sp>
        <p:nvSpPr>
          <p:cNvPr id="4" name="TextBox 3"/>
          <p:cNvSpPr txBox="1"/>
          <p:nvPr/>
        </p:nvSpPr>
        <p:spPr>
          <a:xfrm>
            <a:off x="446257" y="5465121"/>
            <a:ext cx="8088144" cy="646331"/>
          </a:xfrm>
          <a:prstGeom prst="rect">
            <a:avLst/>
          </a:prstGeom>
          <a:noFill/>
        </p:spPr>
        <p:txBody>
          <a:bodyPr wrap="square" rtlCol="0">
            <a:spAutoFit/>
          </a:bodyPr>
          <a:lstStyle/>
          <a:p>
            <a:r>
              <a:rPr lang="en-US" sz="1200" baseline="30000" dirty="0" smtClean="0"/>
              <a:t>1</a:t>
            </a:r>
            <a:r>
              <a:rPr lang="en-US" sz="1200" dirty="0"/>
              <a:t> Northern Pacific Ry. v. United States, 356 U.S. 1 (1958</a:t>
            </a:r>
            <a:r>
              <a:rPr lang="en-US" sz="1200" dirty="0" smtClean="0"/>
              <a:t>) (internal quotation marks and citation omitted).</a:t>
            </a:r>
            <a:endParaRPr lang="en-US" sz="1200" dirty="0"/>
          </a:p>
          <a:p>
            <a:r>
              <a:rPr lang="en-US" sz="1200" baseline="30000" dirty="0" smtClean="0"/>
              <a:t>2</a:t>
            </a:r>
            <a:r>
              <a:rPr lang="en-US" sz="1200" dirty="0" smtClean="0"/>
              <a:t> Jefferson </a:t>
            </a:r>
            <a:r>
              <a:rPr lang="en-US" sz="1200" dirty="0"/>
              <a:t>Parish Hosp. Dist. No. 2 v. Hyde, 466 U.S. </a:t>
            </a:r>
            <a:r>
              <a:rPr lang="en-US" sz="1200" dirty="0" smtClean="0"/>
              <a:t>2, 12 </a:t>
            </a:r>
            <a:r>
              <a:rPr lang="en-US" sz="1200" dirty="0"/>
              <a:t>(1984); </a:t>
            </a:r>
            <a:r>
              <a:rPr lang="en-US" sz="1200" i="1" dirty="0"/>
              <a:t>accord</a:t>
            </a:r>
            <a:r>
              <a:rPr lang="en-US" sz="1200" dirty="0"/>
              <a:t> Illinois Tool Works Inc. v. Independent Ink, Inc., 547 U.S. 28, 34-35 (2006</a:t>
            </a:r>
            <a:r>
              <a:rPr lang="en-US" sz="1200" dirty="0" smtClean="0"/>
              <a:t>).</a:t>
            </a:r>
            <a:endParaRPr lang="en-US" sz="1200" dirty="0"/>
          </a:p>
        </p:txBody>
      </p:sp>
      <p:sp>
        <p:nvSpPr>
          <p:cNvPr id="5" name="TextBox 4"/>
          <p:cNvSpPr txBox="1"/>
          <p:nvPr/>
        </p:nvSpPr>
        <p:spPr>
          <a:xfrm>
            <a:off x="1461420" y="1360292"/>
            <a:ext cx="6653880" cy="1384995"/>
          </a:xfrm>
          <a:prstGeom prst="rect">
            <a:avLst/>
          </a:prstGeom>
          <a:noFill/>
          <a:ln>
            <a:solidFill>
              <a:schemeClr val="accent1"/>
            </a:solidFill>
          </a:ln>
        </p:spPr>
        <p:txBody>
          <a:bodyPr wrap="square" rtlCol="0">
            <a:spAutoFit/>
          </a:bodyPr>
          <a:lstStyle/>
          <a:p>
            <a:r>
              <a:rPr lang="en-US" sz="1400" dirty="0"/>
              <a:t>"Our cases have concluded that the essential characteristic of an invalid tying arrangement lies in the seller's exploitation of its control over the tying product to force the buyer into the purchase of a tied product that the buyer either did not want at all, or might have preferred to purchase elsewhere on different terms. When such "forcing" is present, competition on the merits in the market for the tied item is restrained and the Sherman Act is violated</a:t>
            </a:r>
            <a:r>
              <a:rPr lang="en-US" sz="1400" dirty="0" smtClean="0"/>
              <a:t>.“</a:t>
            </a:r>
            <a:r>
              <a:rPr lang="en-US" sz="1400" baseline="30000" dirty="0" smtClean="0"/>
              <a:t>2</a:t>
            </a:r>
            <a:endParaRPr lang="en-US" sz="1400" baseline="30000" dirty="0"/>
          </a:p>
        </p:txBody>
      </p:sp>
    </p:spTree>
    <p:extLst>
      <p:ext uri="{BB962C8B-B14F-4D97-AF65-F5344CB8AC3E}">
        <p14:creationId xmlns:p14="http://schemas.microsoft.com/office/powerpoint/2010/main" val="14633938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LePage’s</a:t>
            </a:r>
            <a:endParaRPr lang="en-US" baseline="30000" dirty="0"/>
          </a:p>
        </p:txBody>
      </p:sp>
      <p:sp>
        <p:nvSpPr>
          <p:cNvPr id="6" name="Content Placeholder 5"/>
          <p:cNvSpPr>
            <a:spLocks noGrp="1"/>
          </p:cNvSpPr>
          <p:nvPr>
            <p:ph idx="1"/>
          </p:nvPr>
        </p:nvSpPr>
        <p:spPr/>
        <p:txBody>
          <a:bodyPr/>
          <a:lstStyle/>
          <a:p>
            <a:r>
              <a:rPr lang="en-US" dirty="0" smtClean="0"/>
              <a:t>District court</a:t>
            </a:r>
          </a:p>
          <a:p>
            <a:pPr lvl="1"/>
            <a:r>
              <a:rPr lang="en-US" dirty="0" smtClean="0"/>
              <a:t>Jury (after a nine-week trial)</a:t>
            </a:r>
          </a:p>
          <a:p>
            <a:pPr lvl="2"/>
            <a:r>
              <a:rPr lang="en-US" dirty="0" smtClean="0"/>
              <a:t>For LePage’s on Section 2 monopolization and attempt to maintain monopoly counts </a:t>
            </a:r>
          </a:p>
          <a:p>
            <a:pPr lvl="3"/>
            <a:r>
              <a:rPr lang="en-US" dirty="0" smtClean="0"/>
              <a:t>Awarded damages: $22,828,899 (Plaintiff’s expert testified damages were $36 million)</a:t>
            </a:r>
          </a:p>
          <a:p>
            <a:pPr lvl="2"/>
            <a:r>
              <a:rPr lang="en-US" dirty="0" smtClean="0"/>
              <a:t>For 3M on Section 1 and Section 3 exclusive dealing counts </a:t>
            </a:r>
          </a:p>
          <a:p>
            <a:pPr lvl="1"/>
            <a:r>
              <a:rPr lang="en-US" dirty="0" smtClean="0"/>
              <a:t>Court</a:t>
            </a:r>
          </a:p>
          <a:p>
            <a:pPr lvl="2"/>
            <a:r>
              <a:rPr lang="en-US" dirty="0" smtClean="0"/>
              <a:t>JMOL for 3M on “attempted” maintenance of monopoly power</a:t>
            </a:r>
          </a:p>
          <a:p>
            <a:pPr lvl="3"/>
            <a:r>
              <a:rPr lang="en-US" dirty="0" smtClean="0"/>
              <a:t>There is no offense of an “attempt” to maintain monopoly. </a:t>
            </a:r>
          </a:p>
          <a:p>
            <a:pPr lvl="3"/>
            <a:r>
              <a:rPr lang="en-US" dirty="0" smtClean="0"/>
              <a:t>The offense must be either attempted monopolization or monopolization</a:t>
            </a:r>
          </a:p>
          <a:p>
            <a:pPr lvl="2"/>
            <a:r>
              <a:rPr lang="en-US" dirty="0" smtClean="0"/>
              <a:t>But sustained jury verdict on LePage’s monopolization claim </a:t>
            </a:r>
          </a:p>
          <a:p>
            <a:pPr lvl="2"/>
            <a:r>
              <a:rPr lang="en-US" dirty="0" smtClean="0"/>
              <a:t>Awarded trebled damages of $68,486,697</a:t>
            </a:r>
          </a:p>
          <a:p>
            <a:r>
              <a:rPr lang="en-US" dirty="0"/>
              <a:t>Third Circuit: Affirmed </a:t>
            </a:r>
            <a:r>
              <a:rPr lang="en-US" dirty="0" smtClean="0"/>
              <a:t>(7-3 </a:t>
            </a:r>
            <a:r>
              <a:rPr lang="en-US" dirty="0" err="1" smtClean="0"/>
              <a:t>en</a:t>
            </a:r>
            <a:r>
              <a:rPr lang="en-US" dirty="0" smtClean="0"/>
              <a:t> </a:t>
            </a:r>
            <a:r>
              <a:rPr lang="en-US" dirty="0"/>
              <a:t>banc)</a:t>
            </a:r>
          </a:p>
          <a:p>
            <a:pPr lvl="1"/>
            <a:r>
              <a:rPr lang="en-US" dirty="0"/>
              <a:t>Summary</a:t>
            </a:r>
          </a:p>
          <a:p>
            <a:pPr lvl="2"/>
            <a:r>
              <a:rPr lang="en-US" dirty="0"/>
              <a:t>Sustained verdict on Section 2 monopolization count</a:t>
            </a:r>
          </a:p>
          <a:p>
            <a:pPr lvl="2"/>
            <a:r>
              <a:rPr lang="en-US" dirty="0"/>
              <a:t>Rejected 3M’s argument that in a mixed bundling case a plaintiff cannot succeed unless it shows that the defendant-monopolist sold its products below cost</a:t>
            </a:r>
          </a:p>
          <a:p>
            <a:pPr lvl="2"/>
            <a:r>
              <a:rPr lang="en-US" dirty="0"/>
              <a:t>Not in issue</a:t>
            </a:r>
          </a:p>
          <a:p>
            <a:pPr lvl="3"/>
            <a:r>
              <a:rPr lang="en-US" dirty="0"/>
              <a:t>Parties agree that sales of branded and private label transparent tape in the United States is the relevant market</a:t>
            </a:r>
          </a:p>
          <a:p>
            <a:pPr lvl="3"/>
            <a:r>
              <a:rPr lang="en-US" dirty="0"/>
              <a:t>3M acknowledges that it has monopoly power in the relevant market</a:t>
            </a:r>
          </a:p>
          <a:p>
            <a:pPr lvl="3"/>
            <a:r>
              <a:rPr lang="en-US" dirty="0"/>
              <a:t>LePage’s acknowledges that 3M sold its products “above cost,” however calculated</a:t>
            </a:r>
          </a:p>
          <a:p>
            <a:pPr lvl="2"/>
            <a:r>
              <a:rPr lang="en-US" i="1" dirty="0"/>
              <a:t>Only issue</a:t>
            </a:r>
            <a:r>
              <a:rPr lang="en-US" dirty="0"/>
              <a:t>: Whether 3M maintained its monopoly power through anticompetitive exclusionary conduct</a:t>
            </a:r>
          </a:p>
          <a:p>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50</a:t>
            </a:fld>
            <a:endParaRPr lang="en-US" altLang="en-US" dirty="0"/>
          </a:p>
        </p:txBody>
      </p:sp>
    </p:spTree>
    <p:extLst>
      <p:ext uri="{BB962C8B-B14F-4D97-AF65-F5344CB8AC3E}">
        <p14:creationId xmlns:p14="http://schemas.microsoft.com/office/powerpoint/2010/main" val="32010499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LePage’s</a:t>
            </a:r>
            <a:endParaRPr lang="en-US" baseline="30000" dirty="0"/>
          </a:p>
        </p:txBody>
      </p:sp>
      <p:sp>
        <p:nvSpPr>
          <p:cNvPr id="6" name="Content Placeholder 5"/>
          <p:cNvSpPr>
            <a:spLocks noGrp="1"/>
          </p:cNvSpPr>
          <p:nvPr>
            <p:ph idx="1"/>
          </p:nvPr>
        </p:nvSpPr>
        <p:spPr>
          <a:xfrm>
            <a:off x="457200" y="903606"/>
            <a:ext cx="8362950" cy="5225141"/>
          </a:xfrm>
        </p:spPr>
        <p:txBody>
          <a:bodyPr/>
          <a:lstStyle/>
          <a:p>
            <a:r>
              <a:rPr lang="en-US" dirty="0" smtClean="0"/>
              <a:t>Third </a:t>
            </a:r>
            <a:r>
              <a:rPr lang="en-US" dirty="0"/>
              <a:t>Circuit: </a:t>
            </a:r>
            <a:r>
              <a:rPr lang="en-US" dirty="0" smtClean="0"/>
              <a:t>Affirmed (7-3 </a:t>
            </a:r>
            <a:r>
              <a:rPr lang="en-US" dirty="0" err="1" smtClean="0"/>
              <a:t>en</a:t>
            </a:r>
            <a:r>
              <a:rPr lang="en-US" dirty="0" smtClean="0"/>
              <a:t> banc)</a:t>
            </a:r>
          </a:p>
          <a:p>
            <a:pPr lvl="1"/>
            <a:r>
              <a:rPr lang="en-US" dirty="0" smtClean="0"/>
              <a:t>Challenged conduct could be anticompetitively exclusionary even through sales were above cost</a:t>
            </a:r>
          </a:p>
          <a:p>
            <a:pPr lvl="2"/>
            <a:r>
              <a:rPr lang="en-US" dirty="0" smtClean="0"/>
              <a:t>Point of departure for analysis</a:t>
            </a:r>
            <a:r>
              <a:rPr lang="en-US" i="1" dirty="0" smtClean="0"/>
              <a:t>: Alcoa,</a:t>
            </a:r>
            <a:r>
              <a:rPr lang="en-US" baseline="30000" dirty="0" smtClean="0"/>
              <a:t>1</a:t>
            </a:r>
            <a:r>
              <a:rPr lang="en-US" dirty="0" smtClean="0"/>
              <a:t> which condemned conduct that aggressively anticipated where the market was going and thereby preempted the opportunities of other firms:</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3"/>
            <a:endParaRPr lang="en-US" dirty="0" smtClean="0"/>
          </a:p>
          <a:p>
            <a:pPr lvl="3"/>
            <a:r>
              <a:rPr lang="en-US" dirty="0" smtClean="0"/>
              <a:t>Also cites </a:t>
            </a:r>
            <a:r>
              <a:rPr lang="en-US" i="1" dirty="0" smtClean="0"/>
              <a:t>Grinnell</a:t>
            </a:r>
            <a:r>
              <a:rPr lang="en-US" dirty="0" smtClean="0"/>
              <a:t>, which most believe cut back on </a:t>
            </a:r>
            <a:r>
              <a:rPr lang="en-US" i="1" dirty="0" smtClean="0"/>
              <a:t>Alcoa</a:t>
            </a:r>
            <a:r>
              <a:rPr lang="en-US" dirty="0" smtClean="0"/>
              <a:t>, since </a:t>
            </a:r>
            <a:r>
              <a:rPr lang="en-US" i="1" dirty="0" smtClean="0"/>
              <a:t>Grinnell</a:t>
            </a:r>
            <a:r>
              <a:rPr lang="en-US" dirty="0" smtClean="0"/>
              <a:t> allowed conduct that maintained monopoly product as the result of a “superior product” or “business acumen.”</a:t>
            </a:r>
            <a:r>
              <a:rPr lang="en-US" baseline="30000" dirty="0" smtClean="0"/>
              <a:t>3</a:t>
            </a:r>
            <a:r>
              <a:rPr lang="en-US" dirty="0" smtClean="0"/>
              <a:t>  </a:t>
            </a:r>
          </a:p>
          <a:p>
            <a:pPr lvl="2"/>
            <a:r>
              <a:rPr lang="en-US" dirty="0" smtClean="0"/>
              <a:t>Distinguishes </a:t>
            </a:r>
            <a:r>
              <a:rPr lang="en-US" i="1" dirty="0" smtClean="0"/>
              <a:t>Brooke Group</a:t>
            </a:r>
            <a:r>
              <a:rPr lang="en-US" b="1" baseline="30000" dirty="0" smtClean="0"/>
              <a:t>4</a:t>
            </a:r>
            <a:r>
              <a:rPr lang="en-US" dirty="0" smtClean="0"/>
              <a:t> </a:t>
            </a:r>
          </a:p>
          <a:p>
            <a:pPr lvl="3"/>
            <a:r>
              <a:rPr lang="en-US" dirty="0" smtClean="0"/>
              <a:t>Nothing in </a:t>
            </a:r>
            <a:r>
              <a:rPr lang="en-US" i="1" dirty="0"/>
              <a:t>Brooke Group </a:t>
            </a:r>
            <a:r>
              <a:rPr lang="en-US" dirty="0"/>
              <a:t>“suggests that its discussion of the issue </a:t>
            </a:r>
            <a:r>
              <a:rPr lang="en-US" dirty="0" smtClean="0"/>
              <a:t>[below-cost pricing] is </a:t>
            </a:r>
            <a:r>
              <a:rPr lang="en-US" dirty="0"/>
              <a:t>applicable to a monopolist with its unconstrained market </a:t>
            </a:r>
            <a:r>
              <a:rPr lang="en-US" dirty="0" smtClean="0"/>
              <a:t>power”--Monopolists are subject to more restrictive rules</a:t>
            </a:r>
          </a:p>
          <a:p>
            <a:pPr lvl="3"/>
            <a:r>
              <a:rPr lang="en-US" dirty="0" smtClean="0"/>
              <a:t>LePage’s, unlike Liggett, did not make a predatory pricing claim</a:t>
            </a:r>
            <a:endParaRPr lang="en-US" dirty="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51</a:t>
            </a:fld>
            <a:endParaRPr lang="en-US" altLang="en-US" dirty="0"/>
          </a:p>
        </p:txBody>
      </p:sp>
      <p:sp>
        <p:nvSpPr>
          <p:cNvPr id="3" name="TextBox 2"/>
          <p:cNvSpPr txBox="1"/>
          <p:nvPr/>
        </p:nvSpPr>
        <p:spPr>
          <a:xfrm>
            <a:off x="394138" y="5412641"/>
            <a:ext cx="5626092" cy="830997"/>
          </a:xfrm>
          <a:prstGeom prst="rect">
            <a:avLst/>
          </a:prstGeom>
          <a:noFill/>
        </p:spPr>
        <p:txBody>
          <a:bodyPr wrap="none" rtlCol="0">
            <a:spAutoFit/>
          </a:bodyPr>
          <a:lstStyle/>
          <a:p>
            <a:r>
              <a:rPr lang="en-US" sz="1200" baseline="30000" dirty="0"/>
              <a:t>1 </a:t>
            </a:r>
            <a:r>
              <a:rPr lang="en-US" sz="1200" dirty="0"/>
              <a:t>United States v. Aluminum Co. of America, 148 F.2d 416 (2d Cir</a:t>
            </a:r>
            <a:r>
              <a:rPr lang="en-US" sz="1200" dirty="0" smtClean="0"/>
              <a:t>. 1945).</a:t>
            </a:r>
          </a:p>
          <a:p>
            <a:r>
              <a:rPr lang="en-US" sz="1200" baseline="30000" dirty="0" smtClean="0"/>
              <a:t>2</a:t>
            </a:r>
            <a:r>
              <a:rPr lang="en-US" sz="1200" dirty="0" smtClean="0"/>
              <a:t> </a:t>
            </a:r>
            <a:r>
              <a:rPr lang="en-US" sz="1200" i="1" dirty="0" smtClean="0"/>
              <a:t>Id</a:t>
            </a:r>
            <a:r>
              <a:rPr lang="en-US" sz="1200" dirty="0" smtClean="0"/>
              <a:t>. at 431.</a:t>
            </a:r>
          </a:p>
          <a:p>
            <a:r>
              <a:rPr lang="en-US" sz="1200" baseline="30000" dirty="0"/>
              <a:t>3</a:t>
            </a:r>
            <a:r>
              <a:rPr lang="en-US" sz="1200" dirty="0"/>
              <a:t> United States v. Grinnell Corp., 384 U.S. </a:t>
            </a:r>
            <a:r>
              <a:rPr lang="en-US" sz="1200" dirty="0" smtClean="0"/>
              <a:t>563, 570-71 </a:t>
            </a:r>
            <a:r>
              <a:rPr lang="en-US" sz="1200" dirty="0"/>
              <a:t>(1966</a:t>
            </a:r>
            <a:r>
              <a:rPr lang="en-US" sz="1200" dirty="0" smtClean="0"/>
              <a:t>).</a:t>
            </a:r>
          </a:p>
          <a:p>
            <a:r>
              <a:rPr lang="en-US" sz="1200" baseline="30000" dirty="0"/>
              <a:t>4</a:t>
            </a:r>
            <a:r>
              <a:rPr lang="en-US" sz="1200" dirty="0"/>
              <a:t> Brooke Group Ltd. v. Brown &amp; Williamson Tobacco Corp., 509 U.S. 209 (1993</a:t>
            </a:r>
            <a:r>
              <a:rPr lang="en-US" sz="1200" dirty="0" smtClean="0"/>
              <a:t>).</a:t>
            </a:r>
            <a:endParaRPr lang="en-US" sz="1200" dirty="0"/>
          </a:p>
        </p:txBody>
      </p:sp>
      <p:sp>
        <p:nvSpPr>
          <p:cNvPr id="5" name="TextBox 4"/>
          <p:cNvSpPr txBox="1"/>
          <p:nvPr/>
        </p:nvSpPr>
        <p:spPr>
          <a:xfrm>
            <a:off x="2192547" y="2209405"/>
            <a:ext cx="5427453" cy="1200329"/>
          </a:xfrm>
          <a:prstGeom prst="rect">
            <a:avLst/>
          </a:prstGeom>
          <a:noFill/>
          <a:ln>
            <a:solidFill>
              <a:schemeClr val="accent1"/>
            </a:solidFill>
          </a:ln>
        </p:spPr>
        <p:txBody>
          <a:bodyPr wrap="square" rtlCol="0">
            <a:spAutoFit/>
          </a:bodyPr>
          <a:lstStyle/>
          <a:p>
            <a:r>
              <a:rPr lang="en-US" sz="1200" dirty="0"/>
              <a:t>Nothing compelled it to keep doubling and redoubling its capacity before others entered the field. It insists that it never excluded competitors; but we can think of no more effective exclusion than progressively to embrace each new opportunity as it opened, and to face every newcomer with new capacity already geared into a great organization, having the advantage of experience, trade connections and the elite of </a:t>
            </a:r>
            <a:r>
              <a:rPr lang="en-US" sz="1200" dirty="0" smtClean="0"/>
              <a:t>personnel.</a:t>
            </a:r>
            <a:r>
              <a:rPr lang="en-US" sz="1200" baseline="30000" dirty="0" smtClean="0"/>
              <a:t>2</a:t>
            </a:r>
            <a:endParaRPr lang="en-US" sz="1200" dirty="0"/>
          </a:p>
        </p:txBody>
      </p:sp>
    </p:spTree>
    <p:extLst>
      <p:ext uri="{BB962C8B-B14F-4D97-AF65-F5344CB8AC3E}">
        <p14:creationId xmlns:p14="http://schemas.microsoft.com/office/powerpoint/2010/main" val="5591508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LePage’s</a:t>
            </a:r>
            <a:endParaRPr lang="en-US" baseline="30000" dirty="0"/>
          </a:p>
        </p:txBody>
      </p:sp>
      <p:sp>
        <p:nvSpPr>
          <p:cNvPr id="6" name="Content Placeholder 5"/>
          <p:cNvSpPr>
            <a:spLocks noGrp="1"/>
          </p:cNvSpPr>
          <p:nvPr>
            <p:ph idx="1"/>
          </p:nvPr>
        </p:nvSpPr>
        <p:spPr>
          <a:xfrm>
            <a:off x="457200" y="903606"/>
            <a:ext cx="8362950" cy="5225141"/>
          </a:xfrm>
        </p:spPr>
        <p:txBody>
          <a:bodyPr/>
          <a:lstStyle/>
          <a:p>
            <a:r>
              <a:rPr lang="en-US" dirty="0" smtClean="0"/>
              <a:t>Third </a:t>
            </a:r>
            <a:r>
              <a:rPr lang="en-US" dirty="0"/>
              <a:t>Circuit: </a:t>
            </a:r>
            <a:r>
              <a:rPr lang="en-US" dirty="0" smtClean="0"/>
              <a:t>Affirmed (7-3 </a:t>
            </a:r>
            <a:r>
              <a:rPr lang="en-US" dirty="0" err="1" smtClean="0"/>
              <a:t>en</a:t>
            </a:r>
            <a:r>
              <a:rPr lang="en-US" dirty="0" smtClean="0"/>
              <a:t> banc)</a:t>
            </a:r>
          </a:p>
          <a:p>
            <a:pPr lvl="1"/>
            <a:r>
              <a:rPr lang="en-US" dirty="0" smtClean="0"/>
              <a:t>Challenged </a:t>
            </a:r>
            <a:r>
              <a:rPr lang="en-US" dirty="0"/>
              <a:t>conduct had the effect of excluding LePage’s from the market</a:t>
            </a:r>
          </a:p>
          <a:p>
            <a:pPr lvl="3"/>
            <a:r>
              <a:rPr lang="en-US" i="1" dirty="0" smtClean="0"/>
              <a:t>WDC comment:</a:t>
            </a:r>
            <a:r>
              <a:rPr lang="en-US" dirty="0" smtClean="0"/>
              <a:t> Recall that LePage’s </a:t>
            </a:r>
            <a:r>
              <a:rPr lang="en-US" dirty="0"/>
              <a:t>maximum share of the relevant market (all transparent tape nationwide), </a:t>
            </a:r>
            <a:r>
              <a:rPr lang="en-US" dirty="0" smtClean="0"/>
              <a:t>was small, so that it was unlikely that LePage’s could have seriously threatened 3M’s overall position in transparent tape with its private label brands</a:t>
            </a:r>
          </a:p>
          <a:p>
            <a:pPr lvl="2"/>
            <a:r>
              <a:rPr lang="en-US" dirty="0" smtClean="0"/>
              <a:t>3M’s mixed bundling program created a substantial incentive for customers to buy all (or almost all) of their transparent tape from 3M</a:t>
            </a:r>
          </a:p>
          <a:p>
            <a:pPr lvl="3"/>
            <a:r>
              <a:rPr lang="en-US" dirty="0"/>
              <a:t>One of the six categories was “Stationary Products” (which included transparent tape)</a:t>
            </a:r>
          </a:p>
          <a:p>
            <a:pPr lvl="3"/>
            <a:r>
              <a:rPr lang="en-US" dirty="0" smtClean="0"/>
              <a:t>Although not discussed in the opinion, presumably 3M set its targets for Stationary Products in a way that would make it difficult for the customer to purchase a significant amount of LePage’s private label tape and still meet the Stationary Products target</a:t>
            </a:r>
          </a:p>
          <a:p>
            <a:pPr lvl="3"/>
            <a:r>
              <a:rPr lang="en-US" dirty="0" smtClean="0"/>
              <a:t>In any event, the rebate formula made it very costly for customers to miss targets, especially in comparison with LePage’s sales</a:t>
            </a:r>
          </a:p>
          <a:p>
            <a:pPr lvl="4"/>
            <a:r>
              <a:rPr lang="en-US" dirty="0"/>
              <a:t>For example, LePage's sales to Sam's Club in 1993 totaled $1,078,484, while 3M's 1996 rebate to Sam's Club was $</a:t>
            </a:r>
            <a:r>
              <a:rPr lang="en-US" dirty="0" smtClean="0"/>
              <a:t>666,620</a:t>
            </a:r>
            <a:endParaRPr lang="en-US" dirty="0"/>
          </a:p>
          <a:p>
            <a:pPr lvl="4"/>
            <a:r>
              <a:rPr lang="en-US" dirty="0"/>
              <a:t>LePage's 1992 sales to Kmart were $2,482,756; 3M's 1997 rebate to Kmart was $</a:t>
            </a:r>
            <a:r>
              <a:rPr lang="en-US" dirty="0" smtClean="0"/>
              <a:t>926,287</a:t>
            </a:r>
          </a:p>
          <a:p>
            <a:pPr lvl="1"/>
            <a:r>
              <a:rPr lang="en-US" dirty="0" smtClean="0"/>
              <a:t>Exclusive dealing as further exclusionary conduct </a:t>
            </a:r>
          </a:p>
          <a:p>
            <a:pPr lvl="2"/>
            <a:r>
              <a:rPr lang="en-US" dirty="0" smtClean="0"/>
              <a:t>Evidence showed that 3M offered substantial rebates (separate from its mixed bundling program) for certain large customers that agreed to be exclusive with 3M</a:t>
            </a:r>
          </a:p>
          <a:p>
            <a:pPr lvl="2"/>
            <a:r>
              <a:rPr lang="en-US" dirty="0" smtClean="0"/>
              <a:t>Jury finding for 3M on Sherman Act § 1 and Clayton Act § 3 exclusive dealing claims does not preclude using evidence of 3M’s exclusive dealing to support LePage’s Section 2 claim</a:t>
            </a:r>
          </a:p>
          <a:p>
            <a:pPr lvl="2"/>
            <a:r>
              <a:rPr lang="en-US" dirty="0" smtClean="0"/>
              <a:t>Jury could have credited 3M’s rebate program to obtain exclusives as additional exclusionary conduct to support the jury’s verdict on LePage’s Section 2 claim</a:t>
            </a:r>
            <a:endParaRPr lang="en-US" dirty="0"/>
          </a:p>
          <a:p>
            <a:pPr lvl="3"/>
            <a:endParaRPr lang="en-US" dirty="0" smtClean="0"/>
          </a:p>
          <a:p>
            <a:pPr lvl="3"/>
            <a:endParaRPr lang="en-US" dirty="0"/>
          </a:p>
          <a:p>
            <a:pPr lvl="2"/>
            <a:endParaRPr lang="en-US" dirty="0" smtClean="0"/>
          </a:p>
          <a:p>
            <a:pPr lvl="2"/>
            <a:endParaRPr lang="en-US" dirty="0"/>
          </a:p>
          <a:p>
            <a:pPr lvl="2"/>
            <a:endParaRPr lang="en-US" dirty="0" smtClean="0"/>
          </a:p>
          <a:p>
            <a:pPr lvl="3"/>
            <a:endParaRPr lang="en-US" dirty="0" smtClean="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52</a:t>
            </a:fld>
            <a:endParaRPr lang="en-US" altLang="en-US" dirty="0"/>
          </a:p>
        </p:txBody>
      </p:sp>
    </p:spTree>
    <p:extLst>
      <p:ext uri="{BB962C8B-B14F-4D97-AF65-F5344CB8AC3E}">
        <p14:creationId xmlns:p14="http://schemas.microsoft.com/office/powerpoint/2010/main" val="21860456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LePage’s</a:t>
            </a:r>
            <a:endParaRPr lang="en-US" baseline="30000" dirty="0"/>
          </a:p>
        </p:txBody>
      </p:sp>
      <p:sp>
        <p:nvSpPr>
          <p:cNvPr id="6" name="Content Placeholder 5"/>
          <p:cNvSpPr>
            <a:spLocks noGrp="1"/>
          </p:cNvSpPr>
          <p:nvPr>
            <p:ph idx="1"/>
          </p:nvPr>
        </p:nvSpPr>
        <p:spPr>
          <a:xfrm>
            <a:off x="457200" y="903606"/>
            <a:ext cx="8362950" cy="5225141"/>
          </a:xfrm>
        </p:spPr>
        <p:txBody>
          <a:bodyPr/>
          <a:lstStyle/>
          <a:p>
            <a:r>
              <a:rPr lang="en-US" dirty="0" smtClean="0"/>
              <a:t>Third </a:t>
            </a:r>
            <a:r>
              <a:rPr lang="en-US" dirty="0"/>
              <a:t>Circuit: </a:t>
            </a:r>
            <a:r>
              <a:rPr lang="en-US" dirty="0" smtClean="0"/>
              <a:t>Affirmed (7-3 </a:t>
            </a:r>
            <a:r>
              <a:rPr lang="en-US" dirty="0" err="1" smtClean="0"/>
              <a:t>en</a:t>
            </a:r>
            <a:r>
              <a:rPr lang="en-US" dirty="0" smtClean="0"/>
              <a:t> banc)</a:t>
            </a:r>
          </a:p>
          <a:p>
            <a:pPr lvl="1"/>
            <a:r>
              <a:rPr lang="en-US" dirty="0" smtClean="0"/>
              <a:t>Anticompetitive effect</a:t>
            </a:r>
          </a:p>
          <a:p>
            <a:pPr lvl="2"/>
            <a:r>
              <a:rPr lang="en-US" dirty="0"/>
              <a:t>“When a monopolist's actions are designed to prevent one or more new or potential competitors from gaining a foothold in the market by exclusionary, i.e. predatory, conduct, its success in that goal is not only injurious to the potential competitor but also to competition in general</a:t>
            </a:r>
            <a:r>
              <a:rPr lang="en-US" dirty="0" smtClean="0"/>
              <a:t>.”</a:t>
            </a:r>
            <a:r>
              <a:rPr lang="en-US" baseline="30000" dirty="0" smtClean="0"/>
              <a:t>1</a:t>
            </a:r>
            <a:r>
              <a:rPr lang="en-US" dirty="0" smtClean="0"/>
              <a:t> </a:t>
            </a:r>
          </a:p>
          <a:p>
            <a:pPr lvl="2"/>
            <a:r>
              <a:rPr lang="en-US" dirty="0" smtClean="0"/>
              <a:t>Here</a:t>
            </a:r>
          </a:p>
          <a:p>
            <a:pPr lvl="3"/>
            <a:r>
              <a:rPr lang="en-US" dirty="0" smtClean="0"/>
              <a:t>Had </a:t>
            </a:r>
            <a:r>
              <a:rPr lang="en-US" dirty="0"/>
              <a:t>3M continued with its program it could have eventually forced </a:t>
            </a:r>
            <a:r>
              <a:rPr lang="en-US" dirty="0" smtClean="0"/>
              <a:t>LePage’s </a:t>
            </a:r>
            <a:r>
              <a:rPr lang="en-US" dirty="0"/>
              <a:t>out of the </a:t>
            </a:r>
            <a:r>
              <a:rPr lang="en-US" dirty="0" smtClean="0"/>
              <a:t>market</a:t>
            </a:r>
          </a:p>
          <a:p>
            <a:pPr lvl="3"/>
            <a:r>
              <a:rPr lang="en-US" dirty="0" smtClean="0"/>
              <a:t>Jury could reasonably have inferred that </a:t>
            </a:r>
          </a:p>
          <a:p>
            <a:pPr lvl="4"/>
            <a:r>
              <a:rPr lang="en-US" dirty="0" smtClean="0"/>
              <a:t>3M’s program, if continued, would have eliminated private label tape from the relevant market, and</a:t>
            </a:r>
          </a:p>
          <a:p>
            <a:pPr lvl="4"/>
            <a:r>
              <a:rPr lang="en-US" dirty="0" smtClean="0"/>
              <a:t>Given the substantial barriers to entry, enable 3M to recoup any sacrificed profit by reducing or eliminating its own private label product and channeling customers into the higher-priced, higher-margin Scotch-branded tape</a:t>
            </a:r>
          </a:p>
          <a:p>
            <a:r>
              <a:rPr lang="en-US" dirty="0" smtClean="0"/>
              <a:t>Dissent (Greenberg, with Alito and </a:t>
            </a:r>
            <a:r>
              <a:rPr lang="en-US" dirty="0" err="1" smtClean="0"/>
              <a:t>Scirica</a:t>
            </a:r>
            <a:r>
              <a:rPr lang="en-US" dirty="0" smtClean="0"/>
              <a:t>)</a:t>
            </a:r>
          </a:p>
          <a:p>
            <a:pPr lvl="1"/>
            <a:r>
              <a:rPr lang="en-US" dirty="0" smtClean="0"/>
              <a:t>LePage’s argument is that 3M’s bundling programs were designed to put it out of business</a:t>
            </a:r>
          </a:p>
          <a:p>
            <a:pPr lvl="1"/>
            <a:r>
              <a:rPr lang="en-US" dirty="0" smtClean="0"/>
              <a:t>Although not framed as predatory pricing, the claim is directed toward aggressive pricing, which unless anticompetitively exclusionary, benefits consumers</a:t>
            </a:r>
          </a:p>
          <a:p>
            <a:pPr lvl="1"/>
            <a:r>
              <a:rPr lang="en-US" dirty="0" smtClean="0"/>
              <a:t>Whether 3M’s programs are anticompetitively exclusionary should be judged under the same standard as predatory</a:t>
            </a:r>
          </a:p>
          <a:p>
            <a:pPr lvl="1"/>
            <a:r>
              <a:rPr lang="en-US" dirty="0" smtClean="0"/>
              <a:t>Since LePage’s conceded that 3M’s price was not below cost, however measured, would have reversed district court and remanded for entry of judgment in favor of 3M</a:t>
            </a:r>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53</a:t>
            </a:fld>
            <a:endParaRPr lang="en-US" altLang="en-US" dirty="0"/>
          </a:p>
        </p:txBody>
      </p:sp>
      <p:sp>
        <p:nvSpPr>
          <p:cNvPr id="3" name="TextBox 2"/>
          <p:cNvSpPr txBox="1"/>
          <p:nvPr/>
        </p:nvSpPr>
        <p:spPr>
          <a:xfrm>
            <a:off x="457200" y="5909193"/>
            <a:ext cx="2136547" cy="276999"/>
          </a:xfrm>
          <a:prstGeom prst="rect">
            <a:avLst/>
          </a:prstGeom>
          <a:noFill/>
        </p:spPr>
        <p:txBody>
          <a:bodyPr wrap="none" rtlCol="0">
            <a:spAutoFit/>
          </a:bodyPr>
          <a:lstStyle/>
          <a:p>
            <a:r>
              <a:rPr lang="en-US" sz="1200" baseline="30000" dirty="0" smtClean="0"/>
              <a:t>1</a:t>
            </a:r>
            <a:r>
              <a:rPr lang="en-US" sz="1200" dirty="0" smtClean="0"/>
              <a:t> </a:t>
            </a:r>
            <a:r>
              <a:rPr lang="en-US" sz="1200" i="1" dirty="0" smtClean="0"/>
              <a:t>LePage’s</a:t>
            </a:r>
            <a:r>
              <a:rPr lang="en-US" sz="1200" dirty="0" smtClean="0"/>
              <a:t>, 324 F.3d at 159.</a:t>
            </a:r>
            <a:endParaRPr lang="en-US" sz="1200" dirty="0"/>
          </a:p>
        </p:txBody>
      </p:sp>
    </p:spTree>
    <p:extLst>
      <p:ext uri="{BB962C8B-B14F-4D97-AF65-F5344CB8AC3E}">
        <p14:creationId xmlns:p14="http://schemas.microsoft.com/office/powerpoint/2010/main" val="37829641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LePage’s</a:t>
            </a:r>
            <a:endParaRPr lang="en-US" baseline="30000" dirty="0"/>
          </a:p>
        </p:txBody>
      </p:sp>
      <p:sp>
        <p:nvSpPr>
          <p:cNvPr id="6" name="Content Placeholder 5"/>
          <p:cNvSpPr>
            <a:spLocks noGrp="1"/>
          </p:cNvSpPr>
          <p:nvPr>
            <p:ph idx="1"/>
          </p:nvPr>
        </p:nvSpPr>
        <p:spPr>
          <a:xfrm>
            <a:off x="457200" y="793244"/>
            <a:ext cx="8362950" cy="5225141"/>
          </a:xfrm>
        </p:spPr>
        <p:txBody>
          <a:bodyPr/>
          <a:lstStyle/>
          <a:p>
            <a:r>
              <a:rPr lang="en-US" dirty="0" smtClean="0"/>
              <a:t>Subsequent treatment</a:t>
            </a:r>
          </a:p>
          <a:p>
            <a:pPr lvl="1"/>
            <a:r>
              <a:rPr lang="en-US" dirty="0" smtClean="0"/>
              <a:t>No other circuit has adopted the </a:t>
            </a:r>
            <a:r>
              <a:rPr lang="en-US" i="1" dirty="0" smtClean="0"/>
              <a:t>LePage’s</a:t>
            </a:r>
            <a:r>
              <a:rPr lang="en-US" dirty="0" smtClean="0"/>
              <a:t> approach</a:t>
            </a:r>
          </a:p>
          <a:p>
            <a:pPr lvl="1"/>
            <a:r>
              <a:rPr lang="en-US" dirty="0" smtClean="0"/>
              <a:t>Even the Third Circuit has narrowly interpreted </a:t>
            </a:r>
            <a:r>
              <a:rPr lang="en-US" dirty="0" smtClean="0"/>
              <a:t>it</a:t>
            </a:r>
            <a:r>
              <a:rPr lang="en-US" dirty="0"/>
              <a:t>:</a:t>
            </a:r>
            <a:endParaRPr lang="en-US" dirty="0" smtClean="0"/>
          </a:p>
          <a:p>
            <a:pPr lvl="1"/>
            <a:endParaRPr lang="en-US" baseline="30000" dirty="0"/>
          </a:p>
          <a:p>
            <a:pPr lvl="1"/>
            <a:endParaRPr lang="en-US" baseline="30000" dirty="0" smtClean="0"/>
          </a:p>
          <a:p>
            <a:pPr lvl="1"/>
            <a:endParaRPr lang="en-US" baseline="30000" dirty="0"/>
          </a:p>
          <a:p>
            <a:pPr lvl="1"/>
            <a:endParaRPr lang="en-US" baseline="30000" dirty="0" smtClean="0"/>
          </a:p>
          <a:p>
            <a:pPr lvl="1"/>
            <a:endParaRPr lang="en-US" baseline="30000" dirty="0"/>
          </a:p>
          <a:p>
            <a:pPr lvl="1"/>
            <a:endParaRPr lang="en-US" baseline="30000" dirty="0" smtClean="0"/>
          </a:p>
          <a:p>
            <a:pPr lvl="1"/>
            <a:endParaRPr lang="en-US" baseline="30000" dirty="0"/>
          </a:p>
          <a:p>
            <a:pPr lvl="1"/>
            <a:endParaRPr lang="en-US" baseline="30000" dirty="0" smtClean="0"/>
          </a:p>
          <a:p>
            <a:pPr lvl="1"/>
            <a:endParaRPr lang="en-US" baseline="30000" dirty="0"/>
          </a:p>
          <a:p>
            <a:pPr lvl="2"/>
            <a:r>
              <a:rPr lang="en-US" dirty="0" smtClean="0"/>
              <a:t>Logic</a:t>
            </a:r>
          </a:p>
          <a:p>
            <a:pPr lvl="3"/>
            <a:r>
              <a:rPr lang="en-US" dirty="0" smtClean="0"/>
              <a:t>In a single-product pricing case, other, equally efficient competitors can always lower their price to compete against the defendant</a:t>
            </a:r>
          </a:p>
          <a:p>
            <a:pPr lvl="3"/>
            <a:r>
              <a:rPr lang="en-US" dirty="0" smtClean="0"/>
              <a:t>In a mixed bundling case where a competitor does not have the same line of desirable products as the </a:t>
            </a:r>
            <a:r>
              <a:rPr lang="en-US" dirty="0" smtClean="0"/>
              <a:t>defendant has put into the bundle, so no matter how efficient the competitor it cannot compete against bundle where it cannot offer a competing bundle with the product(s) that are driving consumer choice</a:t>
            </a:r>
          </a:p>
          <a:p>
            <a:pPr lvl="3"/>
            <a:r>
              <a:rPr lang="en-US" i="1" dirty="0" smtClean="0"/>
              <a:t>Third Circuit question</a:t>
            </a:r>
            <a:r>
              <a:rPr lang="en-US" dirty="0" smtClean="0"/>
              <a:t>: In the circumstances does the defendant’s conduct render consumer choice practically meaningless?</a:t>
            </a:r>
            <a:r>
              <a:rPr lang="en-US" baseline="30000" dirty="0" smtClean="0"/>
              <a:t>2</a:t>
            </a:r>
            <a:endParaRPr lang="en-US" baseline="30000" dirty="0" smtClean="0"/>
          </a:p>
          <a:p>
            <a:pPr lvl="2"/>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54</a:t>
            </a:fld>
            <a:endParaRPr lang="en-US" altLang="en-US" dirty="0"/>
          </a:p>
        </p:txBody>
      </p:sp>
      <p:sp>
        <p:nvSpPr>
          <p:cNvPr id="3" name="TextBox 2"/>
          <p:cNvSpPr txBox="1"/>
          <p:nvPr/>
        </p:nvSpPr>
        <p:spPr>
          <a:xfrm>
            <a:off x="457200" y="4842800"/>
            <a:ext cx="8229600" cy="1384995"/>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See</a:t>
            </a:r>
            <a:r>
              <a:rPr lang="en-US" sz="1200" dirty="0" smtClean="0"/>
              <a:t> </a:t>
            </a:r>
            <a:r>
              <a:rPr lang="it-IT" sz="1200" dirty="0"/>
              <a:t>ZF Meritor, LLC v. Eaton Corp</a:t>
            </a:r>
            <a:r>
              <a:rPr lang="it-IT" sz="1200" dirty="0" smtClean="0"/>
              <a:t>., 696 </a:t>
            </a:r>
            <a:r>
              <a:rPr lang="it-IT" sz="1200" dirty="0"/>
              <a:t>F.3d </a:t>
            </a:r>
            <a:r>
              <a:rPr lang="it-IT" sz="1200" dirty="0" smtClean="0"/>
              <a:t>254, 274 n.11 (3d Cir. 2012) </a:t>
            </a:r>
            <a:r>
              <a:rPr lang="it-IT" sz="1200" dirty="0" smtClean="0"/>
              <a:t>(noting </a:t>
            </a:r>
            <a:r>
              <a:rPr lang="it-IT" sz="1200" dirty="0" smtClean="0"/>
              <a:t>that </a:t>
            </a:r>
            <a:r>
              <a:rPr lang="en-US" sz="1200" dirty="0" smtClean="0"/>
              <a:t>“[</a:t>
            </a:r>
            <a:r>
              <a:rPr lang="it-IT" sz="1200" dirty="0" smtClean="0"/>
              <a:t>f]</a:t>
            </a:r>
            <a:r>
              <a:rPr lang="en-US" sz="1200" dirty="0" smtClean="0"/>
              <a:t>or </a:t>
            </a:r>
            <a:r>
              <a:rPr lang="en-US" sz="1200" dirty="0"/>
              <a:t>several reasons, we interpret  </a:t>
            </a:r>
            <a:r>
              <a:rPr lang="en-US" sz="1200" i="1" dirty="0"/>
              <a:t>LePage's</a:t>
            </a:r>
            <a:r>
              <a:rPr lang="en-US" sz="1200" dirty="0"/>
              <a:t> </a:t>
            </a:r>
            <a:r>
              <a:rPr lang="en-US" sz="1200" dirty="0" smtClean="0"/>
              <a:t>narrowly” and holding that </a:t>
            </a:r>
            <a:r>
              <a:rPr lang="en-US" sz="1200" i="1" dirty="0" smtClean="0"/>
              <a:t>LePage’s</a:t>
            </a:r>
            <a:r>
              <a:rPr lang="en-US" sz="1200" dirty="0" smtClean="0"/>
              <a:t> does not apply to discounting programs related only to single product lines</a:t>
            </a:r>
            <a:r>
              <a:rPr lang="en-US" sz="1200" dirty="0"/>
              <a:t>); </a:t>
            </a:r>
            <a:r>
              <a:rPr lang="en-US" sz="1200" i="1" dirty="0"/>
              <a:t>accord</a:t>
            </a:r>
            <a:r>
              <a:rPr lang="en-US" sz="1200" dirty="0"/>
              <a:t> Eisai, Inc. v. Sanofi Aventis U.S., LLC, 821 F.3d </a:t>
            </a:r>
            <a:r>
              <a:rPr lang="en-US" sz="1200" dirty="0" smtClean="0"/>
              <a:t>394</a:t>
            </a:r>
            <a:r>
              <a:rPr lang="en-US" sz="1200" smtClean="0"/>
              <a:t>, 405 </a:t>
            </a:r>
            <a:r>
              <a:rPr lang="en-US" sz="1200" dirty="0"/>
              <a:t>(3d Cir. 2016</a:t>
            </a:r>
            <a:r>
              <a:rPr lang="en-US" sz="1200" dirty="0" smtClean="0"/>
              <a:t>) (distinguishing </a:t>
            </a:r>
            <a:r>
              <a:rPr lang="en-US" sz="1200" i="1" dirty="0" err="1" smtClean="0"/>
              <a:t>LePage’s</a:t>
            </a:r>
            <a:r>
              <a:rPr lang="en-US" sz="1200" dirty="0" smtClean="0"/>
              <a:t> as a case where the bundle offered by </a:t>
            </a:r>
            <a:r>
              <a:rPr lang="en-US" sz="1200" dirty="0"/>
              <a:t>a </a:t>
            </a:r>
            <a:r>
              <a:rPr lang="en-US" sz="1200" dirty="0" smtClean="0"/>
              <a:t>monopolist </a:t>
            </a:r>
            <a:r>
              <a:rPr lang="en-US" sz="1200" dirty="0"/>
              <a:t>foreclosed portions of the market to competitors that did not offer an equally diverse line of </a:t>
            </a:r>
            <a:r>
              <a:rPr lang="en-US" sz="1200" dirty="0" smtClean="0"/>
              <a:t>products).</a:t>
            </a:r>
            <a:endParaRPr lang="en-US" sz="1200" dirty="0" smtClean="0"/>
          </a:p>
          <a:p>
            <a:r>
              <a:rPr lang="en-US" sz="1200" baseline="30000" dirty="0" smtClean="0"/>
              <a:t>2</a:t>
            </a:r>
            <a:r>
              <a:rPr lang="en-US" sz="1200" dirty="0" smtClean="0"/>
              <a:t> </a:t>
            </a:r>
            <a:r>
              <a:rPr lang="en-US" sz="1200" i="1" dirty="0" smtClean="0"/>
              <a:t>See Eisai</a:t>
            </a:r>
            <a:r>
              <a:rPr lang="en-US" sz="1200" dirty="0" smtClean="0"/>
              <a:t>, 821 F.3d at 405 (“</a:t>
            </a:r>
            <a:r>
              <a:rPr lang="en-US" sz="1200" dirty="0"/>
              <a:t>Although consumers had a choice between products in </a:t>
            </a:r>
            <a:r>
              <a:rPr lang="en-US" sz="1200" i="1" dirty="0" err="1"/>
              <a:t>LePage’s</a:t>
            </a:r>
            <a:r>
              <a:rPr lang="en-US" sz="1200" i="1" dirty="0"/>
              <a:t>, </a:t>
            </a:r>
            <a:r>
              <a:rPr lang="en-US" sz="1200" i="1" dirty="0" err="1"/>
              <a:t>Dentsply</a:t>
            </a:r>
            <a:r>
              <a:rPr lang="en-US" sz="1200" i="1" dirty="0"/>
              <a:t>,</a:t>
            </a:r>
            <a:r>
              <a:rPr lang="en-US" sz="1200" dirty="0"/>
              <a:t> and </a:t>
            </a:r>
            <a:r>
              <a:rPr lang="en-US" sz="1200" i="1" dirty="0"/>
              <a:t>ZF Meritor,</a:t>
            </a:r>
            <a:r>
              <a:rPr lang="en-US" sz="1200" dirty="0"/>
              <a:t> in each case the defendant’s anticompetitive conduct rendered that choice meaningless</a:t>
            </a:r>
            <a:r>
              <a:rPr lang="en-US" sz="1200" dirty="0" smtClean="0"/>
              <a:t>.”).</a:t>
            </a:r>
            <a:endParaRPr lang="en-US" sz="1200" dirty="0"/>
          </a:p>
        </p:txBody>
      </p:sp>
      <p:sp>
        <p:nvSpPr>
          <p:cNvPr id="5" name="TextBox 4"/>
          <p:cNvSpPr txBox="1"/>
          <p:nvPr/>
        </p:nvSpPr>
        <p:spPr>
          <a:xfrm>
            <a:off x="1638290" y="1725793"/>
            <a:ext cx="6733200" cy="1384995"/>
          </a:xfrm>
          <a:prstGeom prst="rect">
            <a:avLst/>
          </a:prstGeom>
          <a:noFill/>
          <a:ln>
            <a:solidFill>
              <a:schemeClr val="accent1"/>
            </a:solidFill>
          </a:ln>
        </p:spPr>
        <p:txBody>
          <a:bodyPr wrap="square" rtlCol="0">
            <a:spAutoFit/>
          </a:bodyPr>
          <a:lstStyle/>
          <a:p>
            <a:r>
              <a:rPr lang="en-US" sz="1200" dirty="0" smtClean="0"/>
              <a:t>The </a:t>
            </a:r>
            <a:r>
              <a:rPr lang="en-US" sz="1200" dirty="0"/>
              <a:t>reasoning of  </a:t>
            </a:r>
            <a:r>
              <a:rPr lang="en-US" sz="1200" i="1" dirty="0" err="1"/>
              <a:t>LePage's</a:t>
            </a:r>
            <a:r>
              <a:rPr lang="en-US" sz="1200" dirty="0"/>
              <a:t> is limited to cases in which a single-product producer is excluded through a bundled rebate program offered by a producer of multiple products, which conditions the rebates on purchases across multiple different product lines. Accordingly, we join our sister circuits in holding that the price-cost test applies to market-share or volume rebates offered by suppliers within a single-product market. </a:t>
            </a:r>
            <a:r>
              <a:rPr lang="en-US" sz="1200" i="1" dirty="0"/>
              <a:t>See</a:t>
            </a:r>
            <a:r>
              <a:rPr lang="en-US" sz="1200" dirty="0"/>
              <a:t>  </a:t>
            </a:r>
            <a:r>
              <a:rPr lang="en-US" sz="1200" i="1" dirty="0" err="1"/>
              <a:t>NicSand</a:t>
            </a:r>
            <a:r>
              <a:rPr lang="en-US" sz="1200" i="1" dirty="0"/>
              <a:t>, Inc. v. 3M Co., </a:t>
            </a:r>
            <a:r>
              <a:rPr lang="en-US" sz="1200" dirty="0"/>
              <a:t>507 F.3d 442, 452 (6th Cir</a:t>
            </a:r>
            <a:r>
              <a:rPr lang="en-US" sz="1200" dirty="0" smtClean="0"/>
              <a:t>. 2007</a:t>
            </a:r>
            <a:r>
              <a:rPr lang="en-US" sz="1200" dirty="0"/>
              <a:t>); </a:t>
            </a:r>
            <a:r>
              <a:rPr lang="en-US" sz="1200" i="1" dirty="0"/>
              <a:t>Concord Boat Corp. v. Brunswick Corp</a:t>
            </a:r>
            <a:r>
              <a:rPr lang="en-US" sz="1200" dirty="0"/>
              <a:t>., 207 F.3d 1039, 1061 (8th Cir</a:t>
            </a:r>
            <a:r>
              <a:rPr lang="en-US" sz="1200" dirty="0" smtClean="0"/>
              <a:t>. 2000</a:t>
            </a:r>
            <a:r>
              <a:rPr lang="en-US" sz="1200" dirty="0"/>
              <a:t>); </a:t>
            </a:r>
            <a:r>
              <a:rPr lang="en-US" sz="1200" i="1" dirty="0"/>
              <a:t>Barry Wright Corp. v. ITT Grinnell Corp</a:t>
            </a:r>
            <a:r>
              <a:rPr lang="en-US" sz="1200" dirty="0"/>
              <a:t>., 724 F.2d 227, 236 (1st Cir</a:t>
            </a:r>
            <a:r>
              <a:rPr lang="en-US" sz="1200" dirty="0" smtClean="0"/>
              <a:t>. 1983</a:t>
            </a:r>
            <a:r>
              <a:rPr lang="en-US" sz="1200" dirty="0" smtClean="0"/>
              <a:t>).</a:t>
            </a:r>
            <a:r>
              <a:rPr lang="en-US" sz="1200" baseline="30000" dirty="0" smtClean="0"/>
              <a:t>1</a:t>
            </a:r>
            <a:r>
              <a:rPr lang="en-US" sz="1200" dirty="0" smtClean="0"/>
              <a:t> </a:t>
            </a:r>
            <a:endParaRPr lang="en-US" sz="1200" dirty="0"/>
          </a:p>
        </p:txBody>
      </p:sp>
    </p:spTree>
    <p:extLst>
      <p:ext uri="{BB962C8B-B14F-4D97-AF65-F5344CB8AC3E}">
        <p14:creationId xmlns:p14="http://schemas.microsoft.com/office/powerpoint/2010/main" val="2393600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Cascade </a:t>
            </a:r>
            <a:r>
              <a:rPr lang="en-US" i="1" dirty="0" smtClean="0"/>
              <a:t>Health</a:t>
            </a:r>
            <a:r>
              <a:rPr lang="en-US" baseline="30000" dirty="0" smtClean="0"/>
              <a:t>1</a:t>
            </a:r>
            <a:endParaRPr lang="en-US" baseline="30000" dirty="0"/>
          </a:p>
        </p:txBody>
      </p:sp>
      <p:sp>
        <p:nvSpPr>
          <p:cNvPr id="3" name="Content Placeholder 2"/>
          <p:cNvSpPr>
            <a:spLocks noGrp="1"/>
          </p:cNvSpPr>
          <p:nvPr>
            <p:ph idx="1"/>
          </p:nvPr>
        </p:nvSpPr>
        <p:spPr/>
        <p:txBody>
          <a:bodyPr/>
          <a:lstStyle/>
          <a:p>
            <a:r>
              <a:rPr lang="en-US" dirty="0" smtClean="0"/>
              <a:t>Background</a:t>
            </a:r>
          </a:p>
          <a:p>
            <a:pPr lvl="1"/>
            <a:r>
              <a:rPr lang="en-US" dirty="0"/>
              <a:t>McKenzie and PeaceHealth are the only two providers of hospital care in Lane County, </a:t>
            </a:r>
            <a:r>
              <a:rPr lang="en-US" dirty="0" smtClean="0"/>
              <a:t>Oregon</a:t>
            </a:r>
          </a:p>
          <a:p>
            <a:pPr lvl="2"/>
            <a:r>
              <a:rPr lang="en-US" dirty="0"/>
              <a:t>PeaceHealth operates three </a:t>
            </a:r>
            <a:r>
              <a:rPr lang="en-US" dirty="0" smtClean="0"/>
              <a:t>hospitals</a:t>
            </a:r>
          </a:p>
          <a:p>
            <a:pPr lvl="3"/>
            <a:r>
              <a:rPr lang="en-US" dirty="0" smtClean="0"/>
              <a:t>Sacred </a:t>
            </a:r>
            <a:r>
              <a:rPr lang="en-US" dirty="0"/>
              <a:t>Heart Hospital, </a:t>
            </a:r>
            <a:r>
              <a:rPr lang="en-US" dirty="0" smtClean="0"/>
              <a:t>a </a:t>
            </a:r>
            <a:r>
              <a:rPr lang="en-US" dirty="0"/>
              <a:t>432-bed </a:t>
            </a:r>
            <a:r>
              <a:rPr lang="en-US" dirty="0" smtClean="0"/>
              <a:t>hospital that offers </a:t>
            </a:r>
            <a:r>
              <a:rPr lang="en-US" dirty="0"/>
              <a:t>primary, secondary, and tertiary care in Eugene, </a:t>
            </a:r>
            <a:r>
              <a:rPr lang="en-US" dirty="0" smtClean="0"/>
              <a:t>Oregon</a:t>
            </a:r>
          </a:p>
          <a:p>
            <a:pPr lvl="3"/>
            <a:r>
              <a:rPr lang="en-US" dirty="0" smtClean="0"/>
              <a:t>Peace </a:t>
            </a:r>
            <a:r>
              <a:rPr lang="en-US" dirty="0"/>
              <a:t>Harbor Hospital, a 21-bed hospital in Florence, </a:t>
            </a:r>
            <a:r>
              <a:rPr lang="en-US" dirty="0" smtClean="0"/>
              <a:t>Oregon</a:t>
            </a:r>
          </a:p>
          <a:p>
            <a:pPr lvl="3"/>
            <a:r>
              <a:rPr lang="en-US" dirty="0"/>
              <a:t>Cottage Grove Hospital, an 11-bed hospital in Cottage Grove, </a:t>
            </a:r>
            <a:r>
              <a:rPr lang="en-US" dirty="0" smtClean="0"/>
              <a:t>Oregon</a:t>
            </a:r>
          </a:p>
          <a:p>
            <a:pPr lvl="3"/>
            <a:r>
              <a:rPr lang="en-US" dirty="0" smtClean="0"/>
              <a:t>Shares in relevant market</a:t>
            </a:r>
          </a:p>
          <a:p>
            <a:pPr lvl="4"/>
            <a:r>
              <a:rPr lang="en-US" dirty="0" smtClean="0"/>
              <a:t>90% of tertiary </a:t>
            </a:r>
            <a:r>
              <a:rPr lang="en-US" dirty="0"/>
              <a:t>neonatal </a:t>
            </a:r>
            <a:r>
              <a:rPr lang="en-US" dirty="0" smtClean="0"/>
              <a:t>services</a:t>
            </a:r>
          </a:p>
          <a:p>
            <a:pPr lvl="4"/>
            <a:r>
              <a:rPr lang="en-US" dirty="0" smtClean="0"/>
              <a:t>93</a:t>
            </a:r>
            <a:r>
              <a:rPr lang="en-US" dirty="0"/>
              <a:t>% market share of tertiary cardiovascular </a:t>
            </a:r>
            <a:r>
              <a:rPr lang="en-US" dirty="0" smtClean="0"/>
              <a:t>services</a:t>
            </a:r>
          </a:p>
          <a:p>
            <a:pPr lvl="4"/>
            <a:r>
              <a:rPr lang="en-US" dirty="0" smtClean="0"/>
              <a:t>Roughly </a:t>
            </a:r>
            <a:r>
              <a:rPr lang="en-US" dirty="0"/>
              <a:t>75% </a:t>
            </a:r>
            <a:r>
              <a:rPr lang="en-US" dirty="0" smtClean="0"/>
              <a:t>of </a:t>
            </a:r>
            <a:r>
              <a:rPr lang="en-US" dirty="0"/>
              <a:t>primary and secondary care </a:t>
            </a:r>
            <a:r>
              <a:rPr lang="en-US" dirty="0" smtClean="0"/>
              <a:t>services</a:t>
            </a:r>
          </a:p>
          <a:p>
            <a:pPr lvl="2"/>
            <a:r>
              <a:rPr lang="en-US" dirty="0" smtClean="0"/>
              <a:t>McKenzie </a:t>
            </a:r>
            <a:r>
              <a:rPr lang="en-US" dirty="0"/>
              <a:t>operates </a:t>
            </a:r>
            <a:r>
              <a:rPr lang="en-US" dirty="0" smtClean="0"/>
              <a:t>one hospital (later changed name to Cascade Heath Solutions)</a:t>
            </a:r>
          </a:p>
          <a:p>
            <a:pPr lvl="3"/>
            <a:r>
              <a:rPr lang="en-US" dirty="0" smtClean="0"/>
              <a:t>Cannot provide tertiary care</a:t>
            </a:r>
          </a:p>
          <a:p>
            <a:r>
              <a:rPr lang="en-US" dirty="0" smtClean="0"/>
              <a:t>Gravamen of complaint </a:t>
            </a:r>
          </a:p>
          <a:p>
            <a:pPr lvl="1"/>
            <a:r>
              <a:rPr lang="en-US" dirty="0" smtClean="0"/>
              <a:t>PeaceHealth </a:t>
            </a:r>
            <a:r>
              <a:rPr lang="en-US" dirty="0"/>
              <a:t>engaged in anticompetitive conduct by offering insurers </a:t>
            </a:r>
            <a:r>
              <a:rPr lang="en-US" dirty="0" smtClean="0"/>
              <a:t>“bundled” </a:t>
            </a:r>
            <a:r>
              <a:rPr lang="en-US" dirty="0"/>
              <a:t>or “package” </a:t>
            </a:r>
            <a:r>
              <a:rPr lang="en-US" dirty="0" smtClean="0"/>
              <a:t>discounts of </a:t>
            </a:r>
            <a:r>
              <a:rPr lang="en-US" dirty="0"/>
              <a:t>35% to 40% on tertiary services if the insurers made PeaceHealth their sole preferred provider for </a:t>
            </a:r>
            <a:r>
              <a:rPr lang="en-US" i="1" dirty="0"/>
              <a:t>all</a:t>
            </a:r>
            <a:r>
              <a:rPr lang="en-US" dirty="0"/>
              <a:t> </a:t>
            </a:r>
            <a:r>
              <a:rPr lang="en-US" dirty="0" smtClean="0"/>
              <a:t>services—primary</a:t>
            </a:r>
            <a:r>
              <a:rPr lang="en-US" dirty="0"/>
              <a:t>, secondary, and </a:t>
            </a:r>
            <a:r>
              <a:rPr lang="en-US" dirty="0" smtClean="0"/>
              <a:t>tertiary</a:t>
            </a:r>
          </a:p>
          <a:p>
            <a:pPr lvl="2"/>
            <a:r>
              <a:rPr lang="en-US" i="1" dirty="0" smtClean="0"/>
              <a:t>Example</a:t>
            </a:r>
            <a:r>
              <a:rPr lang="en-US" dirty="0" smtClean="0"/>
              <a:t>: </a:t>
            </a:r>
            <a:r>
              <a:rPr lang="en-US" dirty="0"/>
              <a:t>PeaceHealth offered an 85% reimbursement rate for all services if it remained </a:t>
            </a:r>
            <a:r>
              <a:rPr lang="en-US" dirty="0" smtClean="0"/>
              <a:t>Regence BlueCross BlueShield's </a:t>
            </a:r>
            <a:r>
              <a:rPr lang="en-US" dirty="0"/>
              <a:t>sole preferred provider of primary, secondary, and tertiary services, and a </a:t>
            </a:r>
            <a:r>
              <a:rPr lang="en-US" dirty="0" smtClean="0"/>
              <a:t>90% reimbursement </a:t>
            </a:r>
            <a:r>
              <a:rPr lang="en-US" dirty="0"/>
              <a:t>rate if McKenzie was added as a preferred provider of primary and secondary services. </a:t>
            </a:r>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55</a:t>
            </a:fld>
            <a:endParaRPr lang="en-US" altLang="en-US" dirty="0"/>
          </a:p>
        </p:txBody>
      </p:sp>
      <p:sp>
        <p:nvSpPr>
          <p:cNvPr id="5" name="TextBox 4"/>
          <p:cNvSpPr txBox="1"/>
          <p:nvPr/>
        </p:nvSpPr>
        <p:spPr>
          <a:xfrm>
            <a:off x="444230" y="5905095"/>
            <a:ext cx="5153911" cy="276999"/>
          </a:xfrm>
          <a:prstGeom prst="rect">
            <a:avLst/>
          </a:prstGeom>
          <a:noFill/>
        </p:spPr>
        <p:txBody>
          <a:bodyPr wrap="none" rtlCol="0">
            <a:spAutoFit/>
          </a:bodyPr>
          <a:lstStyle/>
          <a:p>
            <a:r>
              <a:rPr lang="en-US" sz="1200" baseline="30000" dirty="0" smtClean="0"/>
              <a:t>1</a:t>
            </a:r>
            <a:r>
              <a:rPr lang="en-US" sz="1200" dirty="0" smtClean="0"/>
              <a:t> Cascade </a:t>
            </a:r>
            <a:r>
              <a:rPr lang="en-US" sz="1200" dirty="0"/>
              <a:t>Health Solutions v. PeaceHealth, 515 F.3d 883 (9th Cir. 2008</a:t>
            </a:r>
            <a:r>
              <a:rPr lang="en-US" sz="1200" dirty="0" smtClean="0"/>
              <a:t>).</a:t>
            </a:r>
            <a:endParaRPr lang="en-US" sz="1200" dirty="0"/>
          </a:p>
        </p:txBody>
      </p:sp>
    </p:spTree>
    <p:extLst>
      <p:ext uri="{BB962C8B-B14F-4D97-AF65-F5344CB8AC3E}">
        <p14:creationId xmlns:p14="http://schemas.microsoft.com/office/powerpoint/2010/main" val="32490961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Cascade </a:t>
            </a:r>
            <a:r>
              <a:rPr lang="en-US" i="1" dirty="0" smtClean="0"/>
              <a:t>Health</a:t>
            </a:r>
            <a:endParaRPr lang="en-US" baseline="30000" dirty="0"/>
          </a:p>
        </p:txBody>
      </p:sp>
      <p:sp>
        <p:nvSpPr>
          <p:cNvPr id="3" name="Content Placeholder 2"/>
          <p:cNvSpPr>
            <a:spLocks noGrp="1"/>
          </p:cNvSpPr>
          <p:nvPr>
            <p:ph idx="1"/>
          </p:nvPr>
        </p:nvSpPr>
        <p:spPr>
          <a:xfrm>
            <a:off x="457200" y="903606"/>
            <a:ext cx="8229600" cy="5225141"/>
          </a:xfrm>
        </p:spPr>
        <p:txBody>
          <a:bodyPr/>
          <a:lstStyle/>
          <a:p>
            <a:r>
              <a:rPr lang="en-US" dirty="0" smtClean="0"/>
              <a:t>District court</a:t>
            </a:r>
          </a:p>
          <a:p>
            <a:pPr lvl="1"/>
            <a:r>
              <a:rPr lang="en-US" dirty="0" smtClean="0"/>
              <a:t>Court</a:t>
            </a:r>
          </a:p>
          <a:p>
            <a:pPr lvl="2"/>
            <a:r>
              <a:rPr lang="en-US" dirty="0" smtClean="0"/>
              <a:t>Summary judgment for PeaceHealth on tying claim</a:t>
            </a:r>
          </a:p>
          <a:p>
            <a:pPr lvl="3"/>
            <a:r>
              <a:rPr lang="en-US" dirty="0" smtClean="0"/>
              <a:t>Services were available separately</a:t>
            </a:r>
          </a:p>
          <a:p>
            <a:pPr lvl="1"/>
            <a:r>
              <a:rPr lang="en-US" dirty="0" smtClean="0"/>
              <a:t>Jury: </a:t>
            </a:r>
          </a:p>
          <a:p>
            <a:pPr lvl="2"/>
            <a:r>
              <a:rPr lang="en-US" dirty="0" smtClean="0"/>
              <a:t>Relevant market: Primary </a:t>
            </a:r>
            <a:r>
              <a:rPr lang="en-US" dirty="0"/>
              <a:t>and secondary acute care hospital services in Lane County</a:t>
            </a:r>
            <a:endParaRPr lang="en-US" dirty="0" smtClean="0"/>
          </a:p>
          <a:p>
            <a:pPr lvl="2"/>
            <a:r>
              <a:rPr lang="en-US" dirty="0" smtClean="0"/>
              <a:t>Verdict for PeaceHealth on monopolization, conspiracy to monopolize and exclusive dealing</a:t>
            </a:r>
          </a:p>
          <a:p>
            <a:pPr lvl="2"/>
            <a:r>
              <a:rPr lang="en-US" dirty="0" smtClean="0"/>
              <a:t>Verdict to McKenzie on attempted monopolization, price discrimination, and tortious inference</a:t>
            </a:r>
          </a:p>
          <a:p>
            <a:pPr lvl="3"/>
            <a:r>
              <a:rPr lang="en-US" dirty="0" smtClean="0"/>
              <a:t>$5.4 million in actual damages</a:t>
            </a:r>
          </a:p>
          <a:p>
            <a:r>
              <a:rPr lang="en-US" dirty="0"/>
              <a:t>Ninth Circuit</a:t>
            </a:r>
          </a:p>
          <a:p>
            <a:pPr lvl="1"/>
            <a:r>
              <a:rPr lang="en-US" dirty="0" smtClean="0"/>
              <a:t>Summary</a:t>
            </a:r>
          </a:p>
          <a:p>
            <a:pPr lvl="2"/>
            <a:r>
              <a:rPr lang="en-US" dirty="0" smtClean="0"/>
              <a:t>Vacate </a:t>
            </a:r>
            <a:r>
              <a:rPr lang="en-US" dirty="0"/>
              <a:t>verdict for McKenzie on attempted monopolization, </a:t>
            </a:r>
            <a:r>
              <a:rPr lang="en-US" dirty="0" smtClean="0"/>
              <a:t>state price discrimination, </a:t>
            </a:r>
            <a:r>
              <a:rPr lang="en-US" dirty="0"/>
              <a:t>and tortious inference</a:t>
            </a:r>
          </a:p>
          <a:p>
            <a:pPr lvl="2"/>
            <a:r>
              <a:rPr lang="en-US" dirty="0"/>
              <a:t>Vacate summary judgment for PeaceHealth on tying claim</a:t>
            </a:r>
          </a:p>
          <a:p>
            <a:pPr lvl="2"/>
            <a:r>
              <a:rPr lang="en-US" dirty="0"/>
              <a:t>Vacate award of attorneys’ fees, costs and expenses</a:t>
            </a:r>
          </a:p>
          <a:p>
            <a:pPr lvl="2"/>
            <a:r>
              <a:rPr lang="en-US" dirty="0"/>
              <a:t>Certify question to Oregon Supreme Court on </a:t>
            </a:r>
            <a:r>
              <a:rPr lang="en-US" dirty="0" smtClean="0"/>
              <a:t>state price discrimination</a:t>
            </a:r>
          </a:p>
          <a:p>
            <a:pPr lvl="1"/>
            <a:r>
              <a:rPr lang="en-US" dirty="0" smtClean="0"/>
              <a:t>Mixed bundling</a:t>
            </a:r>
          </a:p>
          <a:p>
            <a:pPr lvl="2"/>
            <a:r>
              <a:rPr lang="en-US" dirty="0" smtClean="0"/>
              <a:t>Mixed bundling is a form of price cutting that usually benefits consumers, so care must be taken in condemning it</a:t>
            </a:r>
          </a:p>
          <a:p>
            <a:pPr lvl="2"/>
            <a:r>
              <a:rPr lang="en-US" dirty="0" smtClean="0"/>
              <a:t>Still, may be anticompetitive</a:t>
            </a:r>
          </a:p>
          <a:p>
            <a:pPr lvl="3"/>
            <a:r>
              <a:rPr lang="en-US" i="1" dirty="0" smtClean="0"/>
              <a:t>Example</a:t>
            </a:r>
            <a:r>
              <a:rPr lang="en-US" dirty="0" smtClean="0"/>
              <a:t>: A </a:t>
            </a:r>
            <a:r>
              <a:rPr lang="en-US" dirty="0"/>
              <a:t>competitor who sells only a single product in the bundle (and who produces that single product at a lower cost than the defendant) might not be able to match profitably the price created by the </a:t>
            </a:r>
            <a:r>
              <a:rPr lang="en-US" dirty="0" smtClean="0"/>
              <a:t>multiproduct </a:t>
            </a:r>
            <a:r>
              <a:rPr lang="en-US" dirty="0"/>
              <a:t>bundled </a:t>
            </a:r>
            <a:r>
              <a:rPr lang="en-US" dirty="0" smtClean="0"/>
              <a:t>discount (WDC: But is this always anticompetitive?)</a:t>
            </a:r>
          </a:p>
          <a:p>
            <a:pPr lvl="2"/>
            <a:endParaRPr lang="en-US" dirty="0"/>
          </a:p>
          <a:p>
            <a:pPr lvl="1"/>
            <a:endParaRPr lang="en-US" dirty="0"/>
          </a:p>
          <a:p>
            <a:pPr lvl="1"/>
            <a:endParaRPr lang="en-US" dirty="0"/>
          </a:p>
          <a:p>
            <a:pPr lvl="1"/>
            <a:endParaRPr lang="en-US" dirty="0"/>
          </a:p>
          <a:p>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56</a:t>
            </a:fld>
            <a:endParaRPr lang="en-US" altLang="en-US" dirty="0"/>
          </a:p>
        </p:txBody>
      </p:sp>
    </p:spTree>
    <p:extLst>
      <p:ext uri="{BB962C8B-B14F-4D97-AF65-F5344CB8AC3E}">
        <p14:creationId xmlns:p14="http://schemas.microsoft.com/office/powerpoint/2010/main" val="22982948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Cascade </a:t>
            </a:r>
            <a:r>
              <a:rPr lang="en-US" i="1" dirty="0" smtClean="0"/>
              <a:t>Health</a:t>
            </a:r>
            <a:endParaRPr lang="en-US" baseline="30000" dirty="0"/>
          </a:p>
        </p:txBody>
      </p:sp>
      <p:sp>
        <p:nvSpPr>
          <p:cNvPr id="3" name="Content Placeholder 2"/>
          <p:cNvSpPr>
            <a:spLocks noGrp="1"/>
          </p:cNvSpPr>
          <p:nvPr>
            <p:ph idx="1"/>
          </p:nvPr>
        </p:nvSpPr>
        <p:spPr/>
        <p:txBody>
          <a:bodyPr/>
          <a:lstStyle/>
          <a:p>
            <a:r>
              <a:rPr lang="en-US" dirty="0" smtClean="0"/>
              <a:t>Ninth Circuit</a:t>
            </a:r>
          </a:p>
          <a:p>
            <a:pPr lvl="1"/>
            <a:r>
              <a:rPr lang="en-US" dirty="0" smtClean="0"/>
              <a:t>Rejects </a:t>
            </a:r>
            <a:r>
              <a:rPr lang="en-US" i="1" dirty="0" err="1" smtClean="0"/>
              <a:t>LePage’s</a:t>
            </a:r>
            <a:r>
              <a:rPr lang="en-US" dirty="0" smtClean="0"/>
              <a:t> rule</a:t>
            </a:r>
          </a:p>
          <a:p>
            <a:pPr lvl="2"/>
            <a:r>
              <a:rPr lang="en-US" dirty="0" smtClean="0"/>
              <a:t>The problem:</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r>
              <a:rPr lang="en-US" dirty="0" smtClean="0"/>
              <a:t>The solution:</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57</a:t>
            </a:fld>
            <a:endParaRPr lang="en-US" altLang="en-US" dirty="0"/>
          </a:p>
        </p:txBody>
      </p:sp>
      <p:sp>
        <p:nvSpPr>
          <p:cNvPr id="5" name="TextBox 4"/>
          <p:cNvSpPr txBox="1"/>
          <p:nvPr/>
        </p:nvSpPr>
        <p:spPr>
          <a:xfrm>
            <a:off x="457200" y="5781973"/>
            <a:ext cx="4364272" cy="461665"/>
          </a:xfrm>
          <a:prstGeom prst="rect">
            <a:avLst/>
          </a:prstGeom>
          <a:noFill/>
        </p:spPr>
        <p:txBody>
          <a:bodyPr wrap="none" rtlCol="0">
            <a:spAutoFit/>
          </a:bodyPr>
          <a:lstStyle/>
          <a:p>
            <a:r>
              <a:rPr lang="en-US" sz="1200" baseline="30000" dirty="0" smtClean="0"/>
              <a:t>1</a:t>
            </a:r>
            <a:r>
              <a:rPr lang="en-US" sz="1200" dirty="0" smtClean="0"/>
              <a:t> </a:t>
            </a:r>
            <a:r>
              <a:rPr lang="en-US" sz="1200" i="1" dirty="0" smtClean="0"/>
              <a:t>Cascade Health</a:t>
            </a:r>
            <a:r>
              <a:rPr lang="en-US" sz="1200" dirty="0" smtClean="0"/>
              <a:t>, 515 </a:t>
            </a:r>
            <a:r>
              <a:rPr lang="en-US" sz="1200" dirty="0"/>
              <a:t>F.3d </a:t>
            </a:r>
            <a:r>
              <a:rPr lang="en-US" sz="1200" dirty="0" smtClean="0"/>
              <a:t>at 899 (internal citations omitted).</a:t>
            </a:r>
          </a:p>
          <a:p>
            <a:r>
              <a:rPr lang="en-US" sz="1200" baseline="30000" dirty="0" smtClean="0"/>
              <a:t>2</a:t>
            </a:r>
            <a:r>
              <a:rPr lang="en-US" sz="1200" dirty="0" smtClean="0"/>
              <a:t> </a:t>
            </a:r>
            <a:r>
              <a:rPr lang="en-US" sz="1200" i="1" dirty="0" smtClean="0"/>
              <a:t>Id</a:t>
            </a:r>
            <a:r>
              <a:rPr lang="en-US" sz="1200" dirty="0" smtClean="0"/>
              <a:t>. at 903 (footnote omitted).</a:t>
            </a:r>
            <a:endParaRPr lang="en-US" sz="1200" dirty="0"/>
          </a:p>
        </p:txBody>
      </p:sp>
      <p:sp>
        <p:nvSpPr>
          <p:cNvPr id="6" name="TextBox 5"/>
          <p:cNvSpPr txBox="1"/>
          <p:nvPr/>
        </p:nvSpPr>
        <p:spPr>
          <a:xfrm>
            <a:off x="1809548" y="1715683"/>
            <a:ext cx="6120507" cy="1569660"/>
          </a:xfrm>
          <a:prstGeom prst="rect">
            <a:avLst/>
          </a:prstGeom>
          <a:noFill/>
          <a:ln>
            <a:solidFill>
              <a:schemeClr val="accent1"/>
            </a:solidFill>
          </a:ln>
        </p:spPr>
        <p:txBody>
          <a:bodyPr wrap="square" rtlCol="0">
            <a:spAutoFit/>
          </a:bodyPr>
          <a:lstStyle/>
          <a:p>
            <a:r>
              <a:rPr lang="en-US" sz="1200" dirty="0"/>
              <a:t>[T]he fundamental problem with the </a:t>
            </a:r>
            <a:r>
              <a:rPr lang="en-US" sz="1200" i="1" dirty="0" err="1" smtClean="0"/>
              <a:t>LePage’s</a:t>
            </a:r>
            <a:r>
              <a:rPr lang="en-US" sz="1200" dirty="0" smtClean="0"/>
              <a:t> </a:t>
            </a:r>
            <a:r>
              <a:rPr lang="en-US" sz="1200" dirty="0"/>
              <a:t>standard is that it does not consider whether the bundled discounts constitute competition on the merits, but simply concludes that all bundled discounts offered by a monopolist are anticompetitive with respect to its competitors who do not manufacture an equally diverse product line. </a:t>
            </a:r>
            <a:r>
              <a:rPr lang="en-US" sz="1200" dirty="0" smtClean="0"/>
              <a:t>The </a:t>
            </a:r>
            <a:r>
              <a:rPr lang="en-US" sz="1200" i="1" dirty="0" err="1"/>
              <a:t>LePage's</a:t>
            </a:r>
            <a:r>
              <a:rPr lang="en-US" sz="1200" dirty="0"/>
              <a:t> </a:t>
            </a:r>
            <a:r>
              <a:rPr lang="en-US" sz="1200" dirty="0" smtClean="0"/>
              <a:t>standard . . . asks </a:t>
            </a:r>
            <a:r>
              <a:rPr lang="en-US" sz="1200" dirty="0"/>
              <a:t>the jury to consider whether the plaintiff has been excluded from the market, but does not require the jury to consider whether the plaintiff was at least as efficient of a producer as the defendant.   </a:t>
            </a:r>
            <a:r>
              <a:rPr lang="en-US" sz="1200" dirty="0" smtClean="0"/>
              <a:t>Thus</a:t>
            </a:r>
            <a:r>
              <a:rPr lang="en-US" sz="1200" dirty="0"/>
              <a:t>, the </a:t>
            </a:r>
            <a:r>
              <a:rPr lang="en-US" sz="1200" i="1" dirty="0" err="1" smtClean="0"/>
              <a:t>LePage’s</a:t>
            </a:r>
            <a:r>
              <a:rPr lang="en-US" sz="1200" dirty="0" smtClean="0"/>
              <a:t> </a:t>
            </a:r>
            <a:r>
              <a:rPr lang="en-US" sz="1200" dirty="0"/>
              <a:t>standard could protect a less efficient competitor at the expense of consumer </a:t>
            </a:r>
            <a:r>
              <a:rPr lang="en-US" sz="1200" dirty="0" smtClean="0"/>
              <a:t>welfare.</a:t>
            </a:r>
            <a:r>
              <a:rPr lang="en-US" sz="1200" baseline="30000" dirty="0" smtClean="0"/>
              <a:t>1</a:t>
            </a:r>
            <a:r>
              <a:rPr lang="en-US" sz="1200" dirty="0" smtClean="0"/>
              <a:t> </a:t>
            </a:r>
            <a:endParaRPr lang="en-US" sz="1200" dirty="0"/>
          </a:p>
        </p:txBody>
      </p:sp>
      <p:sp>
        <p:nvSpPr>
          <p:cNvPr id="7" name="TextBox 6"/>
          <p:cNvSpPr txBox="1"/>
          <p:nvPr/>
        </p:nvSpPr>
        <p:spPr>
          <a:xfrm>
            <a:off x="1809547" y="3737549"/>
            <a:ext cx="6120507" cy="1938992"/>
          </a:xfrm>
          <a:prstGeom prst="rect">
            <a:avLst/>
          </a:prstGeom>
          <a:noFill/>
          <a:ln>
            <a:solidFill>
              <a:schemeClr val="accent1"/>
            </a:solidFill>
          </a:ln>
        </p:spPr>
        <p:txBody>
          <a:bodyPr wrap="square" rtlCol="0">
            <a:spAutoFit/>
          </a:bodyPr>
          <a:lstStyle/>
          <a:p>
            <a:r>
              <a:rPr lang="en-US" sz="1200" dirty="0"/>
              <a:t>Given the endemic nature of bundled discounts in many spheres of normal economic activity, we </a:t>
            </a:r>
            <a:r>
              <a:rPr lang="en-US" sz="1200" dirty="0" smtClean="0"/>
              <a:t>decline </a:t>
            </a:r>
            <a:r>
              <a:rPr lang="en-US" sz="1200" dirty="0"/>
              <a:t>to endorse the Third Circuit's definition of when bundled discounts constitute the exclusionary </a:t>
            </a:r>
            <a:r>
              <a:rPr lang="en-US" sz="1200" dirty="0" smtClean="0"/>
              <a:t>conduct </a:t>
            </a:r>
            <a:r>
              <a:rPr lang="en-US" sz="1200" dirty="0"/>
              <a:t>proscribed by § 2 of the Sherman Act. Instead, we think the course safer for consumers and our competitive economy to hold that bundled discounts may not be considered exclusionary conduct within the meaning of § 2 of the Sherman Act unless the discounts resemble the behavior that the Supreme Court in </a:t>
            </a:r>
            <a:r>
              <a:rPr lang="en-US" sz="1200" i="1" dirty="0"/>
              <a:t>Brooke Group </a:t>
            </a:r>
            <a:r>
              <a:rPr lang="en-US" sz="1200" dirty="0"/>
              <a:t>identified as </a:t>
            </a:r>
            <a:r>
              <a:rPr lang="en-US" sz="1200" dirty="0" smtClean="0"/>
              <a:t>predatory. Accordingly</a:t>
            </a:r>
            <a:r>
              <a:rPr lang="en-US" sz="1200" dirty="0"/>
              <a:t>, we hold that the exclusionary conduct element of a claim arising under § 2 of the Sherman Act cannot be satisfied by reference to bundled discounts unless the discounts result in prices that are below an appropriate measure of the </a:t>
            </a:r>
            <a:r>
              <a:rPr lang="en-US" sz="1200" dirty="0" smtClean="0"/>
              <a:t>defendant's costs.</a:t>
            </a:r>
            <a:r>
              <a:rPr lang="en-US" sz="1200" baseline="30000" dirty="0" smtClean="0"/>
              <a:t>2</a:t>
            </a:r>
            <a:r>
              <a:rPr lang="en-US" sz="1200" dirty="0" smtClean="0"/>
              <a:t> </a:t>
            </a:r>
            <a:endParaRPr lang="en-US" sz="1200" dirty="0"/>
          </a:p>
        </p:txBody>
      </p:sp>
    </p:spTree>
    <p:extLst>
      <p:ext uri="{BB962C8B-B14F-4D97-AF65-F5344CB8AC3E}">
        <p14:creationId xmlns:p14="http://schemas.microsoft.com/office/powerpoint/2010/main" val="8636522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Cascade </a:t>
            </a:r>
            <a:r>
              <a:rPr lang="en-US" i="1" dirty="0" smtClean="0"/>
              <a:t>Health</a:t>
            </a:r>
            <a:endParaRPr lang="en-US" baseline="30000" dirty="0"/>
          </a:p>
        </p:txBody>
      </p:sp>
      <p:sp>
        <p:nvSpPr>
          <p:cNvPr id="3" name="Content Placeholder 2"/>
          <p:cNvSpPr>
            <a:spLocks noGrp="1"/>
          </p:cNvSpPr>
          <p:nvPr>
            <p:ph idx="1"/>
          </p:nvPr>
        </p:nvSpPr>
        <p:spPr/>
        <p:txBody>
          <a:bodyPr/>
          <a:lstStyle/>
          <a:p>
            <a:r>
              <a:rPr lang="en-US" dirty="0" smtClean="0"/>
              <a:t>Ninth Circuit</a:t>
            </a:r>
          </a:p>
          <a:p>
            <a:pPr lvl="1"/>
            <a:r>
              <a:rPr lang="en-US" dirty="0" smtClean="0"/>
              <a:t>Possible mixed bundling below-cost tests</a:t>
            </a:r>
          </a:p>
          <a:p>
            <a:pPr lvl="2">
              <a:buSzPct val="100000"/>
              <a:buFont typeface="+mj-lt"/>
              <a:buAutoNum type="arabicPeriod"/>
            </a:pPr>
            <a:r>
              <a:rPr lang="en-US" dirty="0" smtClean="0"/>
              <a:t>“Aggregate discount rule”—Rejected </a:t>
            </a:r>
          </a:p>
          <a:p>
            <a:pPr lvl="3"/>
            <a:r>
              <a:rPr lang="en-US" dirty="0" smtClean="0"/>
              <a:t>Bundled discounts are exclusionary only if the bundle’s discounted price is less than the aggregate incremental cost to produce the bundle</a:t>
            </a:r>
          </a:p>
          <a:p>
            <a:pPr lvl="3"/>
            <a:r>
              <a:rPr lang="en-US" dirty="0" smtClean="0"/>
              <a:t>But will not protect a more efficient competitor in one of the components, where the competitor does not produce all of the components in the bundle and hence cannot match the discount necessary for customers to elect to purchase separately</a:t>
            </a:r>
          </a:p>
          <a:p>
            <a:pPr lvl="2">
              <a:buSzPct val="100000"/>
              <a:buFont typeface="+mj-lt"/>
              <a:buAutoNum type="arabicPeriod"/>
            </a:pPr>
            <a:r>
              <a:rPr lang="en-US" i="1" dirty="0" smtClean="0"/>
              <a:t>Ortho</a:t>
            </a:r>
            <a:r>
              <a:rPr lang="en-US" dirty="0" smtClean="0"/>
              <a:t> rule—Rejected </a:t>
            </a:r>
          </a:p>
          <a:p>
            <a:pPr lvl="3"/>
            <a:r>
              <a:rPr lang="en-US" dirty="0"/>
              <a:t>Bundled discounts are exclusionary only </a:t>
            </a:r>
            <a:r>
              <a:rPr lang="en-US" dirty="0" smtClean="0"/>
              <a:t>if the plaintiff can show (a) it was an equally or more efficient producer of the competitive product, and (b) the defendant’s discounted bundle made it impossible for the plaintiff to produce the competitive product profitably</a:t>
            </a:r>
          </a:p>
          <a:p>
            <a:pPr lvl="3"/>
            <a:r>
              <a:rPr lang="en-US" dirty="0" smtClean="0"/>
              <a:t>Advantages</a:t>
            </a:r>
          </a:p>
          <a:p>
            <a:pPr lvl="4"/>
            <a:r>
              <a:rPr lang="en-US" dirty="0" smtClean="0"/>
              <a:t>Protects more efficient competitors</a:t>
            </a:r>
          </a:p>
          <a:p>
            <a:pPr lvl="3"/>
            <a:r>
              <a:rPr lang="en-US" dirty="0" smtClean="0"/>
              <a:t>Disadvantages</a:t>
            </a:r>
          </a:p>
          <a:p>
            <a:pPr lvl="4"/>
            <a:r>
              <a:rPr lang="en-US" i="1" dirty="0" smtClean="0"/>
              <a:t>Information problem</a:t>
            </a:r>
            <a:r>
              <a:rPr lang="en-US" dirty="0" smtClean="0"/>
              <a:t>: Firms considering bundled discounts are likely to know the incremental costs of their component competitors</a:t>
            </a:r>
          </a:p>
          <a:p>
            <a:pPr lvl="4"/>
            <a:r>
              <a:rPr lang="en-US" i="1" dirty="0" smtClean="0"/>
              <a:t>Administrative problem</a:t>
            </a:r>
            <a:r>
              <a:rPr lang="en-US" dirty="0" smtClean="0"/>
              <a:t>: Test is likely to invoke complex and costly litigation over the relative efficiency of the parties (and may require multiple litigations if several competitors have been excluded or are threatened with exclusion)</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58</a:t>
            </a:fld>
            <a:endParaRPr lang="en-US" altLang="en-US" dirty="0"/>
          </a:p>
        </p:txBody>
      </p:sp>
    </p:spTree>
    <p:extLst>
      <p:ext uri="{BB962C8B-B14F-4D97-AF65-F5344CB8AC3E}">
        <p14:creationId xmlns:p14="http://schemas.microsoft.com/office/powerpoint/2010/main" val="22581900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Cascade </a:t>
            </a:r>
            <a:r>
              <a:rPr lang="en-US" i="1" dirty="0" smtClean="0"/>
              <a:t>Health</a:t>
            </a:r>
            <a:endParaRPr lang="en-US" baseline="30000" dirty="0"/>
          </a:p>
        </p:txBody>
      </p:sp>
      <p:sp>
        <p:nvSpPr>
          <p:cNvPr id="3" name="Content Placeholder 2"/>
          <p:cNvSpPr>
            <a:spLocks noGrp="1"/>
          </p:cNvSpPr>
          <p:nvPr>
            <p:ph idx="1"/>
          </p:nvPr>
        </p:nvSpPr>
        <p:spPr/>
        <p:txBody>
          <a:bodyPr/>
          <a:lstStyle/>
          <a:p>
            <a:r>
              <a:rPr lang="en-US" dirty="0" smtClean="0"/>
              <a:t>Ninth Circuit</a:t>
            </a:r>
          </a:p>
          <a:p>
            <a:pPr lvl="1"/>
            <a:r>
              <a:rPr lang="en-US" dirty="0" smtClean="0"/>
              <a:t>Possible mixed bundling below-cost tests</a:t>
            </a:r>
          </a:p>
          <a:p>
            <a:pPr lvl="2">
              <a:buSzPct val="100000"/>
              <a:buFont typeface="+mj-lt"/>
              <a:buAutoNum type="arabicPeriod" startAt="3"/>
            </a:pPr>
            <a:r>
              <a:rPr lang="en-US" dirty="0" smtClean="0"/>
              <a:t>“Discount attribution” rule—Adopted </a:t>
            </a:r>
          </a:p>
          <a:p>
            <a:pPr lvl="3"/>
            <a:r>
              <a:rPr lang="en-US" dirty="0"/>
              <a:t>Bundled discounts are exclusionary only </a:t>
            </a:r>
            <a:r>
              <a:rPr lang="en-US" dirty="0" smtClean="0"/>
              <a:t>if the competitive component’s individual price minus the bundle’s total discount (when compared to the individual component prices) is less than the competitive component’s incremental cost</a:t>
            </a:r>
          </a:p>
          <a:p>
            <a:pPr lvl="3"/>
            <a:r>
              <a:rPr lang="en-US" dirty="0" smtClean="0"/>
              <a:t>Advantages</a:t>
            </a:r>
          </a:p>
          <a:p>
            <a:pPr lvl="4"/>
            <a:r>
              <a:rPr lang="en-US" dirty="0" smtClean="0"/>
              <a:t>Protects the equally or more efficient competitor</a:t>
            </a:r>
          </a:p>
          <a:p>
            <a:pPr lvl="4"/>
            <a:r>
              <a:rPr lang="en-US" dirty="0" smtClean="0"/>
              <a:t>Provides clear guidance, since it depends entirely on the defendant’s prices and costs and not on the costs of any competitive producer</a:t>
            </a:r>
          </a:p>
          <a:p>
            <a:pPr lvl="4"/>
            <a:r>
              <a:rPr lang="en-US" dirty="0" smtClean="0"/>
              <a:t>Does not require any litigation over relative producer efficiency</a:t>
            </a:r>
          </a:p>
          <a:p>
            <a:pPr lvl="2">
              <a:buSzPct val="100000"/>
              <a:buFont typeface="+mj-lt"/>
              <a:buAutoNum type="arabicPeriod" startAt="4"/>
            </a:pPr>
            <a:r>
              <a:rPr lang="en-US" dirty="0"/>
              <a:t>Antitrust Modernization Commission test—Rejected </a:t>
            </a:r>
          </a:p>
          <a:p>
            <a:pPr lvl="3"/>
            <a:r>
              <a:rPr lang="en-US" dirty="0"/>
              <a:t>A bundled discount is exclusionary only if:</a:t>
            </a:r>
          </a:p>
          <a:p>
            <a:pPr lvl="4">
              <a:buSzPct val="100000"/>
              <a:buFont typeface="+mj-lt"/>
              <a:buAutoNum type="alphaLcPeriod"/>
            </a:pPr>
            <a:r>
              <a:rPr lang="en-US" dirty="0"/>
              <a:t>after allocating all discounts and rebates attributable to the entire bundle of products to the competitive product, the defendant sold the competitive product below its incremental cost for the competitive product; </a:t>
            </a:r>
            <a:endParaRPr lang="en-US" dirty="0" smtClean="0"/>
          </a:p>
          <a:p>
            <a:pPr lvl="4">
              <a:buSzPct val="100000"/>
              <a:buFont typeface="+mj-lt"/>
              <a:buAutoNum type="alphaLcPeriod"/>
            </a:pPr>
            <a:r>
              <a:rPr lang="en-US" dirty="0" smtClean="0"/>
              <a:t>the </a:t>
            </a:r>
            <a:r>
              <a:rPr lang="en-US" dirty="0"/>
              <a:t>defendant is likely to recoup these short-term losses; and </a:t>
            </a:r>
            <a:endParaRPr lang="en-US" dirty="0" smtClean="0"/>
          </a:p>
          <a:p>
            <a:pPr lvl="4">
              <a:buSzPct val="100000"/>
              <a:buFont typeface="+mj-lt"/>
              <a:buAutoNum type="alphaLcPeriod"/>
            </a:pPr>
            <a:r>
              <a:rPr lang="en-US" dirty="0" smtClean="0"/>
              <a:t>the </a:t>
            </a:r>
            <a:r>
              <a:rPr lang="en-US" dirty="0"/>
              <a:t>bundled discount or rebate program has had or is likely to have an adverse effect on </a:t>
            </a:r>
            <a:r>
              <a:rPr lang="en-US" dirty="0" smtClean="0"/>
              <a:t>competition</a:t>
            </a:r>
          </a:p>
          <a:p>
            <a:pPr lvl="3"/>
            <a:r>
              <a:rPr lang="en-US" i="1" dirty="0" smtClean="0"/>
              <a:t>Below-cost leg</a:t>
            </a:r>
            <a:r>
              <a:rPr lang="en-US" dirty="0" smtClean="0"/>
              <a:t>: Discount attribution rule is the first leg of the AMC test</a:t>
            </a:r>
          </a:p>
          <a:p>
            <a:pPr lvl="3"/>
            <a:r>
              <a:rPr lang="en-US" i="1" dirty="0" smtClean="0"/>
              <a:t>Recoupment leg</a:t>
            </a:r>
            <a:r>
              <a:rPr lang="en-US" dirty="0" smtClean="0"/>
              <a:t>: Inappropriate in mixed bundling, since, unlike single-product predatory pricing where the defendant must earn negative profits during the predation period, in mixed bundling the defendant can remain profitable while excluding equally efficient but less diverse producers</a:t>
            </a:r>
          </a:p>
          <a:p>
            <a:pPr lvl="3"/>
            <a:r>
              <a:rPr lang="en-US" i="1" dirty="0" smtClean="0"/>
              <a:t>Competition leg</a:t>
            </a:r>
            <a:r>
              <a:rPr lang="en-US" dirty="0" smtClean="0"/>
              <a:t>: Redundant in light of the antitrust injury requirement</a:t>
            </a:r>
          </a:p>
          <a:p>
            <a:pPr lvl="3">
              <a:buSzPct val="100000"/>
              <a:buFont typeface="+mj-lt"/>
              <a:buAutoNum type="alphaLcPeriod"/>
            </a:pPr>
            <a:endParaRPr lang="en-US" dirty="0" smtClean="0"/>
          </a:p>
          <a:p>
            <a:pPr lvl="3"/>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59</a:t>
            </a:fld>
            <a:endParaRPr lang="en-US" altLang="en-US" dirty="0"/>
          </a:p>
        </p:txBody>
      </p:sp>
    </p:spTree>
    <p:extLst>
      <p:ext uri="{BB962C8B-B14F-4D97-AF65-F5344CB8AC3E}">
        <p14:creationId xmlns:p14="http://schemas.microsoft.com/office/powerpoint/2010/main" val="781610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Harm in Tying Arrangements</a:t>
            </a:r>
            <a:endParaRPr lang="en-US" dirty="0"/>
          </a:p>
        </p:txBody>
      </p:sp>
      <p:sp>
        <p:nvSpPr>
          <p:cNvPr id="3" name="Content Placeholder 2"/>
          <p:cNvSpPr>
            <a:spLocks noGrp="1"/>
          </p:cNvSpPr>
          <p:nvPr>
            <p:ph idx="1"/>
          </p:nvPr>
        </p:nvSpPr>
        <p:spPr/>
        <p:txBody>
          <a:bodyPr/>
          <a:lstStyle/>
          <a:p>
            <a:r>
              <a:rPr lang="en-US" dirty="0" smtClean="0"/>
              <a:t>More on the modern view</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6</a:t>
            </a:fld>
            <a:endParaRPr lang="en-US" altLang="en-US" dirty="0"/>
          </a:p>
        </p:txBody>
      </p:sp>
      <p:sp>
        <p:nvSpPr>
          <p:cNvPr id="6" name="TextBox 5"/>
          <p:cNvSpPr txBox="1"/>
          <p:nvPr/>
        </p:nvSpPr>
        <p:spPr>
          <a:xfrm>
            <a:off x="1043940" y="1661160"/>
            <a:ext cx="7292339" cy="3323987"/>
          </a:xfrm>
          <a:prstGeom prst="rect">
            <a:avLst/>
          </a:prstGeom>
          <a:noFill/>
          <a:ln>
            <a:solidFill>
              <a:schemeClr val="accent1"/>
            </a:solidFill>
          </a:ln>
        </p:spPr>
        <p:txBody>
          <a:bodyPr wrap="square" rtlCol="0">
            <a:spAutoFit/>
          </a:bodyPr>
          <a:lstStyle/>
          <a:p>
            <a:r>
              <a:rPr lang="en-US" sz="1400" dirty="0" smtClean="0"/>
              <a:t>[T]he </a:t>
            </a:r>
            <a:r>
              <a:rPr lang="en-US" sz="1400" dirty="0"/>
              <a:t>law draws a distinction between the exploitation of market power by merely enhancing the price of the tying product, on the one hand, and by attempting to impose restraints on competition in the market for a tied product, on the other. When the </a:t>
            </a:r>
            <a:r>
              <a:rPr lang="en-US" sz="1400" dirty="0" smtClean="0"/>
              <a:t>seller’s </a:t>
            </a:r>
            <a:r>
              <a:rPr lang="en-US" sz="1400" dirty="0"/>
              <a:t>power is just used to maximize its return in the tying product market, where presumably its product enjoys some justifiable advantage over its competitors, the competitive ideal of the Sherman Act is not necessarily compromised. But if that power is used to impair competition on the merits in another market, a potentially inferior product may be insulated from competitive </a:t>
            </a:r>
            <a:r>
              <a:rPr lang="en-US" sz="1400" dirty="0" smtClean="0"/>
              <a:t>pressures. </a:t>
            </a:r>
            <a:r>
              <a:rPr lang="en-US" sz="1400" dirty="0"/>
              <a:t>This impairment could either harm existing competitors or create barriers to entry of new competitors in the market for the tied product, </a:t>
            </a:r>
            <a:r>
              <a:rPr lang="en-US" sz="1400" dirty="0" smtClean="0"/>
              <a:t>and </a:t>
            </a:r>
            <a:r>
              <a:rPr lang="en-US" sz="1400" dirty="0"/>
              <a:t>can </a:t>
            </a:r>
            <a:r>
              <a:rPr lang="en-US" sz="1400" dirty="0" smtClean="0"/>
              <a:t>increase </a:t>
            </a:r>
            <a:r>
              <a:rPr lang="en-US" sz="1400" dirty="0"/>
              <a:t>the social costs of market power by facilitating price discrimination, thereby increasing monopoly profits over what they would be absent the </a:t>
            </a:r>
            <a:r>
              <a:rPr lang="en-US" sz="1400" dirty="0" smtClean="0"/>
              <a:t>tie. </a:t>
            </a:r>
            <a:r>
              <a:rPr lang="en-US" sz="1400" dirty="0"/>
              <a:t>And from the standpoint </a:t>
            </a:r>
            <a:r>
              <a:rPr lang="en-US" sz="1400" dirty="0" smtClean="0"/>
              <a:t>of </a:t>
            </a:r>
            <a:r>
              <a:rPr lang="en-US" sz="1400" dirty="0"/>
              <a:t>the </a:t>
            </a:r>
            <a:r>
              <a:rPr lang="en-US" sz="1400" dirty="0" smtClean="0"/>
              <a:t>consumer</a:t>
            </a:r>
            <a:r>
              <a:rPr lang="en-US" sz="1400" dirty="0" smtClean="0">
                <a:latin typeface="Arial"/>
                <a:cs typeface="Arial"/>
              </a:rPr>
              <a:t>—</a:t>
            </a:r>
            <a:r>
              <a:rPr lang="en-US" sz="1400" dirty="0" smtClean="0"/>
              <a:t>whose </a:t>
            </a:r>
            <a:r>
              <a:rPr lang="en-US" sz="1400" dirty="0"/>
              <a:t>interests the statute was especially intended to </a:t>
            </a:r>
            <a:r>
              <a:rPr lang="en-US" sz="1400" dirty="0" smtClean="0"/>
              <a:t>serve</a:t>
            </a:r>
            <a:r>
              <a:rPr lang="en-US" sz="1400" dirty="0" smtClean="0">
                <a:latin typeface="Arial"/>
                <a:cs typeface="Arial"/>
              </a:rPr>
              <a:t>—</a:t>
            </a:r>
            <a:r>
              <a:rPr lang="en-US" sz="1400" dirty="0" smtClean="0"/>
              <a:t>the </a:t>
            </a:r>
            <a:r>
              <a:rPr lang="en-US" sz="1400" dirty="0"/>
              <a:t>freedom to select the best bargain in the second market is impaired by his need to purchase the tying product, and perhaps by an inability to evaluate the true cost of either product when they are available only as a </a:t>
            </a:r>
            <a:r>
              <a:rPr lang="en-US" sz="1400" dirty="0" smtClean="0"/>
              <a:t>package.</a:t>
            </a:r>
            <a:r>
              <a:rPr lang="en-US" sz="1400" baseline="30000" dirty="0" smtClean="0"/>
              <a:t>1</a:t>
            </a:r>
            <a:r>
              <a:rPr lang="en-US" sz="1400" dirty="0" smtClean="0"/>
              <a:t> </a:t>
            </a:r>
            <a:endParaRPr lang="en-US" sz="1400" dirty="0"/>
          </a:p>
        </p:txBody>
      </p:sp>
      <p:sp>
        <p:nvSpPr>
          <p:cNvPr id="7" name="TextBox 6"/>
          <p:cNvSpPr txBox="1"/>
          <p:nvPr/>
        </p:nvSpPr>
        <p:spPr>
          <a:xfrm>
            <a:off x="472440" y="5890260"/>
            <a:ext cx="5305107" cy="276999"/>
          </a:xfrm>
          <a:prstGeom prst="rect">
            <a:avLst/>
          </a:prstGeom>
          <a:noFill/>
        </p:spPr>
        <p:txBody>
          <a:bodyPr wrap="none" rtlCol="0">
            <a:spAutoFit/>
          </a:bodyPr>
          <a:lstStyle/>
          <a:p>
            <a:r>
              <a:rPr lang="en-US" sz="1200" baseline="30000" dirty="0" smtClean="0"/>
              <a:t>1</a:t>
            </a:r>
            <a:r>
              <a:rPr lang="en-US" sz="1200" dirty="0" smtClean="0"/>
              <a:t> </a:t>
            </a:r>
            <a:r>
              <a:rPr lang="en-US" sz="1200" i="1" dirty="0" smtClean="0"/>
              <a:t>Jefferson Parish</a:t>
            </a:r>
            <a:r>
              <a:rPr lang="en-US" sz="1200" dirty="0" smtClean="0"/>
              <a:t>, 466 U.S. at 14 (footnotes and internal citations omitted).</a:t>
            </a:r>
            <a:endParaRPr lang="en-US" sz="1200" dirty="0"/>
          </a:p>
        </p:txBody>
      </p:sp>
    </p:spTree>
    <p:extLst>
      <p:ext uri="{BB962C8B-B14F-4D97-AF65-F5344CB8AC3E}">
        <p14:creationId xmlns:p14="http://schemas.microsoft.com/office/powerpoint/2010/main" val="4912481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Cascade </a:t>
            </a:r>
            <a:r>
              <a:rPr lang="en-US" i="1" dirty="0" smtClean="0"/>
              <a:t>Health</a:t>
            </a:r>
            <a:endParaRPr lang="en-US" baseline="30000" dirty="0"/>
          </a:p>
        </p:txBody>
      </p:sp>
      <p:sp>
        <p:nvSpPr>
          <p:cNvPr id="3" name="Content Placeholder 2"/>
          <p:cNvSpPr>
            <a:spLocks noGrp="1"/>
          </p:cNvSpPr>
          <p:nvPr>
            <p:ph idx="1"/>
          </p:nvPr>
        </p:nvSpPr>
        <p:spPr/>
        <p:txBody>
          <a:bodyPr/>
          <a:lstStyle/>
          <a:p>
            <a:r>
              <a:rPr lang="en-US" dirty="0" smtClean="0"/>
              <a:t>Ninth Circuit</a:t>
            </a:r>
          </a:p>
          <a:p>
            <a:pPr lvl="1"/>
            <a:r>
              <a:rPr lang="en-US" dirty="0" smtClean="0"/>
              <a:t>Possible mixed bundling below-cost tests</a:t>
            </a:r>
          </a:p>
          <a:p>
            <a:pPr lvl="2">
              <a:buSzPct val="100000"/>
              <a:buFont typeface="+mj-lt"/>
              <a:buAutoNum type="arabicPeriod" startAt="4"/>
            </a:pPr>
            <a:r>
              <a:rPr lang="en-US" dirty="0" smtClean="0"/>
              <a:t>Antitrust </a:t>
            </a:r>
            <a:r>
              <a:rPr lang="en-US" dirty="0"/>
              <a:t>Modernization Commission test—Rejected </a:t>
            </a:r>
            <a:r>
              <a:rPr lang="en-US" dirty="0" smtClean="0"/>
              <a:t>(</a:t>
            </a:r>
            <a:r>
              <a:rPr lang="en-US" dirty="0" err="1" smtClean="0"/>
              <a:t>con’t</a:t>
            </a:r>
            <a:r>
              <a:rPr lang="en-US" dirty="0" smtClean="0"/>
              <a:t>)</a:t>
            </a:r>
            <a:endParaRPr lang="en-US" dirty="0"/>
          </a:p>
          <a:p>
            <a:pPr lvl="3"/>
            <a:r>
              <a:rPr lang="en-US" dirty="0" smtClean="0"/>
              <a:t>WDC: Is the Ninth Circuit’s critique of the AMC test correct?</a:t>
            </a:r>
          </a:p>
          <a:p>
            <a:pPr lvl="4"/>
            <a:r>
              <a:rPr lang="en-US" i="1" dirty="0" smtClean="0"/>
              <a:t>Recoupment</a:t>
            </a:r>
            <a:r>
              <a:rPr lang="en-US" dirty="0" smtClean="0"/>
              <a:t>: </a:t>
            </a:r>
          </a:p>
          <a:p>
            <a:pPr lvl="5"/>
            <a:r>
              <a:rPr lang="en-US" dirty="0" smtClean="0"/>
              <a:t>Does the Ninth Circuit misunderstand the recoupment requirement? The foundation of the recoupment requirement is not that the defendant earned negative profits, but rather that it earned less profits during the predation period than it could have absent its below-cost pricing and, for predation to be economically rational, the firm must recoup these foregone profits (with interest) in the post-predation period</a:t>
            </a:r>
          </a:p>
          <a:p>
            <a:pPr lvl="5"/>
            <a:r>
              <a:rPr lang="en-US" dirty="0" smtClean="0"/>
              <a:t>Is the same true of mixed bundling?</a:t>
            </a:r>
          </a:p>
          <a:p>
            <a:pPr lvl="6"/>
            <a:r>
              <a:rPr lang="en-US" dirty="0" smtClean="0"/>
              <a:t>If it is, doesn’t a requirement of recoupment make sense? Just as in predatory pricing, if the firm cannot recoup, then consumers win overall even if prices eventually increase as competitors exit the market?</a:t>
            </a:r>
          </a:p>
          <a:p>
            <a:pPr lvl="6"/>
            <a:r>
              <a:rPr lang="en-US" dirty="0" smtClean="0"/>
              <a:t>If the firm is not sacrificing short-run profits, then the bundled price must be the long-run equilibrium price. Since it benefits consumers, why should courts declare it exclusionary?</a:t>
            </a:r>
          </a:p>
          <a:p>
            <a:pPr lvl="4"/>
            <a:r>
              <a:rPr lang="en-US" dirty="0" smtClean="0"/>
              <a:t>Effect on competition</a:t>
            </a:r>
          </a:p>
          <a:p>
            <a:pPr lvl="5"/>
            <a:r>
              <a:rPr lang="en-US" dirty="0" smtClean="0"/>
              <a:t>By finding a redundancy with the antitrust injury requirement, does the Ninth Circuit confuse an element of private antitrust standing with an element  of an antitrust violation? While it might be redundant in a private case, there is no antitrust injury requirement in government standing. Does the Ninth Circuit really mean to say that mixed bundling that is below cost under its discount attribution rule is anticompetitively exclusionary even if there is no adverse effect on competition?</a:t>
            </a:r>
          </a:p>
          <a:p>
            <a:pPr lvl="3">
              <a:buSzPct val="100000"/>
              <a:buFont typeface="+mj-lt"/>
              <a:buAutoNum type="alphaLcPeriod"/>
            </a:pPr>
            <a:endParaRPr lang="en-US" dirty="0" smtClean="0"/>
          </a:p>
          <a:p>
            <a:pPr lvl="3"/>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60</a:t>
            </a:fld>
            <a:endParaRPr lang="en-US" altLang="en-US" dirty="0"/>
          </a:p>
        </p:txBody>
      </p:sp>
    </p:spTree>
    <p:extLst>
      <p:ext uri="{BB962C8B-B14F-4D97-AF65-F5344CB8AC3E}">
        <p14:creationId xmlns:p14="http://schemas.microsoft.com/office/powerpoint/2010/main" val="15381555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Mixed Bundling</a:t>
            </a:r>
            <a:endParaRPr lang="en-US" dirty="0"/>
          </a:p>
        </p:txBody>
      </p:sp>
      <p:sp>
        <p:nvSpPr>
          <p:cNvPr id="3" name="Content Placeholder 2"/>
          <p:cNvSpPr>
            <a:spLocks noGrp="1"/>
          </p:cNvSpPr>
          <p:nvPr>
            <p:ph idx="1"/>
          </p:nvPr>
        </p:nvSpPr>
        <p:spPr/>
        <p:txBody>
          <a:bodyPr/>
          <a:lstStyle/>
          <a:p>
            <a:r>
              <a:rPr lang="en-US" dirty="0" smtClean="0"/>
              <a:t>Another look: The </a:t>
            </a:r>
            <a:r>
              <a:rPr lang="en-US" i="1" dirty="0" smtClean="0"/>
              <a:t>Ortho </a:t>
            </a:r>
            <a:r>
              <a:rPr lang="en-US" dirty="0" smtClean="0"/>
              <a:t>example</a:t>
            </a:r>
            <a:endParaRPr lang="en-US" baseline="30000" dirty="0" smtClean="0"/>
          </a:p>
          <a:p>
            <a:pPr lvl="1"/>
            <a:r>
              <a:rPr lang="en-US" dirty="0" smtClean="0"/>
              <a:t>Two products, two firms: </a:t>
            </a:r>
          </a:p>
          <a:p>
            <a:pPr lvl="2"/>
            <a:r>
              <a:rPr lang="en-US" dirty="0" smtClean="0"/>
              <a:t>Monopolist produces both conditioner</a:t>
            </a:r>
            <a:br>
              <a:rPr lang="en-US" dirty="0" smtClean="0"/>
            </a:br>
            <a:r>
              <a:rPr lang="en-US" dirty="0" smtClean="0"/>
              <a:t>and shampoo</a:t>
            </a:r>
          </a:p>
          <a:p>
            <a:pPr lvl="2"/>
            <a:r>
              <a:rPr lang="en-US" dirty="0" smtClean="0"/>
              <a:t>Competitor produces only shampoo</a:t>
            </a:r>
          </a:p>
          <a:p>
            <a:pPr lvl="1"/>
            <a:r>
              <a:rPr lang="en-US" dirty="0" smtClean="0"/>
              <a:t>Consumers consume in fixed proportions</a:t>
            </a:r>
          </a:p>
          <a:p>
            <a:pPr lvl="2"/>
            <a:r>
              <a:rPr lang="en-US" dirty="0" smtClean="0"/>
              <a:t>1 conditioner: 1 shampoo</a:t>
            </a:r>
          </a:p>
          <a:p>
            <a:pPr lvl="1"/>
            <a:r>
              <a:rPr lang="en-US" i="1" dirty="0" smtClean="0"/>
              <a:t>Ortho</a:t>
            </a:r>
            <a:r>
              <a:rPr lang="en-US" dirty="0" smtClean="0"/>
              <a:t> conclusion</a:t>
            </a:r>
          </a:p>
          <a:p>
            <a:pPr lvl="2"/>
            <a:r>
              <a:rPr lang="en-US" dirty="0" smtClean="0"/>
              <a:t>The monopolist can exclude the </a:t>
            </a:r>
            <a:br>
              <a:rPr lang="en-US" dirty="0" smtClean="0"/>
            </a:br>
            <a:r>
              <a:rPr lang="en-US" dirty="0" smtClean="0"/>
              <a:t>more efficient shampoo competitor </a:t>
            </a:r>
            <a:br>
              <a:rPr lang="en-US" dirty="0" smtClean="0"/>
            </a:br>
            <a:r>
              <a:rPr lang="en-US" dirty="0" smtClean="0"/>
              <a:t>by selling the bundle</a:t>
            </a:r>
          </a:p>
          <a:p>
            <a:pPr lvl="1"/>
            <a:r>
              <a:rPr lang="en-US" dirty="0"/>
              <a:t>Looks straightforward—but there are some problems </a:t>
            </a:r>
          </a:p>
          <a:p>
            <a:pPr lvl="2">
              <a:buSzPct val="100000"/>
              <a:buFont typeface="+mj-lt"/>
              <a:buAutoNum type="arabicPeriod"/>
            </a:pPr>
            <a:r>
              <a:rPr lang="en-US" dirty="0"/>
              <a:t>What demand structure yields these unbundled prices in equilibrium?</a:t>
            </a:r>
          </a:p>
          <a:p>
            <a:pPr lvl="3"/>
            <a:r>
              <a:rPr lang="en-US" dirty="0"/>
              <a:t>If the firms play Bertrand in shampoo, then the unbundled price should be $1.49 and the competitor should have a structural monopoly in </a:t>
            </a:r>
            <a:r>
              <a:rPr lang="en-US" dirty="0" smtClean="0"/>
              <a:t>shampoo—the monopolist could never charge an unbundled price of $3.00 for shampoo</a:t>
            </a:r>
            <a:endParaRPr lang="en-US" dirty="0"/>
          </a:p>
          <a:p>
            <a:pPr lvl="3"/>
            <a:r>
              <a:rPr lang="en-US" dirty="0"/>
              <a:t>If the firms play </a:t>
            </a:r>
            <a:r>
              <a:rPr lang="en-US" dirty="0" err="1"/>
              <a:t>Cournot</a:t>
            </a:r>
            <a:r>
              <a:rPr lang="en-US" dirty="0"/>
              <a:t> in shampoo, I cannot find a (linear) aggregate demand function consistent with the costs and fixed proportions demand that give the unbundled prices in </a:t>
            </a:r>
            <a:r>
              <a:rPr lang="en-US" dirty="0" smtClean="0"/>
              <a:t>equilibrium</a:t>
            </a:r>
          </a:p>
          <a:p>
            <a:pPr lvl="3"/>
            <a:r>
              <a:rPr lang="en-US" dirty="0" smtClean="0"/>
              <a:t>Examples are not meaningful if they are untethered to realistic economic equilibria</a:t>
            </a:r>
            <a:endParaRPr lang="en-US" dirty="0"/>
          </a:p>
          <a:p>
            <a:endParaRPr lang="en-US" dirty="0" smtClean="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61</a:t>
            </a:fld>
            <a:endParaRPr lang="en-US" altLang="en-US" dirty="0"/>
          </a:p>
        </p:txBody>
      </p:sp>
      <p:sp>
        <p:nvSpPr>
          <p:cNvPr id="5" name="TextBox 4"/>
          <p:cNvSpPr txBox="1"/>
          <p:nvPr/>
        </p:nvSpPr>
        <p:spPr>
          <a:xfrm>
            <a:off x="457200" y="5851748"/>
            <a:ext cx="7449207" cy="276999"/>
          </a:xfrm>
          <a:prstGeom prst="rect">
            <a:avLst/>
          </a:prstGeom>
          <a:noFill/>
        </p:spPr>
        <p:txBody>
          <a:bodyPr wrap="square" rtlCol="0">
            <a:spAutoFit/>
          </a:bodyPr>
          <a:lstStyle/>
          <a:p>
            <a:r>
              <a:rPr lang="en-US" sz="1200" baseline="30000" dirty="0"/>
              <a:t>1</a:t>
            </a:r>
            <a:r>
              <a:rPr lang="en-US" sz="1200" dirty="0"/>
              <a:t> Ortho Diagnostic Sys., Inc. v. Abbott Labs., Inc., 920 F</a:t>
            </a:r>
            <a:r>
              <a:rPr lang="en-US" sz="1200" dirty="0" smtClean="0"/>
              <a:t>. Supp</a:t>
            </a:r>
            <a:r>
              <a:rPr lang="en-US" sz="1200" dirty="0"/>
              <a:t>. 455, 467 (S.D.N.Y</a:t>
            </a:r>
            <a:r>
              <a:rPr lang="en-US" sz="1200" dirty="0" smtClean="0"/>
              <a:t>. 1996) (giving example).</a:t>
            </a:r>
            <a:endParaRPr lang="en-US" sz="1200" dirty="0"/>
          </a:p>
        </p:txBody>
      </p:sp>
      <p:sp>
        <p:nvSpPr>
          <p:cNvPr id="11" name="Rectangle 10"/>
          <p:cNvSpPr/>
          <p:nvPr/>
        </p:nvSpPr>
        <p:spPr>
          <a:xfrm>
            <a:off x="4989786" y="1150882"/>
            <a:ext cx="3641835" cy="264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nvGraphicFramePr>
        <p:xfrm>
          <a:off x="5076498" y="1225177"/>
          <a:ext cx="3720661" cy="2472690"/>
        </p:xfrm>
        <a:graphic>
          <a:graphicData uri="http://schemas.openxmlformats.org/drawingml/2006/table">
            <a:tbl>
              <a:tblPr>
                <a:tableStyleId>{2D5ABB26-0587-4C30-8999-92F81FD0307C}</a:tableStyleId>
              </a:tblPr>
              <a:tblGrid>
                <a:gridCol w="953812"/>
                <a:gridCol w="772511"/>
                <a:gridCol w="804041"/>
                <a:gridCol w="420505"/>
                <a:gridCol w="769792"/>
              </a:tblGrid>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rPr>
                        <a:t>Conditioner</a:t>
                      </a:r>
                      <a:endParaRPr lang="en-US" sz="1100" b="1"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100" b="1" u="none" strike="noStrike" dirty="0">
                          <a:effectLst/>
                        </a:rPr>
                        <a:t>Shampoo</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dirty="0">
                          <a:effectLst/>
                        </a:rPr>
                        <a:t>Cost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Monopolist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$2.50 </a:t>
                      </a:r>
                      <a:endParaRPr lang="en-US" sz="11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100" u="none" strike="noStrike">
                          <a:effectLst/>
                        </a:rPr>
                        <a:t>$1.50 </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Competitor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100" u="none" strike="noStrike" dirty="0">
                          <a:effectLst/>
                        </a:rPr>
                        <a:t>$1.25 </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a:endParaRPr lang="en-US" dirty="0"/>
                    </a:p>
                  </a:txBody>
                  <a:tcPr marL="9525" marR="9525" marT="9525" marB="0" anchor="b"/>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dirty="0">
                          <a:effectLst/>
                        </a:rPr>
                        <a:t>Price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Monopolist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$5.00 </a:t>
                      </a:r>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100" u="none" strike="noStrike" dirty="0">
                          <a:effectLst/>
                        </a:rPr>
                        <a:t>$3.00 </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dirty="0">
                          <a:effectLst/>
                        </a:rPr>
                        <a:t>(unbundled)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Competitor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100" u="none" strike="noStrike" dirty="0">
                          <a:effectLst/>
                        </a:rPr>
                        <a:t>$3.00 </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endParaRPr lang="en-US"/>
                    </a:p>
                  </a:txBody>
                  <a:tcPr marL="9525" marR="9525" marT="9525" marB="0" anchor="b"/>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b="1" u="none" strike="noStrike" dirty="0">
                          <a:effectLst/>
                        </a:rPr>
                        <a:t>Price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Monopolist</a:t>
                      </a:r>
                      <a:endParaRPr lang="en-US" sz="1100" b="0" i="0" u="none" strike="noStrike">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100" u="none" strike="noStrike">
                          <a:effectLst/>
                        </a:rPr>
                        <a:t>$5.25 </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r>
              <a:tr h="190500">
                <a:tc>
                  <a:txBody>
                    <a:bodyPr/>
                    <a:lstStyle/>
                    <a:p>
                      <a:pPr algn="l" fontAlgn="b"/>
                      <a:r>
                        <a:rPr lang="en-US" sz="1100" b="1" u="none" strike="noStrike" dirty="0">
                          <a:effectLst/>
                        </a:rPr>
                        <a:t>(bundled)</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gridSpan="5">
                  <a:txBody>
                    <a:bodyPr/>
                    <a:lstStyle/>
                    <a:p>
                      <a:pPr algn="l" fontAlgn="b"/>
                      <a:r>
                        <a:rPr lang="en-US" sz="1100" u="none" strike="noStrike" dirty="0">
                          <a:effectLst/>
                        </a:rPr>
                        <a:t>Competitor must price at or below $0.25 to </a:t>
                      </a:r>
                      <a:r>
                        <a:rPr lang="en-US" sz="1100" u="none" strike="noStrike" dirty="0" smtClean="0">
                          <a:effectLst/>
                        </a:rPr>
                        <a:t>stay in the </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5">
                  <a:txBody>
                    <a:bodyPr/>
                    <a:lstStyle/>
                    <a:p>
                      <a:pPr algn="l" fontAlgn="b"/>
                      <a:r>
                        <a:rPr lang="en-US" sz="1100" u="none" strike="noStrike" dirty="0" smtClean="0">
                          <a:effectLst/>
                        </a:rPr>
                        <a:t>game </a:t>
                      </a:r>
                      <a:r>
                        <a:rPr lang="en-US" sz="1100" u="none" strike="noStrike" dirty="0">
                          <a:effectLst/>
                        </a:rPr>
                        <a:t>against the monopolist's bundle</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659098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Mixed Bundling</a:t>
            </a:r>
            <a:endParaRPr lang="en-US" dirty="0"/>
          </a:p>
        </p:txBody>
      </p:sp>
      <p:sp>
        <p:nvSpPr>
          <p:cNvPr id="3" name="Content Placeholder 2"/>
          <p:cNvSpPr>
            <a:spLocks noGrp="1"/>
          </p:cNvSpPr>
          <p:nvPr>
            <p:ph idx="1"/>
          </p:nvPr>
        </p:nvSpPr>
        <p:spPr/>
        <p:txBody>
          <a:bodyPr/>
          <a:lstStyle/>
          <a:p>
            <a:r>
              <a:rPr lang="en-US" dirty="0" smtClean="0"/>
              <a:t>Another look: The </a:t>
            </a:r>
            <a:r>
              <a:rPr lang="en-US" i="1" dirty="0" smtClean="0"/>
              <a:t>Ortho</a:t>
            </a:r>
            <a:r>
              <a:rPr lang="en-US" dirty="0" smtClean="0"/>
              <a:t> example</a:t>
            </a:r>
          </a:p>
          <a:p>
            <a:pPr lvl="1"/>
            <a:r>
              <a:rPr lang="en-US" dirty="0" smtClean="0"/>
              <a:t>Looks straightforward—but there are some problems </a:t>
            </a:r>
          </a:p>
          <a:p>
            <a:pPr lvl="2"/>
            <a:r>
              <a:rPr lang="en-US" dirty="0" smtClean="0"/>
              <a:t>Even if the bundle excludes the more efficient shampoo firm—the major concern in </a:t>
            </a:r>
            <a:r>
              <a:rPr lang="en-US" i="1" dirty="0" smtClean="0"/>
              <a:t>Cascade Health</a:t>
            </a:r>
            <a:r>
              <a:rPr lang="en-US" dirty="0" smtClean="0"/>
              <a:t>—why does it matter? </a:t>
            </a:r>
          </a:p>
          <a:p>
            <a:pPr lvl="3"/>
            <a:r>
              <a:rPr lang="en-US" dirty="0" smtClean="0"/>
              <a:t>Antitrust law is about competition and consumer welfare, not competitors</a:t>
            </a:r>
          </a:p>
          <a:p>
            <a:pPr lvl="3"/>
            <a:r>
              <a:rPr lang="en-US" dirty="0" smtClean="0"/>
              <a:t>Consumers are better off with the bundle at the $5.25 bundled price than without it</a:t>
            </a:r>
          </a:p>
          <a:p>
            <a:pPr lvl="4"/>
            <a:r>
              <a:rPr lang="en-US" dirty="0" smtClean="0"/>
              <a:t>The lower cost of the competitor in shampoo is what caused the monopolist to lower the price of conditioner below its monopoly price in the first instance</a:t>
            </a:r>
          </a:p>
          <a:p>
            <a:pPr lvl="5"/>
            <a:r>
              <a:rPr lang="en-US" dirty="0" smtClean="0"/>
              <a:t>In an unbundled world, the monopolist would charge $5.00 for conditioner and the market price for shampoo would be at least $1.49, for a total of at least $6.49 </a:t>
            </a:r>
          </a:p>
          <a:p>
            <a:pPr lvl="4"/>
            <a:r>
              <a:rPr lang="en-US" dirty="0" smtClean="0"/>
              <a:t>If the antitrust rule that enables the competitor to survive results in the monopolist returning to a monopoly price for conditioner, the total price paid by the consumer may be higher than the bundled price, making the antitrust rule is counterproductive from a consumer welfare perspective</a:t>
            </a:r>
          </a:p>
          <a:p>
            <a:pPr lvl="5"/>
            <a:r>
              <a:rPr lang="en-US" dirty="0" smtClean="0"/>
              <a:t>The efficiency of the competitor cannot be considered in isolation</a:t>
            </a:r>
          </a:p>
          <a:p>
            <a:pPr lvl="5"/>
            <a:r>
              <a:rPr lang="en-US" dirty="0" smtClean="0"/>
              <a:t>Rather, the fashioning of a proper rule needs to weigh the consumer welfare consequences of the market equilibrium with mixed bundling compared to the consumer welfare consequences of the market equilibrium with the antitrust rule in place </a:t>
            </a:r>
          </a:p>
          <a:p>
            <a:pPr lvl="3"/>
            <a:r>
              <a:rPr lang="en-US" dirty="0" smtClean="0"/>
              <a:t>For the same reasons, should recoupment be required? </a:t>
            </a:r>
          </a:p>
          <a:p>
            <a:pPr lvl="4"/>
            <a:r>
              <a:rPr lang="en-US" dirty="0" smtClean="0"/>
              <a:t>If the threat of competitor expansion or entry forces the bundler to maintain the low mixed bundle price of $5.25, doesn’t this promote consumer welfare compared to a consumer expenditure of at least $6.49 in an unbundled world?</a:t>
            </a:r>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62</a:t>
            </a:fld>
            <a:endParaRPr lang="en-US" altLang="en-US" dirty="0"/>
          </a:p>
        </p:txBody>
      </p:sp>
    </p:spTree>
    <p:extLst>
      <p:ext uri="{BB962C8B-B14F-4D97-AF65-F5344CB8AC3E}">
        <p14:creationId xmlns:p14="http://schemas.microsoft.com/office/powerpoint/2010/main" val="9687398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smtClean="0"/>
              <a:t>Loyalty Discounts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63</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32660714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Loyalty Discounts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64</a:t>
            </a:fld>
            <a:endParaRPr lang="en-US" altLang="en-US" dirty="0"/>
          </a:p>
        </p:txBody>
      </p:sp>
    </p:spTree>
    <p:extLst>
      <p:ext uri="{BB962C8B-B14F-4D97-AF65-F5344CB8AC3E}">
        <p14:creationId xmlns:p14="http://schemas.microsoft.com/office/powerpoint/2010/main" val="343598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 in Tying Arrangements</a:t>
            </a:r>
          </a:p>
        </p:txBody>
      </p:sp>
      <p:sp>
        <p:nvSpPr>
          <p:cNvPr id="3" name="Content Placeholder 2"/>
          <p:cNvSpPr>
            <a:spLocks noGrp="1"/>
          </p:cNvSpPr>
          <p:nvPr>
            <p:ph idx="1"/>
          </p:nvPr>
        </p:nvSpPr>
        <p:spPr/>
        <p:txBody>
          <a:bodyPr/>
          <a:lstStyle/>
          <a:p>
            <a:r>
              <a:rPr lang="en-US" dirty="0" smtClean="0"/>
              <a:t>Modern foreclosure theory (from an economic perspective)</a:t>
            </a:r>
          </a:p>
          <a:p>
            <a:pPr lvl="1"/>
            <a:r>
              <a:rPr lang="en-US" dirty="0" smtClean="0"/>
              <a:t>Tying arrangement reduces demand in tied product for competitive products, reducing the number of sellers of these competitive products</a:t>
            </a:r>
          </a:p>
          <a:p>
            <a:pPr lvl="2"/>
            <a:r>
              <a:rPr lang="en-US" dirty="0" smtClean="0"/>
              <a:t>Reduced number of competitors gives tying seller a greater share of the tied product market and may enable tying seller to reduce output and raise prices in the tied product market </a:t>
            </a:r>
          </a:p>
          <a:p>
            <a:pPr lvl="3"/>
            <a:r>
              <a:rPr lang="en-US" dirty="0" smtClean="0"/>
              <a:t>Requires competitors to be limited in their ability to expand output to offset the tying seller’s production contraction  </a:t>
            </a:r>
          </a:p>
          <a:p>
            <a:pPr lvl="2"/>
            <a:r>
              <a:rPr lang="en-US" dirty="0" smtClean="0"/>
              <a:t>Increased concentration of third-party sellers may facilitate coordination and raise prices in tied product market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7</a:t>
            </a:fld>
            <a:endParaRPr lang="en-US" altLang="en-US" dirty="0"/>
          </a:p>
        </p:txBody>
      </p:sp>
      <p:sp>
        <p:nvSpPr>
          <p:cNvPr id="5" name="Rectangle 4"/>
          <p:cNvSpPr/>
          <p:nvPr/>
        </p:nvSpPr>
        <p:spPr>
          <a:xfrm>
            <a:off x="2632841" y="4388322"/>
            <a:ext cx="252249"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32840" y="5077780"/>
            <a:ext cx="4038602" cy="276999"/>
          </a:xfrm>
          <a:prstGeom prst="rect">
            <a:avLst/>
          </a:prstGeom>
          <a:noFill/>
          <a:ln>
            <a:solidFill>
              <a:schemeClr val="accent1">
                <a:shade val="50000"/>
              </a:schemeClr>
            </a:solidFill>
          </a:ln>
        </p:spPr>
        <p:txBody>
          <a:bodyPr wrap="square" rtlCol="0">
            <a:spAutoFit/>
          </a:bodyPr>
          <a:lstStyle/>
          <a:p>
            <a:pPr algn="ctr"/>
            <a:r>
              <a:rPr lang="en-US" sz="1200" dirty="0" smtClean="0"/>
              <a:t>Consumers</a:t>
            </a:r>
            <a:endParaRPr lang="en-US" sz="1200" dirty="0"/>
          </a:p>
        </p:txBody>
      </p:sp>
      <p:sp>
        <p:nvSpPr>
          <p:cNvPr id="10" name="Rectangle 9"/>
          <p:cNvSpPr/>
          <p:nvPr/>
        </p:nvSpPr>
        <p:spPr>
          <a:xfrm>
            <a:off x="3392214" y="4390948"/>
            <a:ext cx="252249"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51587" y="4388322"/>
            <a:ext cx="252249"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900447" y="4385696"/>
            <a:ext cx="252249"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659820" y="4388322"/>
            <a:ext cx="252249"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19193" y="4385696"/>
            <a:ext cx="252249"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5242034" y="5077780"/>
            <a:ext cx="0" cy="27699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Left Brace 16"/>
          <p:cNvSpPr/>
          <p:nvPr/>
        </p:nvSpPr>
        <p:spPr>
          <a:xfrm rot="16200000">
            <a:off x="3858431" y="4179886"/>
            <a:ext cx="158012" cy="2609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23"/>
          <p:cNvSpPr/>
          <p:nvPr/>
        </p:nvSpPr>
        <p:spPr>
          <a:xfrm>
            <a:off x="3294993" y="4309495"/>
            <a:ext cx="1947041" cy="370490"/>
          </a:xfrm>
          <a:prstGeom prst="rect">
            <a:avLst/>
          </a:prstGeom>
          <a:no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331737" y="4057805"/>
            <a:ext cx="838691" cy="246221"/>
          </a:xfrm>
          <a:prstGeom prst="rect">
            <a:avLst/>
          </a:prstGeom>
          <a:noFill/>
        </p:spPr>
        <p:txBody>
          <a:bodyPr wrap="none" rtlCol="0">
            <a:spAutoFit/>
          </a:bodyPr>
          <a:lstStyle/>
          <a:p>
            <a:r>
              <a:rPr lang="en-US" sz="1000" dirty="0" smtClean="0"/>
              <a:t>Tying seller</a:t>
            </a:r>
            <a:endParaRPr lang="en-US" sz="1000" dirty="0"/>
          </a:p>
        </p:txBody>
      </p:sp>
      <p:sp>
        <p:nvSpPr>
          <p:cNvPr id="26" name="TextBox 25"/>
          <p:cNvSpPr txBox="1"/>
          <p:nvPr/>
        </p:nvSpPr>
        <p:spPr>
          <a:xfrm>
            <a:off x="3291230" y="3967616"/>
            <a:ext cx="1950804" cy="400110"/>
          </a:xfrm>
          <a:prstGeom prst="rect">
            <a:avLst/>
          </a:prstGeom>
          <a:noFill/>
        </p:spPr>
        <p:txBody>
          <a:bodyPr wrap="square" rtlCol="0">
            <a:spAutoFit/>
          </a:bodyPr>
          <a:lstStyle/>
          <a:p>
            <a:pPr algn="ctr"/>
            <a:r>
              <a:rPr lang="en-US" sz="1000" dirty="0" smtClean="0"/>
              <a:t>Competitors foreclosed by lack of demand (exit market)</a:t>
            </a:r>
            <a:endParaRPr lang="en-US" sz="1000" dirty="0"/>
          </a:p>
        </p:txBody>
      </p:sp>
      <p:sp>
        <p:nvSpPr>
          <p:cNvPr id="27" name="TextBox 26"/>
          <p:cNvSpPr txBox="1"/>
          <p:nvPr/>
        </p:nvSpPr>
        <p:spPr>
          <a:xfrm>
            <a:off x="5415510" y="4046067"/>
            <a:ext cx="1491114" cy="246221"/>
          </a:xfrm>
          <a:prstGeom prst="rect">
            <a:avLst/>
          </a:prstGeom>
          <a:noFill/>
        </p:spPr>
        <p:txBody>
          <a:bodyPr wrap="none" rtlCol="0">
            <a:spAutoFit/>
          </a:bodyPr>
          <a:lstStyle/>
          <a:p>
            <a:r>
              <a:rPr lang="en-US" sz="1000" dirty="0" smtClean="0"/>
              <a:t>Remaining competitors</a:t>
            </a:r>
            <a:endParaRPr lang="en-US" sz="1000" dirty="0"/>
          </a:p>
        </p:txBody>
      </p:sp>
      <p:sp>
        <p:nvSpPr>
          <p:cNvPr id="28" name="Left Brace 27"/>
          <p:cNvSpPr/>
          <p:nvPr/>
        </p:nvSpPr>
        <p:spPr>
          <a:xfrm rot="16200000">
            <a:off x="5903578" y="4785981"/>
            <a:ext cx="106322" cy="1410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3281648" y="5631375"/>
            <a:ext cx="1311578" cy="246221"/>
          </a:xfrm>
          <a:prstGeom prst="rect">
            <a:avLst/>
          </a:prstGeom>
          <a:noFill/>
        </p:spPr>
        <p:txBody>
          <a:bodyPr wrap="none" rtlCol="0">
            <a:spAutoFit/>
          </a:bodyPr>
          <a:lstStyle/>
          <a:p>
            <a:r>
              <a:rPr lang="en-US" sz="1000" dirty="0" smtClean="0"/>
              <a:t>Foreclosed demand</a:t>
            </a:r>
            <a:endParaRPr lang="en-US" sz="1000" dirty="0"/>
          </a:p>
        </p:txBody>
      </p:sp>
      <p:sp>
        <p:nvSpPr>
          <p:cNvPr id="35" name="TextBox 34"/>
          <p:cNvSpPr txBox="1"/>
          <p:nvPr/>
        </p:nvSpPr>
        <p:spPr>
          <a:xfrm>
            <a:off x="5311370" y="5627232"/>
            <a:ext cx="1290738" cy="246221"/>
          </a:xfrm>
          <a:prstGeom prst="rect">
            <a:avLst/>
          </a:prstGeom>
          <a:noFill/>
        </p:spPr>
        <p:txBody>
          <a:bodyPr wrap="none" rtlCol="0">
            <a:spAutoFit/>
          </a:bodyPr>
          <a:lstStyle/>
          <a:p>
            <a:r>
              <a:rPr lang="en-US" sz="1000" dirty="0" smtClean="0"/>
              <a:t>Remaining demand</a:t>
            </a:r>
            <a:endParaRPr lang="en-US" sz="1000" dirty="0"/>
          </a:p>
        </p:txBody>
      </p:sp>
      <p:cxnSp>
        <p:nvCxnSpPr>
          <p:cNvPr id="37" name="Straight Arrow Connector 36"/>
          <p:cNvCxnSpPr>
            <a:stCxn id="5" idx="2"/>
          </p:cNvCxnSpPr>
          <p:nvPr/>
        </p:nvCxnSpPr>
        <p:spPr>
          <a:xfrm>
            <a:off x="2758966" y="4616922"/>
            <a:ext cx="1178471" cy="460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3" idx="2"/>
          </p:cNvCxnSpPr>
          <p:nvPr/>
        </p:nvCxnSpPr>
        <p:spPr>
          <a:xfrm flipH="1">
            <a:off x="5785944" y="4616922"/>
            <a:ext cx="1" cy="471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4" idx="2"/>
          </p:cNvCxnSpPr>
          <p:nvPr/>
        </p:nvCxnSpPr>
        <p:spPr>
          <a:xfrm flipH="1">
            <a:off x="6540061" y="4614296"/>
            <a:ext cx="5257" cy="463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445217" y="3485297"/>
            <a:ext cx="2253566" cy="369332"/>
          </a:xfrm>
          <a:prstGeom prst="rect">
            <a:avLst/>
          </a:prstGeom>
          <a:noFill/>
        </p:spPr>
        <p:txBody>
          <a:bodyPr wrap="none" rtlCol="0">
            <a:spAutoFit/>
          </a:bodyPr>
          <a:lstStyle/>
          <a:p>
            <a:r>
              <a:rPr lang="en-US" dirty="0" smtClean="0"/>
              <a:t>Tied Product Market</a:t>
            </a:r>
            <a:endParaRPr lang="en-US" dirty="0"/>
          </a:p>
        </p:txBody>
      </p:sp>
    </p:spTree>
    <p:extLst>
      <p:ext uri="{BB962C8B-B14F-4D97-AF65-F5344CB8AC3E}">
        <p14:creationId xmlns:p14="http://schemas.microsoft.com/office/powerpoint/2010/main" val="552725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 in Tying Arrangements</a:t>
            </a:r>
          </a:p>
        </p:txBody>
      </p:sp>
      <p:sp>
        <p:nvSpPr>
          <p:cNvPr id="3" name="Content Placeholder 2"/>
          <p:cNvSpPr>
            <a:spLocks noGrp="1"/>
          </p:cNvSpPr>
          <p:nvPr>
            <p:ph idx="1"/>
          </p:nvPr>
        </p:nvSpPr>
        <p:spPr/>
        <p:txBody>
          <a:bodyPr/>
          <a:lstStyle/>
          <a:p>
            <a:r>
              <a:rPr lang="en-US" dirty="0" smtClean="0"/>
              <a:t>Fuller exploitation of market power in the tying product through price discrimination</a:t>
            </a:r>
          </a:p>
          <a:p>
            <a:pPr lvl="1"/>
            <a:r>
              <a:rPr lang="en-US" dirty="0" smtClean="0"/>
              <a:t>While foreclosure of the tied product market is the modern focus of competitive concern, some older cases viewed certain tying arrangements as anticompetitive because they provide a means of more fully exploiting the seller’s market power in the tying product</a:t>
            </a:r>
          </a:p>
          <a:p>
            <a:pPr lvl="1"/>
            <a:r>
              <a:rPr lang="en-US" dirty="0" smtClean="0"/>
              <a:t>These types of tying arrangements are called </a:t>
            </a:r>
            <a:r>
              <a:rPr lang="en-US" i="1" dirty="0" smtClean="0"/>
              <a:t>metering </a:t>
            </a:r>
            <a:r>
              <a:rPr lang="en-US" i="1" dirty="0"/>
              <a:t>tying </a:t>
            </a:r>
            <a:r>
              <a:rPr lang="en-US" i="1" dirty="0" smtClean="0"/>
              <a:t>arrangements</a:t>
            </a:r>
            <a:r>
              <a:rPr lang="en-US" dirty="0" smtClean="0"/>
              <a:t> because they enable the tying seller to ascertain the intensity of demand of its customers based on their usage</a:t>
            </a:r>
          </a:p>
          <a:p>
            <a:pPr lvl="2"/>
            <a:r>
              <a:rPr lang="en-US" dirty="0" smtClean="0"/>
              <a:t>These arrangements are also known as </a:t>
            </a:r>
            <a:r>
              <a:rPr lang="en-US" i="1" dirty="0" smtClean="0"/>
              <a:t>requirements tying arrangements</a:t>
            </a:r>
          </a:p>
          <a:p>
            <a:pPr lvl="1"/>
            <a:r>
              <a:rPr lang="en-US" dirty="0" smtClean="0"/>
              <a:t>The usual metering tying arrangement is the sale of a single unit of a durable tying product and the sale of multiple units of the consumable tied product depending on the customer’s usage of  the tying product</a:t>
            </a:r>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8</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393048656"/>
              </p:ext>
            </p:extLst>
          </p:nvPr>
        </p:nvGraphicFramePr>
        <p:xfrm>
          <a:off x="1596829" y="4552894"/>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1400" dirty="0" smtClean="0"/>
                        <a:t>Tying product</a:t>
                      </a:r>
                      <a:endParaRPr lang="en-US" sz="1400" dirty="0"/>
                    </a:p>
                  </a:txBody>
                  <a:tcPr anchor="ctr"/>
                </a:tc>
                <a:tc>
                  <a:txBody>
                    <a:bodyPr/>
                    <a:lstStyle/>
                    <a:p>
                      <a:pPr algn="ctr"/>
                      <a:r>
                        <a:rPr lang="en-US" sz="1400" dirty="0" smtClean="0"/>
                        <a:t>Metering tied product</a:t>
                      </a:r>
                      <a:endParaRPr lang="en-US" sz="1400" dirty="0"/>
                    </a:p>
                  </a:txBody>
                  <a:tcPr anchor="ctr"/>
                </a:tc>
              </a:tr>
              <a:tr h="370840">
                <a:tc>
                  <a:txBody>
                    <a:bodyPr/>
                    <a:lstStyle/>
                    <a:p>
                      <a:pPr algn="ctr"/>
                      <a:r>
                        <a:rPr lang="en-US" sz="1400" dirty="0" smtClean="0"/>
                        <a:t>Printer</a:t>
                      </a:r>
                      <a:endParaRPr lang="en-US" sz="1400" dirty="0"/>
                    </a:p>
                  </a:txBody>
                  <a:tcPr anchor="ctr"/>
                </a:tc>
                <a:tc>
                  <a:txBody>
                    <a:bodyPr/>
                    <a:lstStyle/>
                    <a:p>
                      <a:pPr algn="ctr"/>
                      <a:r>
                        <a:rPr lang="en-US" sz="1400" dirty="0" smtClean="0"/>
                        <a:t>Printer cartridges</a:t>
                      </a:r>
                      <a:endParaRPr lang="en-US" sz="1400" dirty="0"/>
                    </a:p>
                  </a:txBody>
                  <a:tcPr anchor="ctr"/>
                </a:tc>
              </a:tr>
              <a:tr h="370840">
                <a:tc>
                  <a:txBody>
                    <a:bodyPr/>
                    <a:lstStyle/>
                    <a:p>
                      <a:pPr algn="ctr"/>
                      <a:r>
                        <a:rPr lang="en-US" sz="1400" dirty="0" smtClean="0"/>
                        <a:t>Razor</a:t>
                      </a:r>
                      <a:endParaRPr lang="en-US" sz="1400" dirty="0"/>
                    </a:p>
                  </a:txBody>
                  <a:tcPr anchor="ctr"/>
                </a:tc>
                <a:tc>
                  <a:txBody>
                    <a:bodyPr/>
                    <a:lstStyle/>
                    <a:p>
                      <a:pPr algn="ctr"/>
                      <a:r>
                        <a:rPr lang="en-US" sz="1400" dirty="0" smtClean="0"/>
                        <a:t>Razor blades</a:t>
                      </a:r>
                      <a:endParaRPr lang="en-US" sz="1400" dirty="0"/>
                    </a:p>
                  </a:txBody>
                  <a:tcPr anchor="ctr"/>
                </a:tc>
              </a:tr>
              <a:tr h="370840">
                <a:tc>
                  <a:txBody>
                    <a:bodyPr/>
                    <a:lstStyle/>
                    <a:p>
                      <a:pPr algn="ctr"/>
                      <a:r>
                        <a:rPr lang="en-US" sz="1400" dirty="0" smtClean="0"/>
                        <a:t>Camera</a:t>
                      </a:r>
                      <a:r>
                        <a:rPr lang="en-US" sz="1400" baseline="0" dirty="0" smtClean="0"/>
                        <a:t> </a:t>
                      </a:r>
                      <a:endParaRPr lang="en-US" sz="1400" dirty="0"/>
                    </a:p>
                  </a:txBody>
                  <a:tcPr anchor="ctr"/>
                </a:tc>
                <a:tc>
                  <a:txBody>
                    <a:bodyPr/>
                    <a:lstStyle/>
                    <a:p>
                      <a:pPr algn="ctr"/>
                      <a:r>
                        <a:rPr lang="en-US" sz="1400" dirty="0" smtClean="0"/>
                        <a:t>Film</a:t>
                      </a:r>
                      <a:endParaRPr lang="en-US" sz="1400" dirty="0"/>
                    </a:p>
                  </a:txBody>
                  <a:tcPr anchor="ctr"/>
                </a:tc>
              </a:tr>
            </a:tbl>
          </a:graphicData>
        </a:graphic>
      </p:graphicFrame>
    </p:spTree>
    <p:extLst>
      <p:ext uri="{BB962C8B-B14F-4D97-AF65-F5344CB8AC3E}">
        <p14:creationId xmlns:p14="http://schemas.microsoft.com/office/powerpoint/2010/main" val="1420541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 in Tying Arrangements</a:t>
            </a:r>
          </a:p>
        </p:txBody>
      </p:sp>
      <p:sp>
        <p:nvSpPr>
          <p:cNvPr id="3" name="Content Placeholder 2"/>
          <p:cNvSpPr>
            <a:spLocks noGrp="1"/>
          </p:cNvSpPr>
          <p:nvPr>
            <p:ph idx="1"/>
          </p:nvPr>
        </p:nvSpPr>
        <p:spPr/>
        <p:txBody>
          <a:bodyPr/>
          <a:lstStyle/>
          <a:p>
            <a:r>
              <a:rPr lang="en-US" dirty="0" smtClean="0"/>
              <a:t>Fuller exploitation of market power in the tying product through price discrimination</a:t>
            </a:r>
          </a:p>
          <a:p>
            <a:pPr lvl="1"/>
            <a:r>
              <a:rPr lang="en-US" dirty="0" smtClean="0"/>
              <a:t>Example</a:t>
            </a:r>
          </a:p>
          <a:p>
            <a:pPr lvl="2"/>
            <a:r>
              <a:rPr lang="en-US" dirty="0" smtClean="0"/>
              <a:t>Consider a manufacturer with market power in printers. The demand for printers is derived from the demand for printing. All other things being equal, customers that require a high volume of printing will have a higher reservation price for printers than customers require only a low volume of printing. </a:t>
            </a:r>
            <a:r>
              <a:rPr lang="en-US" dirty="0"/>
              <a:t>Assume that the same printer can handle high and low volume printing. </a:t>
            </a:r>
            <a:endParaRPr lang="en-US" dirty="0" smtClean="0"/>
          </a:p>
          <a:p>
            <a:pPr lvl="2"/>
            <a:r>
              <a:rPr lang="en-US" dirty="0" smtClean="0"/>
              <a:t>In the absence of tying, the printer manufacturer will set price for its marginal revenue equals its marginal cost of manufacturing printers, since it has no means of distinguishing high volume customers from low volume customers.</a:t>
            </a:r>
          </a:p>
          <a:p>
            <a:pPr lvl="2"/>
            <a:r>
              <a:rPr lang="en-US" dirty="0" smtClean="0"/>
              <a:t>Although customers need only one printer, high volume customers will require more printer cartridges than low volume printers. If the printer manufacturer can tie the sale of printer cartridges to the sale of printers, the manufacturer can effectively price discriminate between high volume and low volume customers</a:t>
            </a:r>
          </a:p>
          <a:p>
            <a:pPr lvl="2"/>
            <a:r>
              <a:rPr lang="en-US" dirty="0" smtClean="0"/>
              <a:t>The usual profit-maximizing solution is to lower the price of printers below the stand-alone price and raise the price of printer cartridges above their stand-alone price</a:t>
            </a:r>
          </a:p>
          <a:p>
            <a:pPr lvl="3"/>
            <a:r>
              <a:rPr lang="en-US" dirty="0" smtClean="0"/>
              <a:t>Now you understand why printers are so inexpensive and printer cartridges are so expensive</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9</a:t>
            </a:fld>
            <a:endParaRPr lang="en-US" altLang="en-US" dirty="0"/>
          </a:p>
        </p:txBody>
      </p:sp>
    </p:spTree>
    <p:extLst>
      <p:ext uri="{BB962C8B-B14F-4D97-AF65-F5344CB8AC3E}">
        <p14:creationId xmlns:p14="http://schemas.microsoft.com/office/powerpoint/2010/main" val="3778469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41245</TotalTime>
  <Words>12795</Words>
  <Application>Microsoft Office PowerPoint</Application>
  <PresentationFormat>On-screen Show (4:3)</PresentationFormat>
  <Paragraphs>1000</Paragraphs>
  <Slides>64</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Calibri</vt:lpstr>
      <vt:lpstr>Garamond</vt:lpstr>
      <vt:lpstr>Times New Roman</vt:lpstr>
      <vt:lpstr>Wingdings</vt:lpstr>
      <vt:lpstr>Edge</vt:lpstr>
      <vt:lpstr>22.  Tying Arrangements, Mixed Bundling, and Loyalty Discounts</vt:lpstr>
      <vt:lpstr>Tying Arrangements and Mixed Bundling</vt:lpstr>
      <vt:lpstr>Tying Arrangements</vt:lpstr>
      <vt:lpstr>Harm in Tying Arrangements</vt:lpstr>
      <vt:lpstr>Harm in Tying Arrangements</vt:lpstr>
      <vt:lpstr>Harm in Tying Arrangements</vt:lpstr>
      <vt:lpstr>Harm in Tying Arrangements</vt:lpstr>
      <vt:lpstr>Harm in Tying Arrangements</vt:lpstr>
      <vt:lpstr>Harm in Tying Arrangements</vt:lpstr>
      <vt:lpstr>Harm in Tying Arrangements</vt:lpstr>
      <vt:lpstr>Tying Arrangements</vt:lpstr>
      <vt:lpstr>Section 1 Analysis</vt:lpstr>
      <vt:lpstr>Section 1 Analysis</vt:lpstr>
      <vt:lpstr>Section 1 Analysis</vt:lpstr>
      <vt:lpstr>Section 1 Analysis</vt:lpstr>
      <vt:lpstr>Separate Products</vt:lpstr>
      <vt:lpstr>Separate Products</vt:lpstr>
      <vt:lpstr>Separate Products</vt:lpstr>
      <vt:lpstr>Separate Products</vt:lpstr>
      <vt:lpstr>Separate Products</vt:lpstr>
      <vt:lpstr>Existence of a Tying Arrangement</vt:lpstr>
      <vt:lpstr>Existence of a Tying Arrangement</vt:lpstr>
      <vt:lpstr>Market Power in the Tying Product</vt:lpstr>
      <vt:lpstr>Market Power in the Tying Product</vt:lpstr>
      <vt:lpstr>Coercion</vt:lpstr>
      <vt:lpstr>Coercion</vt:lpstr>
      <vt:lpstr>Foreclosure in the Tied Product Market</vt:lpstr>
      <vt:lpstr>Foreclosure in the Tied Product Market</vt:lpstr>
      <vt:lpstr>Business Justifications and Defenses</vt:lpstr>
      <vt:lpstr>Jefferson Parish1</vt:lpstr>
      <vt:lpstr>Jefferson Parish</vt:lpstr>
      <vt:lpstr>Jefferson Parish</vt:lpstr>
      <vt:lpstr>Jefferson Parish</vt:lpstr>
      <vt:lpstr>Kodak1</vt:lpstr>
      <vt:lpstr>Kodak</vt:lpstr>
      <vt:lpstr>Kodak</vt:lpstr>
      <vt:lpstr>Kodak</vt:lpstr>
      <vt:lpstr>Kodak</vt:lpstr>
      <vt:lpstr>Kodak</vt:lpstr>
      <vt:lpstr>Kodak</vt:lpstr>
      <vt:lpstr>Illinois Tool Works1</vt:lpstr>
      <vt:lpstr>Illinois Tool Works</vt:lpstr>
      <vt:lpstr>Mixed Bundling</vt:lpstr>
      <vt:lpstr>Mixed Bundling</vt:lpstr>
      <vt:lpstr>Mixed Bundling</vt:lpstr>
      <vt:lpstr>Mixed Bundling</vt:lpstr>
      <vt:lpstr>Mixed Bundling</vt:lpstr>
      <vt:lpstr>Mixed Bundling</vt:lpstr>
      <vt:lpstr>LePage’s1</vt:lpstr>
      <vt:lpstr>LePage’s</vt:lpstr>
      <vt:lpstr>LePage’s</vt:lpstr>
      <vt:lpstr>LePage’s</vt:lpstr>
      <vt:lpstr>LePage’s</vt:lpstr>
      <vt:lpstr>LePage’s</vt:lpstr>
      <vt:lpstr>Cascade Health1</vt:lpstr>
      <vt:lpstr>Cascade Health</vt:lpstr>
      <vt:lpstr>Cascade Health</vt:lpstr>
      <vt:lpstr>Cascade Health</vt:lpstr>
      <vt:lpstr>Cascade Health</vt:lpstr>
      <vt:lpstr>Cascade Health</vt:lpstr>
      <vt:lpstr>Mixed Bundling</vt:lpstr>
      <vt:lpstr>Mixed Bundling</vt:lpstr>
      <vt:lpstr>Loyalty Discounts</vt:lpstr>
      <vt:lpstr>Loyalty Discounts</vt:lpstr>
    </vt:vector>
  </TitlesOfParts>
  <Company>Shearman &amp; Sterling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Proving Conspiracy</dc:title>
  <dc:creator>Dale</dc:creator>
  <cp:lastModifiedBy>Dale</cp:lastModifiedBy>
  <cp:revision>1566</cp:revision>
  <cp:lastPrinted>2014-12-18T17:57:25Z</cp:lastPrinted>
  <dcterms:created xsi:type="dcterms:W3CDTF">2010-03-05T16:25:53Z</dcterms:created>
  <dcterms:modified xsi:type="dcterms:W3CDTF">2018-03-04T19:51:00Z</dcterms:modified>
</cp:coreProperties>
</file>