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9"/>
  </p:notesMasterIdLst>
  <p:sldIdLst>
    <p:sldId id="256" r:id="rId2"/>
    <p:sldId id="437" r:id="rId3"/>
    <p:sldId id="590" r:id="rId4"/>
    <p:sldId id="583" r:id="rId5"/>
    <p:sldId id="555" r:id="rId6"/>
    <p:sldId id="574" r:id="rId7"/>
    <p:sldId id="566" r:id="rId8"/>
    <p:sldId id="563" r:id="rId9"/>
    <p:sldId id="578" r:id="rId10"/>
    <p:sldId id="579" r:id="rId11"/>
    <p:sldId id="562" r:id="rId12"/>
    <p:sldId id="564" r:id="rId13"/>
    <p:sldId id="584" r:id="rId14"/>
    <p:sldId id="561" r:id="rId15"/>
    <p:sldId id="565" r:id="rId16"/>
    <p:sldId id="585" r:id="rId17"/>
    <p:sldId id="560" r:id="rId18"/>
    <p:sldId id="567" r:id="rId19"/>
    <p:sldId id="568" r:id="rId20"/>
    <p:sldId id="575" r:id="rId21"/>
    <p:sldId id="569" r:id="rId22"/>
    <p:sldId id="581" r:id="rId23"/>
    <p:sldId id="602" r:id="rId24"/>
    <p:sldId id="586" r:id="rId25"/>
    <p:sldId id="559" r:id="rId26"/>
    <p:sldId id="580" r:id="rId27"/>
    <p:sldId id="594" r:id="rId28"/>
    <p:sldId id="592" r:id="rId29"/>
    <p:sldId id="593" r:id="rId30"/>
    <p:sldId id="601" r:id="rId31"/>
    <p:sldId id="603" r:id="rId32"/>
    <p:sldId id="587" r:id="rId33"/>
    <p:sldId id="558" r:id="rId34"/>
    <p:sldId id="570" r:id="rId35"/>
    <p:sldId id="595" r:id="rId36"/>
    <p:sldId id="596" r:id="rId37"/>
    <p:sldId id="571" r:id="rId38"/>
    <p:sldId id="572" r:id="rId39"/>
    <p:sldId id="589" r:id="rId40"/>
    <p:sldId id="556" r:id="rId41"/>
    <p:sldId id="598" r:id="rId42"/>
    <p:sldId id="573" r:id="rId43"/>
    <p:sldId id="597" r:id="rId44"/>
    <p:sldId id="588" r:id="rId45"/>
    <p:sldId id="557" r:id="rId46"/>
    <p:sldId id="599" r:id="rId47"/>
    <p:sldId id="600" r:id="rId48"/>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userDrawn="1">
          <p15:clr>
            <a:srgbClr val="A4A3A4"/>
          </p15:clr>
        </p15:guide>
        <p15:guide id="3" pos="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68" autoAdjust="0"/>
  </p:normalViewPr>
  <p:slideViewPr>
    <p:cSldViewPr snapToGrid="0">
      <p:cViewPr>
        <p:scale>
          <a:sx n="100" d="100"/>
          <a:sy n="100" d="100"/>
        </p:scale>
        <p:origin x="-869" y="-58"/>
      </p:cViewPr>
      <p:guideLst>
        <p:guide orient="horz" pos="2160"/>
        <p:guide pos="2880"/>
        <p:guide pos="288"/>
      </p:guideLst>
    </p:cSldViewPr>
  </p:slideViewPr>
  <p:notesTextViewPr>
    <p:cViewPr>
      <p:scale>
        <a:sx n="100" d="100"/>
        <a:sy n="100" d="100"/>
      </p:scale>
      <p:origin x="0" y="0"/>
    </p:cViewPr>
  </p:notesText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1"/>
            <a:ext cx="3038145" cy="461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49" tIns="46576" rIns="93149" bIns="46576" numCol="1" anchor="t" anchorCtr="0" compatLnSpc="1">
            <a:prstTxWarp prst="textNoShape">
              <a:avLst/>
            </a:prstTxWarp>
          </a:bodyPr>
          <a:lstStyle>
            <a:lvl1pPr defTabSz="931750">
              <a:defRPr sz="1300">
                <a:latin typeface="Arial" charset="0"/>
              </a:defRPr>
            </a:lvl1pPr>
          </a:lstStyle>
          <a:p>
            <a:pPr>
              <a:defRPr/>
            </a:pPr>
            <a:endParaRPr lang="en-US"/>
          </a:p>
        </p:txBody>
      </p:sp>
      <p:sp>
        <p:nvSpPr>
          <p:cNvPr id="8195" name="Rectangle 3"/>
          <p:cNvSpPr>
            <a:spLocks noGrp="1" noChangeArrowheads="1"/>
          </p:cNvSpPr>
          <p:nvPr>
            <p:ph type="dt" idx="1"/>
          </p:nvPr>
        </p:nvSpPr>
        <p:spPr bwMode="auto">
          <a:xfrm>
            <a:off x="3970735" y="1"/>
            <a:ext cx="3038145" cy="461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49" tIns="46576" rIns="93149" bIns="46576" numCol="1" anchor="t" anchorCtr="0" compatLnSpc="1">
            <a:prstTxWarp prst="textNoShape">
              <a:avLst/>
            </a:prstTxWarp>
          </a:bodyPr>
          <a:lstStyle>
            <a:lvl1pPr algn="r" defTabSz="931750">
              <a:defRPr sz="1300">
                <a:latin typeface="Arial" charset="0"/>
              </a:defRPr>
            </a:lvl1pPr>
          </a:lstStyle>
          <a:p>
            <a:pPr>
              <a:defRPr/>
            </a:pPr>
            <a:endParaRPr lang="en-US"/>
          </a:p>
        </p:txBody>
      </p:sp>
      <p:sp>
        <p:nvSpPr>
          <p:cNvPr id="69636" name="Rectangle 4"/>
          <p:cNvSpPr>
            <a:spLocks noGrp="1" noRot="1" noChangeAspect="1" noChangeArrowheads="1" noTextEdit="1"/>
          </p:cNvSpPr>
          <p:nvPr>
            <p:ph type="sldImg" idx="2"/>
          </p:nvPr>
        </p:nvSpPr>
        <p:spPr bwMode="auto">
          <a:xfrm>
            <a:off x="1195388" y="693738"/>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701346" y="4387443"/>
            <a:ext cx="5607711" cy="4155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49" tIns="46576" rIns="93149" bIns="465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1" y="8773357"/>
            <a:ext cx="3038145" cy="461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49" tIns="46576" rIns="93149" bIns="46576" numCol="1" anchor="b" anchorCtr="0" compatLnSpc="1">
            <a:prstTxWarp prst="textNoShape">
              <a:avLst/>
            </a:prstTxWarp>
          </a:bodyPr>
          <a:lstStyle>
            <a:lvl1pPr defTabSz="931750">
              <a:defRPr sz="1300">
                <a:latin typeface="Arial" charset="0"/>
              </a:defRPr>
            </a:lvl1pPr>
          </a:lstStyle>
          <a:p>
            <a:pPr>
              <a:defRPr/>
            </a:pPr>
            <a:endParaRPr lang="en-US"/>
          </a:p>
        </p:txBody>
      </p:sp>
      <p:sp>
        <p:nvSpPr>
          <p:cNvPr id="8199" name="Rectangle 7"/>
          <p:cNvSpPr>
            <a:spLocks noGrp="1" noChangeArrowheads="1"/>
          </p:cNvSpPr>
          <p:nvPr>
            <p:ph type="sldNum" sz="quarter" idx="5"/>
          </p:nvPr>
        </p:nvSpPr>
        <p:spPr bwMode="auto">
          <a:xfrm>
            <a:off x="3970735" y="8773357"/>
            <a:ext cx="3038145" cy="461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49" tIns="46576" rIns="93149" bIns="46576" numCol="1" anchor="b" anchorCtr="0" compatLnSpc="1">
            <a:prstTxWarp prst="textNoShape">
              <a:avLst/>
            </a:prstTxWarp>
          </a:bodyPr>
          <a:lstStyle>
            <a:lvl1pPr algn="r" defTabSz="930356">
              <a:defRPr sz="1300"/>
            </a:lvl1pPr>
          </a:lstStyle>
          <a:p>
            <a:fld id="{20623207-242A-45FA-B7B3-1ACCD38665B1}" type="slidenum">
              <a:rPr lang="en-US" altLang="en-US"/>
              <a:pPr/>
              <a:t>‹#›</a:t>
            </a:fld>
            <a:endParaRPr lang="en-US" altLang="en-US"/>
          </a:p>
        </p:txBody>
      </p:sp>
    </p:spTree>
    <p:extLst>
      <p:ext uri="{BB962C8B-B14F-4D97-AF65-F5344CB8AC3E}">
        <p14:creationId xmlns:p14="http://schemas.microsoft.com/office/powerpoint/2010/main" val="2125163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p:spPr>
        <p:txBody>
          <a:bodyPr/>
          <a:lstStyle/>
          <a:p>
            <a:endParaRPr lang="en-US" altLang="en-US" dirty="0" smtClean="0">
              <a:latin typeface="Arial" panose="020B0604020202020204" pitchFamily="34" charset="0"/>
            </a:endParaRPr>
          </a:p>
        </p:txBody>
      </p:sp>
      <p:sp>
        <p:nvSpPr>
          <p:cNvPr id="70660" name="Slide Number Placeholder 3"/>
          <p:cNvSpPr>
            <a:spLocks noGrp="1"/>
          </p:cNvSpPr>
          <p:nvPr>
            <p:ph type="sldNum" sz="quarter" idx="5"/>
          </p:nvPr>
        </p:nvSpPr>
        <p:spPr>
          <a:noFill/>
        </p:spPr>
        <p:txBody>
          <a:bodyPr/>
          <a:lstStyle>
            <a:lvl1pPr defTabSz="930356" eaLnBrk="0" hangingPunct="0">
              <a:spcBef>
                <a:spcPct val="30000"/>
              </a:spcBef>
              <a:defRPr sz="1200">
                <a:solidFill>
                  <a:schemeClr val="tx1"/>
                </a:solidFill>
                <a:latin typeface="Arial" panose="020B0604020202020204" pitchFamily="34" charset="0"/>
              </a:defRPr>
            </a:lvl1pPr>
            <a:lvl2pPr marL="716130" indent="-275434" defTabSz="930356" eaLnBrk="0" hangingPunct="0">
              <a:spcBef>
                <a:spcPct val="30000"/>
              </a:spcBef>
              <a:defRPr sz="1200">
                <a:solidFill>
                  <a:schemeClr val="tx1"/>
                </a:solidFill>
                <a:latin typeface="Arial" panose="020B0604020202020204" pitchFamily="34" charset="0"/>
              </a:defRPr>
            </a:lvl2pPr>
            <a:lvl3pPr marL="1101738" indent="-220348" defTabSz="930356" eaLnBrk="0" hangingPunct="0">
              <a:spcBef>
                <a:spcPct val="30000"/>
              </a:spcBef>
              <a:defRPr sz="1200">
                <a:solidFill>
                  <a:schemeClr val="tx1"/>
                </a:solidFill>
                <a:latin typeface="Arial" panose="020B0604020202020204" pitchFamily="34" charset="0"/>
              </a:defRPr>
            </a:lvl3pPr>
            <a:lvl4pPr marL="1542433" indent="-220348" defTabSz="930356" eaLnBrk="0" hangingPunct="0">
              <a:spcBef>
                <a:spcPct val="30000"/>
              </a:spcBef>
              <a:defRPr sz="1200">
                <a:solidFill>
                  <a:schemeClr val="tx1"/>
                </a:solidFill>
                <a:latin typeface="Arial" panose="020B0604020202020204" pitchFamily="34" charset="0"/>
              </a:defRPr>
            </a:lvl4pPr>
            <a:lvl5pPr marL="1983128" indent="-220348" defTabSz="930356" eaLnBrk="0" hangingPunct="0">
              <a:spcBef>
                <a:spcPct val="30000"/>
              </a:spcBef>
              <a:defRPr sz="1200">
                <a:solidFill>
                  <a:schemeClr val="tx1"/>
                </a:solidFill>
                <a:latin typeface="Arial" panose="020B0604020202020204" pitchFamily="34" charset="0"/>
              </a:defRPr>
            </a:lvl5pPr>
            <a:lvl6pPr marL="2423823" indent="-220348" defTabSz="930356" eaLnBrk="0" fontAlgn="base" hangingPunct="0">
              <a:spcBef>
                <a:spcPct val="30000"/>
              </a:spcBef>
              <a:spcAft>
                <a:spcPct val="0"/>
              </a:spcAft>
              <a:defRPr sz="1200">
                <a:solidFill>
                  <a:schemeClr val="tx1"/>
                </a:solidFill>
                <a:latin typeface="Arial" panose="020B0604020202020204" pitchFamily="34" charset="0"/>
              </a:defRPr>
            </a:lvl6pPr>
            <a:lvl7pPr marL="2864518" indent="-220348" defTabSz="930356" eaLnBrk="0" fontAlgn="base" hangingPunct="0">
              <a:spcBef>
                <a:spcPct val="30000"/>
              </a:spcBef>
              <a:spcAft>
                <a:spcPct val="0"/>
              </a:spcAft>
              <a:defRPr sz="1200">
                <a:solidFill>
                  <a:schemeClr val="tx1"/>
                </a:solidFill>
                <a:latin typeface="Arial" panose="020B0604020202020204" pitchFamily="34" charset="0"/>
              </a:defRPr>
            </a:lvl7pPr>
            <a:lvl8pPr marL="3305213" indent="-220348" defTabSz="930356" eaLnBrk="0" fontAlgn="base" hangingPunct="0">
              <a:spcBef>
                <a:spcPct val="30000"/>
              </a:spcBef>
              <a:spcAft>
                <a:spcPct val="0"/>
              </a:spcAft>
              <a:defRPr sz="1200">
                <a:solidFill>
                  <a:schemeClr val="tx1"/>
                </a:solidFill>
                <a:latin typeface="Arial" panose="020B0604020202020204" pitchFamily="34" charset="0"/>
              </a:defRPr>
            </a:lvl8pPr>
            <a:lvl9pPr marL="3745908" indent="-220348" defTabSz="930356"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52B18BC-79EA-432E-B8C0-30650F9597E4}" type="slidenum">
              <a:rPr lang="en-US" altLang="en-US" sz="1300"/>
              <a:pPr eaLnBrk="1" hangingPunct="1">
                <a:spcBef>
                  <a:spcPct val="0"/>
                </a:spcBef>
              </a:pPr>
              <a:t>1</a:t>
            </a:fld>
            <a:endParaRPr lang="en-US" altLang="en-US" sz="1300"/>
          </a:p>
        </p:txBody>
      </p:sp>
    </p:spTree>
    <p:extLst>
      <p:ext uri="{BB962C8B-B14F-4D97-AF65-F5344CB8AC3E}">
        <p14:creationId xmlns:p14="http://schemas.microsoft.com/office/powerpoint/2010/main" val="2456402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10</a:t>
            </a:fld>
            <a:endParaRPr lang="en-US" altLang="en-US"/>
          </a:p>
        </p:txBody>
      </p:sp>
    </p:spTree>
    <p:extLst>
      <p:ext uri="{BB962C8B-B14F-4D97-AF65-F5344CB8AC3E}">
        <p14:creationId xmlns:p14="http://schemas.microsoft.com/office/powerpoint/2010/main" val="1210311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11</a:t>
            </a:fld>
            <a:endParaRPr lang="en-US" altLang="en-US"/>
          </a:p>
        </p:txBody>
      </p:sp>
    </p:spTree>
    <p:extLst>
      <p:ext uri="{BB962C8B-B14F-4D97-AF65-F5344CB8AC3E}">
        <p14:creationId xmlns:p14="http://schemas.microsoft.com/office/powerpoint/2010/main" val="2182248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12</a:t>
            </a:fld>
            <a:endParaRPr lang="en-US" altLang="en-US"/>
          </a:p>
        </p:txBody>
      </p:sp>
    </p:spTree>
    <p:extLst>
      <p:ext uri="{BB962C8B-B14F-4D97-AF65-F5344CB8AC3E}">
        <p14:creationId xmlns:p14="http://schemas.microsoft.com/office/powerpoint/2010/main" val="3505529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30356" eaLnBrk="0" hangingPunct="0">
              <a:spcBef>
                <a:spcPct val="30000"/>
              </a:spcBef>
              <a:defRPr sz="1200">
                <a:solidFill>
                  <a:schemeClr val="tx1"/>
                </a:solidFill>
                <a:latin typeface="Arial" panose="020B0604020202020204" pitchFamily="34" charset="0"/>
              </a:defRPr>
            </a:lvl1pPr>
            <a:lvl2pPr marL="716130" indent="-275434" defTabSz="930356" eaLnBrk="0" hangingPunct="0">
              <a:spcBef>
                <a:spcPct val="30000"/>
              </a:spcBef>
              <a:defRPr sz="1200">
                <a:solidFill>
                  <a:schemeClr val="tx1"/>
                </a:solidFill>
                <a:latin typeface="Arial" panose="020B0604020202020204" pitchFamily="34" charset="0"/>
              </a:defRPr>
            </a:lvl2pPr>
            <a:lvl3pPr marL="1101738" indent="-220348" defTabSz="930356" eaLnBrk="0" hangingPunct="0">
              <a:spcBef>
                <a:spcPct val="30000"/>
              </a:spcBef>
              <a:defRPr sz="1200">
                <a:solidFill>
                  <a:schemeClr val="tx1"/>
                </a:solidFill>
                <a:latin typeface="Arial" panose="020B0604020202020204" pitchFamily="34" charset="0"/>
              </a:defRPr>
            </a:lvl3pPr>
            <a:lvl4pPr marL="1542433" indent="-220348" defTabSz="930356" eaLnBrk="0" hangingPunct="0">
              <a:spcBef>
                <a:spcPct val="30000"/>
              </a:spcBef>
              <a:defRPr sz="1200">
                <a:solidFill>
                  <a:schemeClr val="tx1"/>
                </a:solidFill>
                <a:latin typeface="Arial" panose="020B0604020202020204" pitchFamily="34" charset="0"/>
              </a:defRPr>
            </a:lvl4pPr>
            <a:lvl5pPr marL="1983128" indent="-220348" defTabSz="930356" eaLnBrk="0" hangingPunct="0">
              <a:spcBef>
                <a:spcPct val="30000"/>
              </a:spcBef>
              <a:defRPr sz="1200">
                <a:solidFill>
                  <a:schemeClr val="tx1"/>
                </a:solidFill>
                <a:latin typeface="Arial" panose="020B0604020202020204" pitchFamily="34" charset="0"/>
              </a:defRPr>
            </a:lvl5pPr>
            <a:lvl6pPr marL="2423823" indent="-220348" defTabSz="930356" eaLnBrk="0" fontAlgn="base" hangingPunct="0">
              <a:spcBef>
                <a:spcPct val="30000"/>
              </a:spcBef>
              <a:spcAft>
                <a:spcPct val="0"/>
              </a:spcAft>
              <a:defRPr sz="1200">
                <a:solidFill>
                  <a:schemeClr val="tx1"/>
                </a:solidFill>
                <a:latin typeface="Arial" panose="020B0604020202020204" pitchFamily="34" charset="0"/>
              </a:defRPr>
            </a:lvl6pPr>
            <a:lvl7pPr marL="2864518" indent="-220348" defTabSz="930356" eaLnBrk="0" fontAlgn="base" hangingPunct="0">
              <a:spcBef>
                <a:spcPct val="30000"/>
              </a:spcBef>
              <a:spcAft>
                <a:spcPct val="0"/>
              </a:spcAft>
              <a:defRPr sz="1200">
                <a:solidFill>
                  <a:schemeClr val="tx1"/>
                </a:solidFill>
                <a:latin typeface="Arial" panose="020B0604020202020204" pitchFamily="34" charset="0"/>
              </a:defRPr>
            </a:lvl7pPr>
            <a:lvl8pPr marL="3305213" indent="-220348" defTabSz="930356" eaLnBrk="0" fontAlgn="base" hangingPunct="0">
              <a:spcBef>
                <a:spcPct val="30000"/>
              </a:spcBef>
              <a:spcAft>
                <a:spcPct val="0"/>
              </a:spcAft>
              <a:defRPr sz="1200">
                <a:solidFill>
                  <a:schemeClr val="tx1"/>
                </a:solidFill>
                <a:latin typeface="Arial" panose="020B0604020202020204" pitchFamily="34" charset="0"/>
              </a:defRPr>
            </a:lvl8pPr>
            <a:lvl9pPr marL="3745908" indent="-220348" defTabSz="930356"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13</a:t>
            </a:fld>
            <a:endParaRPr lang="en-US" altLang="en-US" sz="1300">
              <a:solidFill>
                <a:srgbClr val="000000"/>
              </a:solidFill>
            </a:endParaRPr>
          </a:p>
        </p:txBody>
      </p:sp>
    </p:spTree>
    <p:extLst>
      <p:ext uri="{BB962C8B-B14F-4D97-AF65-F5344CB8AC3E}">
        <p14:creationId xmlns:p14="http://schemas.microsoft.com/office/powerpoint/2010/main" val="686013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14</a:t>
            </a:fld>
            <a:endParaRPr lang="en-US" altLang="en-US"/>
          </a:p>
        </p:txBody>
      </p:sp>
    </p:spTree>
    <p:extLst>
      <p:ext uri="{BB962C8B-B14F-4D97-AF65-F5344CB8AC3E}">
        <p14:creationId xmlns:p14="http://schemas.microsoft.com/office/powerpoint/2010/main" val="1734421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15</a:t>
            </a:fld>
            <a:endParaRPr lang="en-US" altLang="en-US"/>
          </a:p>
        </p:txBody>
      </p:sp>
    </p:spTree>
    <p:extLst>
      <p:ext uri="{BB962C8B-B14F-4D97-AF65-F5344CB8AC3E}">
        <p14:creationId xmlns:p14="http://schemas.microsoft.com/office/powerpoint/2010/main" val="333737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30356" eaLnBrk="0" hangingPunct="0">
              <a:spcBef>
                <a:spcPct val="30000"/>
              </a:spcBef>
              <a:defRPr sz="1200">
                <a:solidFill>
                  <a:schemeClr val="tx1"/>
                </a:solidFill>
                <a:latin typeface="Arial" panose="020B0604020202020204" pitchFamily="34" charset="0"/>
              </a:defRPr>
            </a:lvl1pPr>
            <a:lvl2pPr marL="716130" indent="-275434" defTabSz="930356" eaLnBrk="0" hangingPunct="0">
              <a:spcBef>
                <a:spcPct val="30000"/>
              </a:spcBef>
              <a:defRPr sz="1200">
                <a:solidFill>
                  <a:schemeClr val="tx1"/>
                </a:solidFill>
                <a:latin typeface="Arial" panose="020B0604020202020204" pitchFamily="34" charset="0"/>
              </a:defRPr>
            </a:lvl2pPr>
            <a:lvl3pPr marL="1101738" indent="-220348" defTabSz="930356" eaLnBrk="0" hangingPunct="0">
              <a:spcBef>
                <a:spcPct val="30000"/>
              </a:spcBef>
              <a:defRPr sz="1200">
                <a:solidFill>
                  <a:schemeClr val="tx1"/>
                </a:solidFill>
                <a:latin typeface="Arial" panose="020B0604020202020204" pitchFamily="34" charset="0"/>
              </a:defRPr>
            </a:lvl3pPr>
            <a:lvl4pPr marL="1542433" indent="-220348" defTabSz="930356" eaLnBrk="0" hangingPunct="0">
              <a:spcBef>
                <a:spcPct val="30000"/>
              </a:spcBef>
              <a:defRPr sz="1200">
                <a:solidFill>
                  <a:schemeClr val="tx1"/>
                </a:solidFill>
                <a:latin typeface="Arial" panose="020B0604020202020204" pitchFamily="34" charset="0"/>
              </a:defRPr>
            </a:lvl4pPr>
            <a:lvl5pPr marL="1983128" indent="-220348" defTabSz="930356" eaLnBrk="0" hangingPunct="0">
              <a:spcBef>
                <a:spcPct val="30000"/>
              </a:spcBef>
              <a:defRPr sz="1200">
                <a:solidFill>
                  <a:schemeClr val="tx1"/>
                </a:solidFill>
                <a:latin typeface="Arial" panose="020B0604020202020204" pitchFamily="34" charset="0"/>
              </a:defRPr>
            </a:lvl5pPr>
            <a:lvl6pPr marL="2423823" indent="-220348" defTabSz="930356" eaLnBrk="0" fontAlgn="base" hangingPunct="0">
              <a:spcBef>
                <a:spcPct val="30000"/>
              </a:spcBef>
              <a:spcAft>
                <a:spcPct val="0"/>
              </a:spcAft>
              <a:defRPr sz="1200">
                <a:solidFill>
                  <a:schemeClr val="tx1"/>
                </a:solidFill>
                <a:latin typeface="Arial" panose="020B0604020202020204" pitchFamily="34" charset="0"/>
              </a:defRPr>
            </a:lvl6pPr>
            <a:lvl7pPr marL="2864518" indent="-220348" defTabSz="930356" eaLnBrk="0" fontAlgn="base" hangingPunct="0">
              <a:spcBef>
                <a:spcPct val="30000"/>
              </a:spcBef>
              <a:spcAft>
                <a:spcPct val="0"/>
              </a:spcAft>
              <a:defRPr sz="1200">
                <a:solidFill>
                  <a:schemeClr val="tx1"/>
                </a:solidFill>
                <a:latin typeface="Arial" panose="020B0604020202020204" pitchFamily="34" charset="0"/>
              </a:defRPr>
            </a:lvl7pPr>
            <a:lvl8pPr marL="3305213" indent="-220348" defTabSz="930356" eaLnBrk="0" fontAlgn="base" hangingPunct="0">
              <a:spcBef>
                <a:spcPct val="30000"/>
              </a:spcBef>
              <a:spcAft>
                <a:spcPct val="0"/>
              </a:spcAft>
              <a:defRPr sz="1200">
                <a:solidFill>
                  <a:schemeClr val="tx1"/>
                </a:solidFill>
                <a:latin typeface="Arial" panose="020B0604020202020204" pitchFamily="34" charset="0"/>
              </a:defRPr>
            </a:lvl8pPr>
            <a:lvl9pPr marL="3745908" indent="-220348" defTabSz="930356"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16</a:t>
            </a:fld>
            <a:endParaRPr lang="en-US" altLang="en-US" sz="1300">
              <a:solidFill>
                <a:srgbClr val="000000"/>
              </a:solidFill>
            </a:endParaRPr>
          </a:p>
        </p:txBody>
      </p:sp>
    </p:spTree>
    <p:extLst>
      <p:ext uri="{BB962C8B-B14F-4D97-AF65-F5344CB8AC3E}">
        <p14:creationId xmlns:p14="http://schemas.microsoft.com/office/powerpoint/2010/main" val="3289303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17</a:t>
            </a:fld>
            <a:endParaRPr lang="en-US" altLang="en-US"/>
          </a:p>
        </p:txBody>
      </p:sp>
    </p:spTree>
    <p:extLst>
      <p:ext uri="{BB962C8B-B14F-4D97-AF65-F5344CB8AC3E}">
        <p14:creationId xmlns:p14="http://schemas.microsoft.com/office/powerpoint/2010/main" val="34385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18</a:t>
            </a:fld>
            <a:endParaRPr lang="en-US" altLang="en-US"/>
          </a:p>
        </p:txBody>
      </p:sp>
    </p:spTree>
    <p:extLst>
      <p:ext uri="{BB962C8B-B14F-4D97-AF65-F5344CB8AC3E}">
        <p14:creationId xmlns:p14="http://schemas.microsoft.com/office/powerpoint/2010/main" val="28172301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19</a:t>
            </a:fld>
            <a:endParaRPr lang="en-US" altLang="en-US"/>
          </a:p>
        </p:txBody>
      </p:sp>
    </p:spTree>
    <p:extLst>
      <p:ext uri="{BB962C8B-B14F-4D97-AF65-F5344CB8AC3E}">
        <p14:creationId xmlns:p14="http://schemas.microsoft.com/office/powerpoint/2010/main" val="3658741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1684" name="Slide Number Placeholder 3"/>
          <p:cNvSpPr>
            <a:spLocks noGrp="1"/>
          </p:cNvSpPr>
          <p:nvPr>
            <p:ph type="sldNum" sz="quarter" idx="5"/>
          </p:nvPr>
        </p:nvSpPr>
        <p:spPr>
          <a:noFill/>
        </p:spPr>
        <p:txBody>
          <a:bodyPr/>
          <a:lstStyle>
            <a:lvl1pPr defTabSz="930356" eaLnBrk="0" hangingPunct="0">
              <a:spcBef>
                <a:spcPct val="30000"/>
              </a:spcBef>
              <a:defRPr sz="1200">
                <a:solidFill>
                  <a:schemeClr val="tx1"/>
                </a:solidFill>
                <a:latin typeface="Arial" panose="020B0604020202020204" pitchFamily="34" charset="0"/>
              </a:defRPr>
            </a:lvl1pPr>
            <a:lvl2pPr marL="716130" indent="-275434" defTabSz="930356" eaLnBrk="0" hangingPunct="0">
              <a:spcBef>
                <a:spcPct val="30000"/>
              </a:spcBef>
              <a:defRPr sz="1200">
                <a:solidFill>
                  <a:schemeClr val="tx1"/>
                </a:solidFill>
                <a:latin typeface="Arial" panose="020B0604020202020204" pitchFamily="34" charset="0"/>
              </a:defRPr>
            </a:lvl2pPr>
            <a:lvl3pPr marL="1101738" indent="-220348" defTabSz="930356" eaLnBrk="0" hangingPunct="0">
              <a:spcBef>
                <a:spcPct val="30000"/>
              </a:spcBef>
              <a:defRPr sz="1200">
                <a:solidFill>
                  <a:schemeClr val="tx1"/>
                </a:solidFill>
                <a:latin typeface="Arial" panose="020B0604020202020204" pitchFamily="34" charset="0"/>
              </a:defRPr>
            </a:lvl3pPr>
            <a:lvl4pPr marL="1542433" indent="-220348" defTabSz="930356" eaLnBrk="0" hangingPunct="0">
              <a:spcBef>
                <a:spcPct val="30000"/>
              </a:spcBef>
              <a:defRPr sz="1200">
                <a:solidFill>
                  <a:schemeClr val="tx1"/>
                </a:solidFill>
                <a:latin typeface="Arial" panose="020B0604020202020204" pitchFamily="34" charset="0"/>
              </a:defRPr>
            </a:lvl4pPr>
            <a:lvl5pPr marL="1983128" indent="-220348" defTabSz="930356" eaLnBrk="0" hangingPunct="0">
              <a:spcBef>
                <a:spcPct val="30000"/>
              </a:spcBef>
              <a:defRPr sz="1200">
                <a:solidFill>
                  <a:schemeClr val="tx1"/>
                </a:solidFill>
                <a:latin typeface="Arial" panose="020B0604020202020204" pitchFamily="34" charset="0"/>
              </a:defRPr>
            </a:lvl5pPr>
            <a:lvl6pPr marL="2423823" indent="-220348" defTabSz="930356" eaLnBrk="0" fontAlgn="base" hangingPunct="0">
              <a:spcBef>
                <a:spcPct val="30000"/>
              </a:spcBef>
              <a:spcAft>
                <a:spcPct val="0"/>
              </a:spcAft>
              <a:defRPr sz="1200">
                <a:solidFill>
                  <a:schemeClr val="tx1"/>
                </a:solidFill>
                <a:latin typeface="Arial" panose="020B0604020202020204" pitchFamily="34" charset="0"/>
              </a:defRPr>
            </a:lvl6pPr>
            <a:lvl7pPr marL="2864518" indent="-220348" defTabSz="930356" eaLnBrk="0" fontAlgn="base" hangingPunct="0">
              <a:spcBef>
                <a:spcPct val="30000"/>
              </a:spcBef>
              <a:spcAft>
                <a:spcPct val="0"/>
              </a:spcAft>
              <a:defRPr sz="1200">
                <a:solidFill>
                  <a:schemeClr val="tx1"/>
                </a:solidFill>
                <a:latin typeface="Arial" panose="020B0604020202020204" pitchFamily="34" charset="0"/>
              </a:defRPr>
            </a:lvl7pPr>
            <a:lvl8pPr marL="3305213" indent="-220348" defTabSz="930356" eaLnBrk="0" fontAlgn="base" hangingPunct="0">
              <a:spcBef>
                <a:spcPct val="30000"/>
              </a:spcBef>
              <a:spcAft>
                <a:spcPct val="0"/>
              </a:spcAft>
              <a:defRPr sz="1200">
                <a:solidFill>
                  <a:schemeClr val="tx1"/>
                </a:solidFill>
                <a:latin typeface="Arial" panose="020B0604020202020204" pitchFamily="34" charset="0"/>
              </a:defRPr>
            </a:lvl8pPr>
            <a:lvl9pPr marL="3745908" indent="-220348" defTabSz="930356"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75D56DA-152D-4D64-BE59-AC34B10E55D1}" type="slidenum">
              <a:rPr lang="en-US" altLang="en-US" sz="1300"/>
              <a:pPr eaLnBrk="1" hangingPunct="1">
                <a:spcBef>
                  <a:spcPct val="0"/>
                </a:spcBef>
              </a:pPr>
              <a:t>2</a:t>
            </a:fld>
            <a:endParaRPr lang="en-US" altLang="en-US" sz="1300"/>
          </a:p>
        </p:txBody>
      </p:sp>
    </p:spTree>
    <p:extLst>
      <p:ext uri="{BB962C8B-B14F-4D97-AF65-F5344CB8AC3E}">
        <p14:creationId xmlns:p14="http://schemas.microsoft.com/office/powerpoint/2010/main" val="3726376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20</a:t>
            </a:fld>
            <a:endParaRPr lang="en-US" altLang="en-US"/>
          </a:p>
        </p:txBody>
      </p:sp>
    </p:spTree>
    <p:extLst>
      <p:ext uri="{BB962C8B-B14F-4D97-AF65-F5344CB8AC3E}">
        <p14:creationId xmlns:p14="http://schemas.microsoft.com/office/powerpoint/2010/main" val="9620668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21</a:t>
            </a:fld>
            <a:endParaRPr lang="en-US" altLang="en-US"/>
          </a:p>
        </p:txBody>
      </p:sp>
    </p:spTree>
    <p:extLst>
      <p:ext uri="{BB962C8B-B14F-4D97-AF65-F5344CB8AC3E}">
        <p14:creationId xmlns:p14="http://schemas.microsoft.com/office/powerpoint/2010/main" val="3420966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22</a:t>
            </a:fld>
            <a:endParaRPr lang="en-US" altLang="en-US"/>
          </a:p>
        </p:txBody>
      </p:sp>
    </p:spTree>
    <p:extLst>
      <p:ext uri="{BB962C8B-B14F-4D97-AF65-F5344CB8AC3E}">
        <p14:creationId xmlns:p14="http://schemas.microsoft.com/office/powerpoint/2010/main" val="16088281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23</a:t>
            </a:fld>
            <a:endParaRPr lang="en-US" altLang="en-US"/>
          </a:p>
        </p:txBody>
      </p:sp>
    </p:spTree>
    <p:extLst>
      <p:ext uri="{BB962C8B-B14F-4D97-AF65-F5344CB8AC3E}">
        <p14:creationId xmlns:p14="http://schemas.microsoft.com/office/powerpoint/2010/main" val="1608828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dirty="0"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30356" eaLnBrk="0" hangingPunct="0">
              <a:spcBef>
                <a:spcPct val="30000"/>
              </a:spcBef>
              <a:defRPr sz="1200">
                <a:solidFill>
                  <a:schemeClr val="tx1"/>
                </a:solidFill>
                <a:latin typeface="Arial" panose="020B0604020202020204" pitchFamily="34" charset="0"/>
              </a:defRPr>
            </a:lvl1pPr>
            <a:lvl2pPr marL="716130" indent="-275434" defTabSz="930356" eaLnBrk="0" hangingPunct="0">
              <a:spcBef>
                <a:spcPct val="30000"/>
              </a:spcBef>
              <a:defRPr sz="1200">
                <a:solidFill>
                  <a:schemeClr val="tx1"/>
                </a:solidFill>
                <a:latin typeface="Arial" panose="020B0604020202020204" pitchFamily="34" charset="0"/>
              </a:defRPr>
            </a:lvl2pPr>
            <a:lvl3pPr marL="1101738" indent="-220348" defTabSz="930356" eaLnBrk="0" hangingPunct="0">
              <a:spcBef>
                <a:spcPct val="30000"/>
              </a:spcBef>
              <a:defRPr sz="1200">
                <a:solidFill>
                  <a:schemeClr val="tx1"/>
                </a:solidFill>
                <a:latin typeface="Arial" panose="020B0604020202020204" pitchFamily="34" charset="0"/>
              </a:defRPr>
            </a:lvl3pPr>
            <a:lvl4pPr marL="1542433" indent="-220348" defTabSz="930356" eaLnBrk="0" hangingPunct="0">
              <a:spcBef>
                <a:spcPct val="30000"/>
              </a:spcBef>
              <a:defRPr sz="1200">
                <a:solidFill>
                  <a:schemeClr val="tx1"/>
                </a:solidFill>
                <a:latin typeface="Arial" panose="020B0604020202020204" pitchFamily="34" charset="0"/>
              </a:defRPr>
            </a:lvl4pPr>
            <a:lvl5pPr marL="1983128" indent="-220348" defTabSz="930356" eaLnBrk="0" hangingPunct="0">
              <a:spcBef>
                <a:spcPct val="30000"/>
              </a:spcBef>
              <a:defRPr sz="1200">
                <a:solidFill>
                  <a:schemeClr val="tx1"/>
                </a:solidFill>
                <a:latin typeface="Arial" panose="020B0604020202020204" pitchFamily="34" charset="0"/>
              </a:defRPr>
            </a:lvl5pPr>
            <a:lvl6pPr marL="2423823" indent="-220348" defTabSz="930356" eaLnBrk="0" fontAlgn="base" hangingPunct="0">
              <a:spcBef>
                <a:spcPct val="30000"/>
              </a:spcBef>
              <a:spcAft>
                <a:spcPct val="0"/>
              </a:spcAft>
              <a:defRPr sz="1200">
                <a:solidFill>
                  <a:schemeClr val="tx1"/>
                </a:solidFill>
                <a:latin typeface="Arial" panose="020B0604020202020204" pitchFamily="34" charset="0"/>
              </a:defRPr>
            </a:lvl6pPr>
            <a:lvl7pPr marL="2864518" indent="-220348" defTabSz="930356" eaLnBrk="0" fontAlgn="base" hangingPunct="0">
              <a:spcBef>
                <a:spcPct val="30000"/>
              </a:spcBef>
              <a:spcAft>
                <a:spcPct val="0"/>
              </a:spcAft>
              <a:defRPr sz="1200">
                <a:solidFill>
                  <a:schemeClr val="tx1"/>
                </a:solidFill>
                <a:latin typeface="Arial" panose="020B0604020202020204" pitchFamily="34" charset="0"/>
              </a:defRPr>
            </a:lvl7pPr>
            <a:lvl8pPr marL="3305213" indent="-220348" defTabSz="930356" eaLnBrk="0" fontAlgn="base" hangingPunct="0">
              <a:spcBef>
                <a:spcPct val="30000"/>
              </a:spcBef>
              <a:spcAft>
                <a:spcPct val="0"/>
              </a:spcAft>
              <a:defRPr sz="1200">
                <a:solidFill>
                  <a:schemeClr val="tx1"/>
                </a:solidFill>
                <a:latin typeface="Arial" panose="020B0604020202020204" pitchFamily="34" charset="0"/>
              </a:defRPr>
            </a:lvl8pPr>
            <a:lvl9pPr marL="3745908" indent="-220348" defTabSz="930356"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24</a:t>
            </a:fld>
            <a:endParaRPr lang="en-US" altLang="en-US" sz="1300">
              <a:solidFill>
                <a:srgbClr val="000000"/>
              </a:solidFill>
            </a:endParaRPr>
          </a:p>
        </p:txBody>
      </p:sp>
    </p:spTree>
    <p:extLst>
      <p:ext uri="{BB962C8B-B14F-4D97-AF65-F5344CB8AC3E}">
        <p14:creationId xmlns:p14="http://schemas.microsoft.com/office/powerpoint/2010/main" val="4092834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25</a:t>
            </a:fld>
            <a:endParaRPr lang="en-US" altLang="en-US"/>
          </a:p>
        </p:txBody>
      </p:sp>
    </p:spTree>
    <p:extLst>
      <p:ext uri="{BB962C8B-B14F-4D97-AF65-F5344CB8AC3E}">
        <p14:creationId xmlns:p14="http://schemas.microsoft.com/office/powerpoint/2010/main" val="2283250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26</a:t>
            </a:fld>
            <a:endParaRPr lang="en-US" altLang="en-US"/>
          </a:p>
        </p:txBody>
      </p:sp>
    </p:spTree>
    <p:extLst>
      <p:ext uri="{BB962C8B-B14F-4D97-AF65-F5344CB8AC3E}">
        <p14:creationId xmlns:p14="http://schemas.microsoft.com/office/powerpoint/2010/main" val="25416599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27</a:t>
            </a:fld>
            <a:endParaRPr lang="en-US" altLang="en-US"/>
          </a:p>
        </p:txBody>
      </p:sp>
    </p:spTree>
    <p:extLst>
      <p:ext uri="{BB962C8B-B14F-4D97-AF65-F5344CB8AC3E}">
        <p14:creationId xmlns:p14="http://schemas.microsoft.com/office/powerpoint/2010/main" val="29080425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solidFill>
                  <a:srgbClr val="000000"/>
                </a:solidFill>
              </a:rPr>
              <a:pPr/>
              <a:t>28</a:t>
            </a:fld>
            <a:endParaRPr lang="en-US" altLang="en-US">
              <a:solidFill>
                <a:srgbClr val="000000"/>
              </a:solidFill>
            </a:endParaRPr>
          </a:p>
        </p:txBody>
      </p:sp>
    </p:spTree>
    <p:extLst>
      <p:ext uri="{BB962C8B-B14F-4D97-AF65-F5344CB8AC3E}">
        <p14:creationId xmlns:p14="http://schemas.microsoft.com/office/powerpoint/2010/main" val="3309696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30356" eaLnBrk="0" hangingPunct="0">
              <a:spcBef>
                <a:spcPct val="30000"/>
              </a:spcBef>
              <a:defRPr sz="1200">
                <a:solidFill>
                  <a:schemeClr val="tx1"/>
                </a:solidFill>
                <a:latin typeface="Arial" panose="020B0604020202020204" pitchFamily="34" charset="0"/>
              </a:defRPr>
            </a:lvl1pPr>
            <a:lvl2pPr marL="716130" indent="-275434" defTabSz="930356" eaLnBrk="0" hangingPunct="0">
              <a:spcBef>
                <a:spcPct val="30000"/>
              </a:spcBef>
              <a:defRPr sz="1200">
                <a:solidFill>
                  <a:schemeClr val="tx1"/>
                </a:solidFill>
                <a:latin typeface="Arial" panose="020B0604020202020204" pitchFamily="34" charset="0"/>
              </a:defRPr>
            </a:lvl2pPr>
            <a:lvl3pPr marL="1101738" indent="-220348" defTabSz="930356" eaLnBrk="0" hangingPunct="0">
              <a:spcBef>
                <a:spcPct val="30000"/>
              </a:spcBef>
              <a:defRPr sz="1200">
                <a:solidFill>
                  <a:schemeClr val="tx1"/>
                </a:solidFill>
                <a:latin typeface="Arial" panose="020B0604020202020204" pitchFamily="34" charset="0"/>
              </a:defRPr>
            </a:lvl3pPr>
            <a:lvl4pPr marL="1542433" indent="-220348" defTabSz="930356" eaLnBrk="0" hangingPunct="0">
              <a:spcBef>
                <a:spcPct val="30000"/>
              </a:spcBef>
              <a:defRPr sz="1200">
                <a:solidFill>
                  <a:schemeClr val="tx1"/>
                </a:solidFill>
                <a:latin typeface="Arial" panose="020B0604020202020204" pitchFamily="34" charset="0"/>
              </a:defRPr>
            </a:lvl4pPr>
            <a:lvl5pPr marL="1983128" indent="-220348" defTabSz="930356" eaLnBrk="0" hangingPunct="0">
              <a:spcBef>
                <a:spcPct val="30000"/>
              </a:spcBef>
              <a:defRPr sz="1200">
                <a:solidFill>
                  <a:schemeClr val="tx1"/>
                </a:solidFill>
                <a:latin typeface="Arial" panose="020B0604020202020204" pitchFamily="34" charset="0"/>
              </a:defRPr>
            </a:lvl5pPr>
            <a:lvl6pPr marL="2423823" indent="-220348" defTabSz="930356" eaLnBrk="0" fontAlgn="base" hangingPunct="0">
              <a:spcBef>
                <a:spcPct val="30000"/>
              </a:spcBef>
              <a:spcAft>
                <a:spcPct val="0"/>
              </a:spcAft>
              <a:defRPr sz="1200">
                <a:solidFill>
                  <a:schemeClr val="tx1"/>
                </a:solidFill>
                <a:latin typeface="Arial" panose="020B0604020202020204" pitchFamily="34" charset="0"/>
              </a:defRPr>
            </a:lvl6pPr>
            <a:lvl7pPr marL="2864518" indent="-220348" defTabSz="930356" eaLnBrk="0" fontAlgn="base" hangingPunct="0">
              <a:spcBef>
                <a:spcPct val="30000"/>
              </a:spcBef>
              <a:spcAft>
                <a:spcPct val="0"/>
              </a:spcAft>
              <a:defRPr sz="1200">
                <a:solidFill>
                  <a:schemeClr val="tx1"/>
                </a:solidFill>
                <a:latin typeface="Arial" panose="020B0604020202020204" pitchFamily="34" charset="0"/>
              </a:defRPr>
            </a:lvl7pPr>
            <a:lvl8pPr marL="3305213" indent="-220348" defTabSz="930356" eaLnBrk="0" fontAlgn="base" hangingPunct="0">
              <a:spcBef>
                <a:spcPct val="30000"/>
              </a:spcBef>
              <a:spcAft>
                <a:spcPct val="0"/>
              </a:spcAft>
              <a:defRPr sz="1200">
                <a:solidFill>
                  <a:schemeClr val="tx1"/>
                </a:solidFill>
                <a:latin typeface="Arial" panose="020B0604020202020204" pitchFamily="34" charset="0"/>
              </a:defRPr>
            </a:lvl8pPr>
            <a:lvl9pPr marL="3745908" indent="-220348" defTabSz="930356"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32</a:t>
            </a:fld>
            <a:endParaRPr lang="en-US" altLang="en-US" sz="1300">
              <a:solidFill>
                <a:srgbClr val="000000"/>
              </a:solidFill>
            </a:endParaRPr>
          </a:p>
        </p:txBody>
      </p:sp>
    </p:spTree>
    <p:extLst>
      <p:ext uri="{BB962C8B-B14F-4D97-AF65-F5344CB8AC3E}">
        <p14:creationId xmlns:p14="http://schemas.microsoft.com/office/powerpoint/2010/main" val="800613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3</a:t>
            </a:fld>
            <a:endParaRPr lang="en-US" altLang="en-US"/>
          </a:p>
        </p:txBody>
      </p:sp>
    </p:spTree>
    <p:extLst>
      <p:ext uri="{BB962C8B-B14F-4D97-AF65-F5344CB8AC3E}">
        <p14:creationId xmlns:p14="http://schemas.microsoft.com/office/powerpoint/2010/main" val="31022151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33</a:t>
            </a:fld>
            <a:endParaRPr lang="en-US" altLang="en-US"/>
          </a:p>
        </p:txBody>
      </p:sp>
    </p:spTree>
    <p:extLst>
      <p:ext uri="{BB962C8B-B14F-4D97-AF65-F5344CB8AC3E}">
        <p14:creationId xmlns:p14="http://schemas.microsoft.com/office/powerpoint/2010/main" val="23361406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34</a:t>
            </a:fld>
            <a:endParaRPr lang="en-US" altLang="en-US"/>
          </a:p>
        </p:txBody>
      </p:sp>
    </p:spTree>
    <p:extLst>
      <p:ext uri="{BB962C8B-B14F-4D97-AF65-F5344CB8AC3E}">
        <p14:creationId xmlns:p14="http://schemas.microsoft.com/office/powerpoint/2010/main" val="8901862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35</a:t>
            </a:fld>
            <a:endParaRPr lang="en-US" altLang="en-US"/>
          </a:p>
        </p:txBody>
      </p:sp>
    </p:spTree>
    <p:extLst>
      <p:ext uri="{BB962C8B-B14F-4D97-AF65-F5344CB8AC3E}">
        <p14:creationId xmlns:p14="http://schemas.microsoft.com/office/powerpoint/2010/main" val="41496670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36</a:t>
            </a:fld>
            <a:endParaRPr lang="en-US" altLang="en-US"/>
          </a:p>
        </p:txBody>
      </p:sp>
    </p:spTree>
    <p:extLst>
      <p:ext uri="{BB962C8B-B14F-4D97-AF65-F5344CB8AC3E}">
        <p14:creationId xmlns:p14="http://schemas.microsoft.com/office/powerpoint/2010/main" val="28000129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37</a:t>
            </a:fld>
            <a:endParaRPr lang="en-US" altLang="en-US"/>
          </a:p>
        </p:txBody>
      </p:sp>
    </p:spTree>
    <p:extLst>
      <p:ext uri="{BB962C8B-B14F-4D97-AF65-F5344CB8AC3E}">
        <p14:creationId xmlns:p14="http://schemas.microsoft.com/office/powerpoint/2010/main" val="41522887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38</a:t>
            </a:fld>
            <a:endParaRPr lang="en-US" altLang="en-US"/>
          </a:p>
        </p:txBody>
      </p:sp>
    </p:spTree>
    <p:extLst>
      <p:ext uri="{BB962C8B-B14F-4D97-AF65-F5344CB8AC3E}">
        <p14:creationId xmlns:p14="http://schemas.microsoft.com/office/powerpoint/2010/main" val="40996037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30356" eaLnBrk="0" hangingPunct="0">
              <a:spcBef>
                <a:spcPct val="30000"/>
              </a:spcBef>
              <a:defRPr sz="1200">
                <a:solidFill>
                  <a:schemeClr val="tx1"/>
                </a:solidFill>
                <a:latin typeface="Arial" panose="020B0604020202020204" pitchFamily="34" charset="0"/>
              </a:defRPr>
            </a:lvl1pPr>
            <a:lvl2pPr marL="716130" indent="-275434" defTabSz="930356" eaLnBrk="0" hangingPunct="0">
              <a:spcBef>
                <a:spcPct val="30000"/>
              </a:spcBef>
              <a:defRPr sz="1200">
                <a:solidFill>
                  <a:schemeClr val="tx1"/>
                </a:solidFill>
                <a:latin typeface="Arial" panose="020B0604020202020204" pitchFamily="34" charset="0"/>
              </a:defRPr>
            </a:lvl2pPr>
            <a:lvl3pPr marL="1101738" indent="-220348" defTabSz="930356" eaLnBrk="0" hangingPunct="0">
              <a:spcBef>
                <a:spcPct val="30000"/>
              </a:spcBef>
              <a:defRPr sz="1200">
                <a:solidFill>
                  <a:schemeClr val="tx1"/>
                </a:solidFill>
                <a:latin typeface="Arial" panose="020B0604020202020204" pitchFamily="34" charset="0"/>
              </a:defRPr>
            </a:lvl3pPr>
            <a:lvl4pPr marL="1542433" indent="-220348" defTabSz="930356" eaLnBrk="0" hangingPunct="0">
              <a:spcBef>
                <a:spcPct val="30000"/>
              </a:spcBef>
              <a:defRPr sz="1200">
                <a:solidFill>
                  <a:schemeClr val="tx1"/>
                </a:solidFill>
                <a:latin typeface="Arial" panose="020B0604020202020204" pitchFamily="34" charset="0"/>
              </a:defRPr>
            </a:lvl4pPr>
            <a:lvl5pPr marL="1983128" indent="-220348" defTabSz="930356" eaLnBrk="0" hangingPunct="0">
              <a:spcBef>
                <a:spcPct val="30000"/>
              </a:spcBef>
              <a:defRPr sz="1200">
                <a:solidFill>
                  <a:schemeClr val="tx1"/>
                </a:solidFill>
                <a:latin typeface="Arial" panose="020B0604020202020204" pitchFamily="34" charset="0"/>
              </a:defRPr>
            </a:lvl5pPr>
            <a:lvl6pPr marL="2423823" indent="-220348" defTabSz="930356" eaLnBrk="0" fontAlgn="base" hangingPunct="0">
              <a:spcBef>
                <a:spcPct val="30000"/>
              </a:spcBef>
              <a:spcAft>
                <a:spcPct val="0"/>
              </a:spcAft>
              <a:defRPr sz="1200">
                <a:solidFill>
                  <a:schemeClr val="tx1"/>
                </a:solidFill>
                <a:latin typeface="Arial" panose="020B0604020202020204" pitchFamily="34" charset="0"/>
              </a:defRPr>
            </a:lvl6pPr>
            <a:lvl7pPr marL="2864518" indent="-220348" defTabSz="930356" eaLnBrk="0" fontAlgn="base" hangingPunct="0">
              <a:spcBef>
                <a:spcPct val="30000"/>
              </a:spcBef>
              <a:spcAft>
                <a:spcPct val="0"/>
              </a:spcAft>
              <a:defRPr sz="1200">
                <a:solidFill>
                  <a:schemeClr val="tx1"/>
                </a:solidFill>
                <a:latin typeface="Arial" panose="020B0604020202020204" pitchFamily="34" charset="0"/>
              </a:defRPr>
            </a:lvl7pPr>
            <a:lvl8pPr marL="3305213" indent="-220348" defTabSz="930356" eaLnBrk="0" fontAlgn="base" hangingPunct="0">
              <a:spcBef>
                <a:spcPct val="30000"/>
              </a:spcBef>
              <a:spcAft>
                <a:spcPct val="0"/>
              </a:spcAft>
              <a:defRPr sz="1200">
                <a:solidFill>
                  <a:schemeClr val="tx1"/>
                </a:solidFill>
                <a:latin typeface="Arial" panose="020B0604020202020204" pitchFamily="34" charset="0"/>
              </a:defRPr>
            </a:lvl8pPr>
            <a:lvl9pPr marL="3745908" indent="-220348" defTabSz="930356"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39</a:t>
            </a:fld>
            <a:endParaRPr lang="en-US" altLang="en-US" sz="1300">
              <a:solidFill>
                <a:srgbClr val="000000"/>
              </a:solidFill>
            </a:endParaRPr>
          </a:p>
        </p:txBody>
      </p:sp>
    </p:spTree>
    <p:extLst>
      <p:ext uri="{BB962C8B-B14F-4D97-AF65-F5344CB8AC3E}">
        <p14:creationId xmlns:p14="http://schemas.microsoft.com/office/powerpoint/2010/main" val="3446418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40</a:t>
            </a:fld>
            <a:endParaRPr lang="en-US" altLang="en-US"/>
          </a:p>
        </p:txBody>
      </p:sp>
    </p:spTree>
    <p:extLst>
      <p:ext uri="{BB962C8B-B14F-4D97-AF65-F5344CB8AC3E}">
        <p14:creationId xmlns:p14="http://schemas.microsoft.com/office/powerpoint/2010/main" val="35117249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42</a:t>
            </a:fld>
            <a:endParaRPr lang="en-US" altLang="en-US"/>
          </a:p>
        </p:txBody>
      </p:sp>
    </p:spTree>
    <p:extLst>
      <p:ext uri="{BB962C8B-B14F-4D97-AF65-F5344CB8AC3E}">
        <p14:creationId xmlns:p14="http://schemas.microsoft.com/office/powerpoint/2010/main" val="537625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30356" eaLnBrk="0" hangingPunct="0">
              <a:spcBef>
                <a:spcPct val="30000"/>
              </a:spcBef>
              <a:defRPr sz="1200">
                <a:solidFill>
                  <a:schemeClr val="tx1"/>
                </a:solidFill>
                <a:latin typeface="Arial" panose="020B0604020202020204" pitchFamily="34" charset="0"/>
              </a:defRPr>
            </a:lvl1pPr>
            <a:lvl2pPr marL="716130" indent="-275434" defTabSz="930356" eaLnBrk="0" hangingPunct="0">
              <a:spcBef>
                <a:spcPct val="30000"/>
              </a:spcBef>
              <a:defRPr sz="1200">
                <a:solidFill>
                  <a:schemeClr val="tx1"/>
                </a:solidFill>
                <a:latin typeface="Arial" panose="020B0604020202020204" pitchFamily="34" charset="0"/>
              </a:defRPr>
            </a:lvl2pPr>
            <a:lvl3pPr marL="1101738" indent="-220348" defTabSz="930356" eaLnBrk="0" hangingPunct="0">
              <a:spcBef>
                <a:spcPct val="30000"/>
              </a:spcBef>
              <a:defRPr sz="1200">
                <a:solidFill>
                  <a:schemeClr val="tx1"/>
                </a:solidFill>
                <a:latin typeface="Arial" panose="020B0604020202020204" pitchFamily="34" charset="0"/>
              </a:defRPr>
            </a:lvl3pPr>
            <a:lvl4pPr marL="1542433" indent="-220348" defTabSz="930356" eaLnBrk="0" hangingPunct="0">
              <a:spcBef>
                <a:spcPct val="30000"/>
              </a:spcBef>
              <a:defRPr sz="1200">
                <a:solidFill>
                  <a:schemeClr val="tx1"/>
                </a:solidFill>
                <a:latin typeface="Arial" panose="020B0604020202020204" pitchFamily="34" charset="0"/>
              </a:defRPr>
            </a:lvl4pPr>
            <a:lvl5pPr marL="1983128" indent="-220348" defTabSz="930356" eaLnBrk="0" hangingPunct="0">
              <a:spcBef>
                <a:spcPct val="30000"/>
              </a:spcBef>
              <a:defRPr sz="1200">
                <a:solidFill>
                  <a:schemeClr val="tx1"/>
                </a:solidFill>
                <a:latin typeface="Arial" panose="020B0604020202020204" pitchFamily="34" charset="0"/>
              </a:defRPr>
            </a:lvl5pPr>
            <a:lvl6pPr marL="2423823" indent="-220348" defTabSz="930356" eaLnBrk="0" fontAlgn="base" hangingPunct="0">
              <a:spcBef>
                <a:spcPct val="30000"/>
              </a:spcBef>
              <a:spcAft>
                <a:spcPct val="0"/>
              </a:spcAft>
              <a:defRPr sz="1200">
                <a:solidFill>
                  <a:schemeClr val="tx1"/>
                </a:solidFill>
                <a:latin typeface="Arial" panose="020B0604020202020204" pitchFamily="34" charset="0"/>
              </a:defRPr>
            </a:lvl6pPr>
            <a:lvl7pPr marL="2864518" indent="-220348" defTabSz="930356" eaLnBrk="0" fontAlgn="base" hangingPunct="0">
              <a:spcBef>
                <a:spcPct val="30000"/>
              </a:spcBef>
              <a:spcAft>
                <a:spcPct val="0"/>
              </a:spcAft>
              <a:defRPr sz="1200">
                <a:solidFill>
                  <a:schemeClr val="tx1"/>
                </a:solidFill>
                <a:latin typeface="Arial" panose="020B0604020202020204" pitchFamily="34" charset="0"/>
              </a:defRPr>
            </a:lvl7pPr>
            <a:lvl8pPr marL="3305213" indent="-220348" defTabSz="930356" eaLnBrk="0" fontAlgn="base" hangingPunct="0">
              <a:spcBef>
                <a:spcPct val="30000"/>
              </a:spcBef>
              <a:spcAft>
                <a:spcPct val="0"/>
              </a:spcAft>
              <a:defRPr sz="1200">
                <a:solidFill>
                  <a:schemeClr val="tx1"/>
                </a:solidFill>
                <a:latin typeface="Arial" panose="020B0604020202020204" pitchFamily="34" charset="0"/>
              </a:defRPr>
            </a:lvl8pPr>
            <a:lvl9pPr marL="3745908" indent="-220348" defTabSz="930356"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44</a:t>
            </a:fld>
            <a:endParaRPr lang="en-US" altLang="en-US" sz="1300">
              <a:solidFill>
                <a:srgbClr val="000000"/>
              </a:solidFill>
            </a:endParaRPr>
          </a:p>
        </p:txBody>
      </p:sp>
    </p:spTree>
    <p:extLst>
      <p:ext uri="{BB962C8B-B14F-4D97-AF65-F5344CB8AC3E}">
        <p14:creationId xmlns:p14="http://schemas.microsoft.com/office/powerpoint/2010/main" val="1590371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smtClean="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30356" eaLnBrk="0" hangingPunct="0">
              <a:spcBef>
                <a:spcPct val="30000"/>
              </a:spcBef>
              <a:defRPr sz="1200">
                <a:solidFill>
                  <a:schemeClr val="tx1"/>
                </a:solidFill>
                <a:latin typeface="Arial" panose="020B0604020202020204" pitchFamily="34" charset="0"/>
              </a:defRPr>
            </a:lvl1pPr>
            <a:lvl2pPr marL="716130" indent="-275434" defTabSz="930356" eaLnBrk="0" hangingPunct="0">
              <a:spcBef>
                <a:spcPct val="30000"/>
              </a:spcBef>
              <a:defRPr sz="1200">
                <a:solidFill>
                  <a:schemeClr val="tx1"/>
                </a:solidFill>
                <a:latin typeface="Arial" panose="020B0604020202020204" pitchFamily="34" charset="0"/>
              </a:defRPr>
            </a:lvl2pPr>
            <a:lvl3pPr marL="1101738" indent="-220348" defTabSz="930356" eaLnBrk="0" hangingPunct="0">
              <a:spcBef>
                <a:spcPct val="30000"/>
              </a:spcBef>
              <a:defRPr sz="1200">
                <a:solidFill>
                  <a:schemeClr val="tx1"/>
                </a:solidFill>
                <a:latin typeface="Arial" panose="020B0604020202020204" pitchFamily="34" charset="0"/>
              </a:defRPr>
            </a:lvl3pPr>
            <a:lvl4pPr marL="1542433" indent="-220348" defTabSz="930356" eaLnBrk="0" hangingPunct="0">
              <a:spcBef>
                <a:spcPct val="30000"/>
              </a:spcBef>
              <a:defRPr sz="1200">
                <a:solidFill>
                  <a:schemeClr val="tx1"/>
                </a:solidFill>
                <a:latin typeface="Arial" panose="020B0604020202020204" pitchFamily="34" charset="0"/>
              </a:defRPr>
            </a:lvl4pPr>
            <a:lvl5pPr marL="1983128" indent="-220348" defTabSz="930356" eaLnBrk="0" hangingPunct="0">
              <a:spcBef>
                <a:spcPct val="30000"/>
              </a:spcBef>
              <a:defRPr sz="1200">
                <a:solidFill>
                  <a:schemeClr val="tx1"/>
                </a:solidFill>
                <a:latin typeface="Arial" panose="020B0604020202020204" pitchFamily="34" charset="0"/>
              </a:defRPr>
            </a:lvl5pPr>
            <a:lvl6pPr marL="2423823" indent="-220348" defTabSz="930356" eaLnBrk="0" fontAlgn="base" hangingPunct="0">
              <a:spcBef>
                <a:spcPct val="30000"/>
              </a:spcBef>
              <a:spcAft>
                <a:spcPct val="0"/>
              </a:spcAft>
              <a:defRPr sz="1200">
                <a:solidFill>
                  <a:schemeClr val="tx1"/>
                </a:solidFill>
                <a:latin typeface="Arial" panose="020B0604020202020204" pitchFamily="34" charset="0"/>
              </a:defRPr>
            </a:lvl6pPr>
            <a:lvl7pPr marL="2864518" indent="-220348" defTabSz="930356" eaLnBrk="0" fontAlgn="base" hangingPunct="0">
              <a:spcBef>
                <a:spcPct val="30000"/>
              </a:spcBef>
              <a:spcAft>
                <a:spcPct val="0"/>
              </a:spcAft>
              <a:defRPr sz="1200">
                <a:solidFill>
                  <a:schemeClr val="tx1"/>
                </a:solidFill>
                <a:latin typeface="Arial" panose="020B0604020202020204" pitchFamily="34" charset="0"/>
              </a:defRPr>
            </a:lvl7pPr>
            <a:lvl8pPr marL="3305213" indent="-220348" defTabSz="930356" eaLnBrk="0" fontAlgn="base" hangingPunct="0">
              <a:spcBef>
                <a:spcPct val="30000"/>
              </a:spcBef>
              <a:spcAft>
                <a:spcPct val="0"/>
              </a:spcAft>
              <a:defRPr sz="1200">
                <a:solidFill>
                  <a:schemeClr val="tx1"/>
                </a:solidFill>
                <a:latin typeface="Arial" panose="020B0604020202020204" pitchFamily="34" charset="0"/>
              </a:defRPr>
            </a:lvl8pPr>
            <a:lvl9pPr marL="3745908" indent="-220348" defTabSz="930356"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solidFill>
                  <a:srgbClr val="000000"/>
                </a:solidFill>
              </a:rPr>
              <a:pPr eaLnBrk="1" hangingPunct="1">
                <a:spcBef>
                  <a:spcPct val="0"/>
                </a:spcBef>
              </a:pPr>
              <a:t>4</a:t>
            </a:fld>
            <a:endParaRPr lang="en-US" altLang="en-US" sz="1300">
              <a:solidFill>
                <a:srgbClr val="000000"/>
              </a:solidFill>
            </a:endParaRPr>
          </a:p>
        </p:txBody>
      </p:sp>
    </p:spTree>
    <p:extLst>
      <p:ext uri="{BB962C8B-B14F-4D97-AF65-F5344CB8AC3E}">
        <p14:creationId xmlns:p14="http://schemas.microsoft.com/office/powerpoint/2010/main" val="38357470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45</a:t>
            </a:fld>
            <a:endParaRPr lang="en-US" altLang="en-US"/>
          </a:p>
        </p:txBody>
      </p:sp>
    </p:spTree>
    <p:extLst>
      <p:ext uri="{BB962C8B-B14F-4D97-AF65-F5344CB8AC3E}">
        <p14:creationId xmlns:p14="http://schemas.microsoft.com/office/powerpoint/2010/main" val="21361894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46</a:t>
            </a:fld>
            <a:endParaRPr lang="en-US" altLang="en-US"/>
          </a:p>
        </p:txBody>
      </p:sp>
    </p:spTree>
    <p:extLst>
      <p:ext uri="{BB962C8B-B14F-4D97-AF65-F5344CB8AC3E}">
        <p14:creationId xmlns:p14="http://schemas.microsoft.com/office/powerpoint/2010/main" val="163686616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47</a:t>
            </a:fld>
            <a:endParaRPr lang="en-US" altLang="en-US"/>
          </a:p>
        </p:txBody>
      </p:sp>
    </p:spTree>
    <p:extLst>
      <p:ext uri="{BB962C8B-B14F-4D97-AF65-F5344CB8AC3E}">
        <p14:creationId xmlns:p14="http://schemas.microsoft.com/office/powerpoint/2010/main" val="3841460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5</a:t>
            </a:fld>
            <a:endParaRPr lang="en-US" altLang="en-US"/>
          </a:p>
        </p:txBody>
      </p:sp>
    </p:spTree>
    <p:extLst>
      <p:ext uri="{BB962C8B-B14F-4D97-AF65-F5344CB8AC3E}">
        <p14:creationId xmlns:p14="http://schemas.microsoft.com/office/powerpoint/2010/main" val="1686493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6</a:t>
            </a:fld>
            <a:endParaRPr lang="en-US" altLang="en-US"/>
          </a:p>
        </p:txBody>
      </p:sp>
    </p:spTree>
    <p:extLst>
      <p:ext uri="{BB962C8B-B14F-4D97-AF65-F5344CB8AC3E}">
        <p14:creationId xmlns:p14="http://schemas.microsoft.com/office/powerpoint/2010/main" val="3932105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7</a:t>
            </a:fld>
            <a:endParaRPr lang="en-US" altLang="en-US"/>
          </a:p>
        </p:txBody>
      </p:sp>
    </p:spTree>
    <p:extLst>
      <p:ext uri="{BB962C8B-B14F-4D97-AF65-F5344CB8AC3E}">
        <p14:creationId xmlns:p14="http://schemas.microsoft.com/office/powerpoint/2010/main" val="3867113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8</a:t>
            </a:fld>
            <a:endParaRPr lang="en-US" altLang="en-US"/>
          </a:p>
        </p:txBody>
      </p:sp>
    </p:spTree>
    <p:extLst>
      <p:ext uri="{BB962C8B-B14F-4D97-AF65-F5344CB8AC3E}">
        <p14:creationId xmlns:p14="http://schemas.microsoft.com/office/powerpoint/2010/main" val="2691405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623207-242A-45FA-B7B3-1ACCD38665B1}" type="slidenum">
              <a:rPr lang="en-US" altLang="en-US" smtClean="0"/>
              <a:pPr/>
              <a:t>9</a:t>
            </a:fld>
            <a:endParaRPr lang="en-US" altLang="en-US"/>
          </a:p>
        </p:txBody>
      </p:sp>
    </p:spTree>
    <p:extLst>
      <p:ext uri="{BB962C8B-B14F-4D97-AF65-F5344CB8AC3E}">
        <p14:creationId xmlns:p14="http://schemas.microsoft.com/office/powerpoint/2010/main" val="3620373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fld id="{E03FADF9-080D-4B59-8ABA-DB694DA6FDC3}" type="datetime1">
              <a:rPr lang="en-US"/>
              <a:pPr>
                <a:defRPr/>
              </a:pPr>
              <a:t>4/15/2016</a:t>
            </a:fld>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0336860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86695A7-515A-4804-92E5-02CFA15F63ED}" type="datetime1">
              <a:rPr lang="en-US"/>
              <a:pPr>
                <a:defRPr/>
              </a:pPr>
              <a:t>4/15/2016</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B6115DF1-8D01-45F1-A094-F3190021B61C}" type="slidenum">
              <a:rPr lang="en-US" altLang="en-US"/>
              <a:pPr/>
              <a:t>‹#›</a:t>
            </a:fld>
            <a:endParaRPr lang="en-US" altLang="en-US"/>
          </a:p>
        </p:txBody>
      </p:sp>
    </p:spTree>
    <p:extLst>
      <p:ext uri="{BB962C8B-B14F-4D97-AF65-F5344CB8AC3E}">
        <p14:creationId xmlns:p14="http://schemas.microsoft.com/office/powerpoint/2010/main" val="3227341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ABB7879-5717-43F8-A55D-22462857DFCB}" type="datetime1">
              <a:rPr lang="en-US"/>
              <a:pPr>
                <a:defRPr/>
              </a:pPr>
              <a:t>4/15/2016</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EDE2DD9F-3CB0-4BA2-91C7-DBBA40AECE98}" type="slidenum">
              <a:rPr lang="en-US" altLang="en-US"/>
              <a:pPr/>
              <a:t>‹#›</a:t>
            </a:fld>
            <a:endParaRPr lang="en-US" altLang="en-US"/>
          </a:p>
        </p:txBody>
      </p:sp>
    </p:spTree>
    <p:extLst>
      <p:ext uri="{BB962C8B-B14F-4D97-AF65-F5344CB8AC3E}">
        <p14:creationId xmlns:p14="http://schemas.microsoft.com/office/powerpoint/2010/main" val="9484527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62579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903606"/>
            <a:ext cx="8229600" cy="5225141"/>
          </a:xfrm>
        </p:spPr>
        <p:txBody>
          <a:bodyPr/>
          <a:lstStyle>
            <a:lvl1pPr>
              <a:spcBef>
                <a:spcPts val="1200"/>
              </a:spcBef>
              <a:defRPr/>
            </a:lvl1pPr>
            <a:lvl2pPr>
              <a:defRPr sz="1600"/>
            </a:lvl2pPr>
            <a:lvl3pPr>
              <a:defRPr sz="1400"/>
            </a:lvl3pPr>
            <a:lvl4pPr>
              <a:defRPr sz="12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2"/>
          </p:nvPr>
        </p:nvSpPr>
        <p:spPr/>
        <p:txBody>
          <a:bodyPr/>
          <a:lstStyle>
            <a:lvl1pPr>
              <a:defRPr sz="900">
                <a:latin typeface="+mn-lt"/>
              </a:defRPr>
            </a:lvl1pPr>
          </a:lstStyle>
          <a:p>
            <a:fld id="{B76A2FD4-C39A-4DF5-9018-0E50141DC318}" type="slidenum">
              <a:rPr lang="en-US" altLang="en-US" smtClean="0"/>
              <a:pPr/>
              <a:t>‹#›</a:t>
            </a:fld>
            <a:endParaRPr lang="en-US" altLang="en-US" dirty="0"/>
          </a:p>
        </p:txBody>
      </p:sp>
      <p:sp>
        <p:nvSpPr>
          <p:cNvPr id="7"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t>Antitrust Law</a:t>
            </a:r>
            <a:r>
              <a:rPr lang="en-US" altLang="en-US" sz="900" dirty="0" smtClean="0"/>
              <a:t/>
            </a:r>
            <a:br>
              <a:rPr lang="en-US" altLang="en-US" sz="900" dirty="0" smtClean="0"/>
            </a:br>
            <a:r>
              <a:rPr lang="en-US" altLang="en-US" sz="900" dirty="0" smtClean="0"/>
              <a:t>Fall 2014   Yale Law School</a:t>
            </a:r>
            <a:br>
              <a:rPr lang="en-US" altLang="en-US" sz="900" dirty="0" smtClean="0"/>
            </a:br>
            <a:r>
              <a:rPr lang="en-US" altLang="en-US" sz="900" dirty="0" smtClean="0"/>
              <a:t>Dale Collins</a:t>
            </a:r>
          </a:p>
        </p:txBody>
      </p:sp>
    </p:spTree>
    <p:extLst>
      <p:ext uri="{BB962C8B-B14F-4D97-AF65-F5344CB8AC3E}">
        <p14:creationId xmlns:p14="http://schemas.microsoft.com/office/powerpoint/2010/main" val="22399764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fld id="{C7D6F919-64E7-46A2-838E-4048E583E2E4}" type="slidenum">
              <a:rPr lang="en-US" altLang="en-US"/>
              <a:pPr/>
              <a:t>‹#›</a:t>
            </a:fld>
            <a:endParaRPr lang="en-US" altLang="en-US" dirty="0"/>
          </a:p>
        </p:txBody>
      </p:sp>
      <p:sp>
        <p:nvSpPr>
          <p:cNvPr id="7"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smtClean="0"/>
              <a:t>Antitrust Law</a:t>
            </a:r>
            <a:r>
              <a:rPr lang="en-US" altLang="en-US" sz="900" dirty="0" smtClean="0"/>
              <a:t/>
            </a:r>
            <a:br>
              <a:rPr lang="en-US" altLang="en-US" sz="900" dirty="0" smtClean="0"/>
            </a:br>
            <a:r>
              <a:rPr lang="en-US" altLang="en-US" sz="900" dirty="0" smtClean="0"/>
              <a:t>Fall 2014  Yale Law School</a:t>
            </a:r>
            <a:br>
              <a:rPr lang="en-US" altLang="en-US" sz="900" dirty="0" smtClean="0"/>
            </a:br>
            <a:r>
              <a:rPr lang="en-US" altLang="en-US" sz="900" dirty="0" smtClean="0"/>
              <a:t>Dale Collins</a:t>
            </a:r>
          </a:p>
        </p:txBody>
      </p:sp>
    </p:spTree>
    <p:extLst>
      <p:ext uri="{BB962C8B-B14F-4D97-AF65-F5344CB8AC3E}">
        <p14:creationId xmlns:p14="http://schemas.microsoft.com/office/powerpoint/2010/main" val="28878656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4899424-FEB4-4F25-93D3-96EA2BAED8A0}" type="datetime1">
              <a:rPr lang="en-US"/>
              <a:pPr>
                <a:defRPr/>
              </a:pPr>
              <a:t>4/15/2016</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8A4C4DF3-7541-40AC-BE60-4C9E3FD068D5}" type="slidenum">
              <a:rPr lang="en-US" altLang="en-US"/>
              <a:pPr/>
              <a:t>‹#›</a:t>
            </a:fld>
            <a:endParaRPr lang="en-US" altLang="en-US"/>
          </a:p>
        </p:txBody>
      </p:sp>
    </p:spTree>
    <p:extLst>
      <p:ext uri="{BB962C8B-B14F-4D97-AF65-F5344CB8AC3E}">
        <p14:creationId xmlns:p14="http://schemas.microsoft.com/office/powerpoint/2010/main" val="237429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7593347-B46F-44F1-AF8A-098223622C4E}" type="datetime1">
              <a:rPr lang="en-US"/>
              <a:pPr>
                <a:defRPr/>
              </a:pPr>
              <a:t>4/15/2016</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38EE046C-E8CA-46A3-8E4A-32A744368BBA}" type="slidenum">
              <a:rPr lang="en-US" altLang="en-US"/>
              <a:pPr/>
              <a:t>‹#›</a:t>
            </a:fld>
            <a:endParaRPr lang="en-US" altLang="en-US"/>
          </a:p>
        </p:txBody>
      </p:sp>
    </p:spTree>
    <p:extLst>
      <p:ext uri="{BB962C8B-B14F-4D97-AF65-F5344CB8AC3E}">
        <p14:creationId xmlns:p14="http://schemas.microsoft.com/office/powerpoint/2010/main" val="294828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0DE53AA-CF1F-477A-86B8-068D426B3828}" type="datetime1">
              <a:rPr lang="en-US"/>
              <a:pPr>
                <a:defRPr/>
              </a:pPr>
              <a:t>4/15/2016</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813E72F6-0ABB-4BFE-A625-D18C8AB16867}" type="slidenum">
              <a:rPr lang="en-US" altLang="en-US"/>
              <a:pPr/>
              <a:t>‹#›</a:t>
            </a:fld>
            <a:endParaRPr lang="en-US" altLang="en-US" dirty="0"/>
          </a:p>
        </p:txBody>
      </p:sp>
    </p:spTree>
    <p:extLst>
      <p:ext uri="{BB962C8B-B14F-4D97-AF65-F5344CB8AC3E}">
        <p14:creationId xmlns:p14="http://schemas.microsoft.com/office/powerpoint/2010/main" val="8282421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88557A3-F9E4-437C-88D6-20C846BC4BC6}" type="datetime1">
              <a:rPr lang="en-US"/>
              <a:pPr>
                <a:defRPr/>
              </a:pPr>
              <a:t>4/15/2016</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4BF24A07-1A9A-4576-B6FD-05005A9D17F1}" type="slidenum">
              <a:rPr lang="en-US" altLang="en-US"/>
              <a:pPr/>
              <a:t>‹#›</a:t>
            </a:fld>
            <a:endParaRPr lang="en-US" altLang="en-US" dirty="0"/>
          </a:p>
        </p:txBody>
      </p:sp>
    </p:spTree>
    <p:extLst>
      <p:ext uri="{BB962C8B-B14F-4D97-AF65-F5344CB8AC3E}">
        <p14:creationId xmlns:p14="http://schemas.microsoft.com/office/powerpoint/2010/main" val="31305803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0DBEDC4-B9E8-4664-ADE3-81FC7353C66E}" type="datetime1">
              <a:rPr lang="en-US"/>
              <a:pPr>
                <a:defRPr/>
              </a:pPr>
              <a:t>4/15/2016</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2CBE2A4-79CC-4F67-945F-C4528C010C4A}" type="slidenum">
              <a:rPr lang="en-US" altLang="en-US"/>
              <a:pPr/>
              <a:t>‹#›</a:t>
            </a:fld>
            <a:endParaRPr lang="en-US" altLang="en-US"/>
          </a:p>
        </p:txBody>
      </p:sp>
    </p:spTree>
    <p:extLst>
      <p:ext uri="{BB962C8B-B14F-4D97-AF65-F5344CB8AC3E}">
        <p14:creationId xmlns:p14="http://schemas.microsoft.com/office/powerpoint/2010/main" val="2913572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8983AE3-BEEA-410B-BD09-96A637C92DA1}" type="datetime1">
              <a:rPr lang="en-US"/>
              <a:pPr>
                <a:defRPr/>
              </a:pPr>
              <a:t>4/15/2016</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2CDC5BD0-10BD-4747-845D-A8976FFBDE81}" type="slidenum">
              <a:rPr lang="en-US" altLang="en-US"/>
              <a:pPr/>
              <a:t>‹#›</a:t>
            </a:fld>
            <a:endParaRPr lang="en-US" altLang="en-US"/>
          </a:p>
        </p:txBody>
      </p:sp>
    </p:spTree>
    <p:extLst>
      <p:ext uri="{BB962C8B-B14F-4D97-AF65-F5344CB8AC3E}">
        <p14:creationId xmlns:p14="http://schemas.microsoft.com/office/powerpoint/2010/main" val="1152154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990600"/>
            <a:ext cx="82296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a:p>
            <a:pPr lvl="4"/>
            <a:endParaRPr lang="en-US" altLang="en-US" smtClean="0"/>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fld id="{48442BC7-69C6-4A02-AE06-3FF63F31B348}" type="datetime1">
              <a:rPr lang="en-US"/>
              <a:pPr>
                <a:defRPr/>
              </a:pPr>
              <a:t>4/15/2016</a:t>
            </a:fld>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endParaRPr lang="en-US" altLang="en-US"/>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latin typeface="+mn-lt"/>
              </a:defRPr>
            </a:lvl1pPr>
          </a:lstStyle>
          <a:p>
            <a:fld id="{0F014187-6994-440A-9278-A32211235A4A}" type="slidenum">
              <a:rPr lang="en-US" altLang="en-US" smtClean="0"/>
              <a:pPr/>
              <a:t>‹#›</a:t>
            </a:fld>
            <a:endParaRPr lang="en-US" altLang="en-US" dirty="0"/>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Garamond" pitchFamily="18" charset="0"/>
        </a:defRPr>
      </a:lvl2pPr>
      <a:lvl3pPr algn="l" rtl="0" eaLnBrk="0" fontAlgn="base" hangingPunct="0">
        <a:spcBef>
          <a:spcPct val="0"/>
        </a:spcBef>
        <a:spcAft>
          <a:spcPct val="0"/>
        </a:spcAft>
        <a:defRPr sz="3600">
          <a:solidFill>
            <a:schemeClr val="tx2"/>
          </a:solidFill>
          <a:latin typeface="Garamond" pitchFamily="18" charset="0"/>
        </a:defRPr>
      </a:lvl3pPr>
      <a:lvl4pPr algn="l" rtl="0" eaLnBrk="0" fontAlgn="base" hangingPunct="0">
        <a:spcBef>
          <a:spcPct val="0"/>
        </a:spcBef>
        <a:spcAft>
          <a:spcPct val="0"/>
        </a:spcAft>
        <a:defRPr sz="3600">
          <a:solidFill>
            <a:schemeClr val="tx2"/>
          </a:solidFill>
          <a:latin typeface="Garamond" pitchFamily="18" charset="0"/>
        </a:defRPr>
      </a:lvl4pPr>
      <a:lvl5pPr algn="l" rtl="0" eaLnBrk="0" fontAlgn="base" hangingPunct="0">
        <a:spcBef>
          <a:spcPct val="0"/>
        </a:spcBef>
        <a:spcAft>
          <a:spcPct val="0"/>
        </a:spcAft>
        <a:defRPr sz="3600">
          <a:solidFill>
            <a:schemeClr val="tx2"/>
          </a:solidFill>
          <a:latin typeface="Garamond" pitchFamily="18" charset="0"/>
        </a:defRPr>
      </a:lvl5pPr>
      <a:lvl6pPr marL="457200" algn="l" rtl="0" fontAlgn="base">
        <a:spcBef>
          <a:spcPct val="0"/>
        </a:spcBef>
        <a:spcAft>
          <a:spcPct val="0"/>
        </a:spcAft>
        <a:defRPr sz="3600">
          <a:solidFill>
            <a:schemeClr val="tx2"/>
          </a:solidFill>
          <a:latin typeface="Garamond" pitchFamily="18" charset="0"/>
        </a:defRPr>
      </a:lvl6pPr>
      <a:lvl7pPr marL="914400" algn="l" rtl="0" fontAlgn="base">
        <a:spcBef>
          <a:spcPct val="0"/>
        </a:spcBef>
        <a:spcAft>
          <a:spcPct val="0"/>
        </a:spcAft>
        <a:defRPr sz="3600">
          <a:solidFill>
            <a:schemeClr val="tx2"/>
          </a:solidFill>
          <a:latin typeface="Garamond" pitchFamily="18" charset="0"/>
        </a:defRPr>
      </a:lvl7pPr>
      <a:lvl8pPr marL="1371600" algn="l" rtl="0" fontAlgn="base">
        <a:spcBef>
          <a:spcPct val="0"/>
        </a:spcBef>
        <a:spcAft>
          <a:spcPct val="0"/>
        </a:spcAft>
        <a:defRPr sz="3600">
          <a:solidFill>
            <a:schemeClr val="tx2"/>
          </a:solidFill>
          <a:latin typeface="Garamond" pitchFamily="18" charset="0"/>
        </a:defRPr>
      </a:lvl8pPr>
      <a:lvl9pPr marL="1828800" algn="l" rtl="0" fontAlgn="base">
        <a:spcBef>
          <a:spcPct val="0"/>
        </a:spcBef>
        <a:spcAft>
          <a:spcPct val="0"/>
        </a:spcAft>
        <a:defRPr sz="36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2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16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14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03288" y="1235075"/>
            <a:ext cx="8104187" cy="1752600"/>
          </a:xfrm>
        </p:spPr>
        <p:txBody>
          <a:bodyPr/>
          <a:lstStyle/>
          <a:p>
            <a:pPr eaLnBrk="1" hangingPunct="1"/>
            <a:r>
              <a:rPr lang="en-US" altLang="en-US" dirty="0" smtClean="0"/>
              <a:t>8</a:t>
            </a:r>
            <a:r>
              <a:rPr lang="en-US" altLang="en-US" dirty="0"/>
              <a:t>. Horizontal </a:t>
            </a:r>
            <a:r>
              <a:rPr lang="en-US" altLang="en-US" dirty="0" smtClean="0"/>
              <a:t>Market Divisions</a:t>
            </a:r>
            <a:r>
              <a:rPr lang="en-US" altLang="en-US" dirty="0"/>
              <a:t>, </a:t>
            </a:r>
            <a:r>
              <a:rPr lang="en-US" altLang="en-US" dirty="0" smtClean="0"/>
              <a:t/>
            </a:r>
            <a:br>
              <a:rPr lang="en-US" altLang="en-US" dirty="0" smtClean="0"/>
            </a:br>
            <a:r>
              <a:rPr lang="en-US" altLang="en-US" dirty="0" smtClean="0"/>
              <a:t>Group Boycotts</a:t>
            </a:r>
            <a:r>
              <a:rPr lang="en-US" altLang="en-US" dirty="0"/>
              <a:t>, </a:t>
            </a:r>
            <a:r>
              <a:rPr lang="en-US" altLang="en-US" dirty="0" smtClean="0"/>
              <a:t/>
            </a:r>
            <a:br>
              <a:rPr lang="en-US" altLang="en-US" dirty="0" smtClean="0"/>
            </a:br>
            <a:r>
              <a:rPr lang="en-US" altLang="en-US" dirty="0" smtClean="0"/>
              <a:t>and Other Horizontal Arrangements </a:t>
            </a:r>
            <a:endParaRPr lang="en-US" altLang="en-US" sz="2800" dirty="0" smtClean="0"/>
          </a:p>
        </p:txBody>
      </p:sp>
      <p:sp>
        <p:nvSpPr>
          <p:cNvPr id="4099" name="Rectangle 3"/>
          <p:cNvSpPr>
            <a:spLocks noGrp="1" noChangeArrowheads="1"/>
          </p:cNvSpPr>
          <p:nvPr>
            <p:ph type="subTitle" idx="1"/>
          </p:nvPr>
        </p:nvSpPr>
        <p:spPr/>
        <p:txBody>
          <a:bodyPr/>
          <a:lstStyle/>
          <a:p>
            <a:pPr eaLnBrk="1" hangingPunct="1"/>
            <a:r>
              <a:rPr lang="en-US" altLang="en-US" dirty="0" smtClean="0"/>
              <a:t>Antitrust Law</a:t>
            </a:r>
          </a:p>
          <a:p>
            <a:pPr eaLnBrk="1" hangingPunct="1"/>
            <a:r>
              <a:rPr lang="en-US" altLang="en-US" sz="1600" dirty="0" smtClean="0"/>
              <a:t>Fall 2014   Yale Law School</a:t>
            </a:r>
          </a:p>
          <a:p>
            <a:pPr eaLnBrk="1" hangingPunct="1"/>
            <a:r>
              <a:rPr lang="en-US" altLang="en-US" sz="1600" dirty="0" smtClean="0"/>
              <a:t>Dale Collins</a:t>
            </a:r>
          </a:p>
          <a:p>
            <a:pPr eaLnBrk="1" hangingPunct="1"/>
            <a:endParaRPr lang="en-US" altLang="en-US"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Market Allocations</a:t>
            </a:r>
            <a:endParaRPr lang="en-US" dirty="0"/>
          </a:p>
        </p:txBody>
      </p:sp>
      <p:sp>
        <p:nvSpPr>
          <p:cNvPr id="3" name="Content Placeholder 2"/>
          <p:cNvSpPr>
            <a:spLocks noGrp="1"/>
          </p:cNvSpPr>
          <p:nvPr>
            <p:ph idx="1"/>
          </p:nvPr>
        </p:nvSpPr>
        <p:spPr>
          <a:xfrm>
            <a:off x="457200" y="903606"/>
            <a:ext cx="8333874" cy="5225141"/>
          </a:xfrm>
        </p:spPr>
        <p:txBody>
          <a:bodyPr/>
          <a:lstStyle/>
          <a:p>
            <a:r>
              <a:rPr lang="en-US" i="1" dirty="0" smtClean="0"/>
              <a:t>Sealy</a:t>
            </a:r>
            <a:r>
              <a:rPr lang="en-US" dirty="0" smtClean="0"/>
              <a:t> and </a:t>
            </a:r>
            <a:r>
              <a:rPr lang="en-US" i="1" dirty="0" smtClean="0"/>
              <a:t>Topco</a:t>
            </a:r>
            <a:r>
              <a:rPr lang="en-US" dirty="0" smtClean="0"/>
              <a:t> today</a:t>
            </a:r>
          </a:p>
          <a:p>
            <a:pPr lvl="1"/>
            <a:r>
              <a:rPr lang="en-US" dirty="0" smtClean="0"/>
              <a:t>Properly stated black letter law: “Naked” horizontal market allocations are per se unlawful</a:t>
            </a:r>
          </a:p>
          <a:p>
            <a:pPr lvl="1"/>
            <a:r>
              <a:rPr lang="en-US" dirty="0" smtClean="0"/>
              <a:t>But considered wrongly decided on facts</a:t>
            </a:r>
          </a:p>
          <a:p>
            <a:pPr lvl="1"/>
            <a:r>
              <a:rPr lang="en-US" dirty="0" smtClean="0"/>
              <a:t>Modern analysis</a:t>
            </a:r>
          </a:p>
          <a:p>
            <a:pPr lvl="2"/>
            <a:r>
              <a:rPr lang="en-US" dirty="0" smtClean="0"/>
              <a:t>View Sealy and Topco as joint ventures</a:t>
            </a:r>
          </a:p>
          <a:p>
            <a:pPr lvl="2"/>
            <a:r>
              <a:rPr lang="en-US" dirty="0" smtClean="0"/>
              <a:t>Rule of reason applies to restraints ancillary to a joint venture (see below)</a:t>
            </a:r>
          </a:p>
          <a:p>
            <a:pPr lvl="2"/>
            <a:r>
              <a:rPr lang="en-US" dirty="0" smtClean="0"/>
              <a:t>The restraints in </a:t>
            </a:r>
            <a:r>
              <a:rPr lang="en-US" i="1" dirty="0" smtClean="0"/>
              <a:t>Sealy</a:t>
            </a:r>
            <a:r>
              <a:rPr lang="en-US" dirty="0" smtClean="0"/>
              <a:t> and </a:t>
            </a:r>
            <a:r>
              <a:rPr lang="en-US" i="1" dirty="0" smtClean="0"/>
              <a:t>Topco</a:t>
            </a:r>
            <a:r>
              <a:rPr lang="en-US" dirty="0" smtClean="0"/>
              <a:t> are ancillary to the joint venture</a:t>
            </a:r>
          </a:p>
          <a:p>
            <a:pPr lvl="2"/>
            <a:r>
              <a:rPr lang="en-US" dirty="0" smtClean="0"/>
              <a:t>Rule of reason analysis (using </a:t>
            </a:r>
            <a:r>
              <a:rPr lang="en-US" i="1" dirty="0" smtClean="0"/>
              <a:t>Topco</a:t>
            </a:r>
            <a:r>
              <a:rPr lang="en-US" dirty="0" smtClean="0"/>
              <a:t>)--</a:t>
            </a:r>
          </a:p>
          <a:p>
            <a:pPr lvl="3"/>
            <a:r>
              <a:rPr lang="en-US" i="1" dirty="0" smtClean="0"/>
              <a:t>Prima facie case</a:t>
            </a:r>
            <a:r>
              <a:rPr lang="en-US" dirty="0" smtClean="0"/>
              <a:t>: Restraints reduce </a:t>
            </a:r>
            <a:r>
              <a:rPr lang="en-US" dirty="0" err="1" smtClean="0"/>
              <a:t>intrabrand</a:t>
            </a:r>
            <a:r>
              <a:rPr lang="en-US" dirty="0" smtClean="0"/>
              <a:t> competition (i.e., competition among supermarkets with Topco-branded goods)</a:t>
            </a:r>
          </a:p>
          <a:p>
            <a:pPr lvl="3"/>
            <a:r>
              <a:rPr lang="en-US" i="1" dirty="0" smtClean="0"/>
              <a:t>Justification</a:t>
            </a:r>
            <a:r>
              <a:rPr lang="en-US" dirty="0" smtClean="0"/>
              <a:t>: Restraints increase </a:t>
            </a:r>
            <a:r>
              <a:rPr lang="en-US" dirty="0" err="1" smtClean="0"/>
              <a:t>interbrand</a:t>
            </a:r>
            <a:r>
              <a:rPr lang="en-US" dirty="0" smtClean="0"/>
              <a:t> competition (i.e., competition between supermarkets with Topco-branded goods and other supermarkets)</a:t>
            </a:r>
          </a:p>
          <a:p>
            <a:pPr lvl="3"/>
            <a:r>
              <a:rPr lang="en-US" i="1" dirty="0" smtClean="0"/>
              <a:t>Competitive weighing</a:t>
            </a:r>
            <a:r>
              <a:rPr lang="en-US" dirty="0" smtClean="0"/>
              <a:t>: Consumers better off with restraints </a:t>
            </a:r>
          </a:p>
          <a:p>
            <a:pPr lvl="4"/>
            <a:r>
              <a:rPr lang="en-US" dirty="0" smtClean="0"/>
              <a:t>Usual articulation: “Increased </a:t>
            </a:r>
            <a:r>
              <a:rPr lang="en-US" dirty="0" err="1" smtClean="0"/>
              <a:t>interbrand</a:t>
            </a:r>
            <a:r>
              <a:rPr lang="en-US" dirty="0" smtClean="0"/>
              <a:t> competition outweighs reduced </a:t>
            </a:r>
            <a:r>
              <a:rPr lang="en-US" dirty="0" err="1" smtClean="0"/>
              <a:t>intrabrand</a:t>
            </a:r>
            <a:r>
              <a:rPr lang="en-US" dirty="0" smtClean="0"/>
              <a:t> competition” (which is what the district court found)</a:t>
            </a:r>
          </a:p>
          <a:p>
            <a:pPr lvl="4"/>
            <a:r>
              <a:rPr lang="en-US" dirty="0" smtClean="0"/>
              <a:t>Better way of testing: Compare average prices for a diverse bundle of supermarket products between the restrained world and the “but for” world. Unless the “but for” world prices are lower, competition is not reduced by the restraint and the defendant wins</a:t>
            </a:r>
          </a:p>
          <a:p>
            <a:pPr lvl="3"/>
            <a:r>
              <a:rPr lang="en-US" i="1" dirty="0" smtClean="0"/>
              <a:t>Less restrictive alternative</a:t>
            </a:r>
            <a:r>
              <a:rPr lang="en-US" dirty="0" smtClean="0"/>
              <a:t>: Not argued by government </a:t>
            </a:r>
          </a:p>
          <a:p>
            <a:pPr lvl="1"/>
            <a:r>
              <a:rPr lang="en-US" i="1" dirty="0" smtClean="0"/>
              <a:t>Key question</a:t>
            </a:r>
            <a:r>
              <a:rPr lang="en-US" dirty="0" smtClean="0"/>
              <a:t>: When is a horizontal allocation of markets “naked” (without colorable justification)?</a:t>
            </a:r>
          </a:p>
          <a:p>
            <a:pPr lvl="2"/>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10</a:t>
            </a:fld>
            <a:endParaRPr lang="en-US" altLang="en-US" dirty="0"/>
          </a:p>
        </p:txBody>
      </p:sp>
    </p:spTree>
    <p:extLst>
      <p:ext uri="{BB962C8B-B14F-4D97-AF65-F5344CB8AC3E}">
        <p14:creationId xmlns:p14="http://schemas.microsoft.com/office/powerpoint/2010/main" val="2463714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Market Allocations</a:t>
            </a:r>
          </a:p>
        </p:txBody>
      </p:sp>
      <p:sp>
        <p:nvSpPr>
          <p:cNvPr id="3" name="Content Placeholder 2"/>
          <p:cNvSpPr>
            <a:spLocks noGrp="1"/>
          </p:cNvSpPr>
          <p:nvPr>
            <p:ph idx="1"/>
          </p:nvPr>
        </p:nvSpPr>
        <p:spPr/>
        <p:txBody>
          <a:bodyPr/>
          <a:lstStyle/>
          <a:p>
            <a:r>
              <a:rPr lang="en-US" dirty="0"/>
              <a:t>Palmer v. BRG of Georgia, Inc., 498 U.S. 46 (1990) (per curiam</a:t>
            </a:r>
            <a:r>
              <a:rPr lang="en-US" dirty="0" smtClean="0"/>
              <a:t>)</a:t>
            </a:r>
          </a:p>
          <a:p>
            <a:pPr lvl="1"/>
            <a:r>
              <a:rPr lang="en-US" dirty="0" smtClean="0"/>
              <a:t>Facts: </a:t>
            </a:r>
          </a:p>
          <a:p>
            <a:pPr lvl="2"/>
            <a:r>
              <a:rPr lang="en-US" altLang="en-US" dirty="0" smtClean="0"/>
              <a:t>BRG offered a bar review course in Georgia for the Georgia bar examination</a:t>
            </a:r>
          </a:p>
          <a:p>
            <a:pPr lvl="2"/>
            <a:r>
              <a:rPr lang="en-US" altLang="en-US" dirty="0" smtClean="0"/>
              <a:t>In 1976, HBJ began a competing course</a:t>
            </a:r>
          </a:p>
          <a:p>
            <a:pPr lvl="2"/>
            <a:r>
              <a:rPr lang="en-US" altLang="en-US" dirty="0" smtClean="0"/>
              <a:t>Between 1977 and 1979, BRG </a:t>
            </a:r>
            <a:r>
              <a:rPr lang="en-US" altLang="en-US" dirty="0"/>
              <a:t>and </a:t>
            </a:r>
            <a:r>
              <a:rPr lang="en-US" altLang="en-US" dirty="0" smtClean="0"/>
              <a:t>HBJ were the main providers of bar review courses in Georgia and were often in intense competition with one another</a:t>
            </a:r>
          </a:p>
          <a:p>
            <a:pPr lvl="2"/>
            <a:r>
              <a:rPr lang="en-US" altLang="en-US" dirty="0" smtClean="0"/>
              <a:t>In 1980, BRG and HBJ agreed that: </a:t>
            </a:r>
            <a:endParaRPr lang="en-US" altLang="en-US" dirty="0"/>
          </a:p>
          <a:p>
            <a:pPr marL="1282700" lvl="2" indent="-228600" eaLnBrk="1" hangingPunct="1"/>
            <a:r>
              <a:rPr lang="en-US" altLang="en-US" dirty="0"/>
              <a:t>BRG would become </a:t>
            </a:r>
            <a:r>
              <a:rPr lang="en-US" altLang="en-US" dirty="0" smtClean="0"/>
              <a:t>the exclusive licensee </a:t>
            </a:r>
            <a:r>
              <a:rPr lang="en-US" altLang="en-US" dirty="0"/>
              <a:t>of HBJ in Georgia, offer its courses under the HBJ trade </a:t>
            </a:r>
            <a:r>
              <a:rPr lang="en-US" altLang="en-US" dirty="0" smtClean="0"/>
              <a:t>name (BAR/BRI), </a:t>
            </a:r>
            <a:r>
              <a:rPr lang="en-US" altLang="en-US" dirty="0"/>
              <a:t>and pay royalties to HBJ</a:t>
            </a:r>
          </a:p>
          <a:p>
            <a:pPr marL="1282700" lvl="2" indent="-228600" eaLnBrk="1" hangingPunct="1"/>
            <a:r>
              <a:rPr lang="en-US" altLang="en-US" dirty="0"/>
              <a:t>HBJ would withdraw and not offer courses in Georgia as long as BRG remained its licensee</a:t>
            </a:r>
          </a:p>
          <a:p>
            <a:pPr marL="1282700" lvl="2" indent="-228600" eaLnBrk="1" hangingPunct="1"/>
            <a:r>
              <a:rPr lang="en-US" altLang="en-US" dirty="0"/>
              <a:t>BRG agreed that it would not offer courses outside of </a:t>
            </a:r>
            <a:r>
              <a:rPr lang="en-US" altLang="en-US" dirty="0" smtClean="0"/>
              <a:t>Georgia</a:t>
            </a:r>
            <a:endParaRPr lang="en-US" altLang="en-US" dirty="0"/>
          </a:p>
          <a:p>
            <a:pPr lvl="2"/>
            <a:r>
              <a:rPr lang="en-US" dirty="0"/>
              <a:t>Immediately after the </a:t>
            </a:r>
            <a:r>
              <a:rPr lang="en-US" dirty="0" smtClean="0"/>
              <a:t>1980 agreement</a:t>
            </a:r>
            <a:r>
              <a:rPr lang="en-US" dirty="0"/>
              <a:t>, the price of </a:t>
            </a:r>
            <a:r>
              <a:rPr lang="en-US" dirty="0" smtClean="0"/>
              <a:t>BRG’s </a:t>
            </a:r>
            <a:r>
              <a:rPr lang="en-US" dirty="0"/>
              <a:t>course was increased </a:t>
            </a:r>
            <a:r>
              <a:rPr lang="en-US" dirty="0" smtClean="0"/>
              <a:t>from $</a:t>
            </a:r>
            <a:r>
              <a:rPr lang="en-US" dirty="0"/>
              <a:t>150 to over $</a:t>
            </a:r>
            <a:r>
              <a:rPr lang="en-US" dirty="0" smtClean="0"/>
              <a:t>400</a:t>
            </a:r>
          </a:p>
          <a:p>
            <a:pPr lvl="1"/>
            <a:r>
              <a:rPr lang="en-US" altLang="en-US" i="1" dirty="0" smtClean="0"/>
              <a:t>Held</a:t>
            </a:r>
            <a:r>
              <a:rPr lang="en-US" altLang="en-US" dirty="0" smtClean="0"/>
              <a:t>, an agreement that allocates markets between competitors is per se unlawful </a:t>
            </a:r>
          </a:p>
          <a:p>
            <a:pPr lvl="2"/>
            <a:r>
              <a:rPr lang="en-US" altLang="en-US" dirty="0" smtClean="0"/>
              <a:t>Sufficient that BRG and HBJ competed in Georgia, which was allocated to BRG</a:t>
            </a:r>
          </a:p>
          <a:p>
            <a:pPr lvl="3"/>
            <a:r>
              <a:rPr lang="en-US" altLang="en-US" dirty="0" smtClean="0"/>
              <a:t>Irrelevant that BRG had not competed outside of Georgia, which was allocated to HBJ</a:t>
            </a:r>
          </a:p>
          <a:p>
            <a:pPr lvl="2"/>
            <a:r>
              <a:rPr lang="en-US" altLang="en-US" dirty="0" smtClean="0"/>
              <a:t>Court found no colorable justification for the allocation other than to end competition and raise prices. </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11</a:t>
            </a:fld>
            <a:endParaRPr lang="en-US" altLang="en-US" dirty="0"/>
          </a:p>
        </p:txBody>
      </p:sp>
    </p:spTree>
    <p:extLst>
      <p:ext uri="{BB962C8B-B14F-4D97-AF65-F5344CB8AC3E}">
        <p14:creationId xmlns:p14="http://schemas.microsoft.com/office/powerpoint/2010/main" val="31623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Market Allocations</a:t>
            </a:r>
            <a:endParaRPr lang="en-US" dirty="0"/>
          </a:p>
        </p:txBody>
      </p:sp>
      <p:sp>
        <p:nvSpPr>
          <p:cNvPr id="3" name="Content Placeholder 2"/>
          <p:cNvSpPr>
            <a:spLocks noGrp="1"/>
          </p:cNvSpPr>
          <p:nvPr>
            <p:ph idx="1"/>
          </p:nvPr>
        </p:nvSpPr>
        <p:spPr>
          <a:xfrm>
            <a:off x="457199" y="903606"/>
            <a:ext cx="8325853" cy="5225141"/>
          </a:xfrm>
        </p:spPr>
        <p:txBody>
          <a:bodyPr/>
          <a:lstStyle/>
          <a:p>
            <a:r>
              <a:rPr lang="fr-FR" dirty="0" err="1" smtClean="0"/>
              <a:t>Hammes</a:t>
            </a:r>
            <a:r>
              <a:rPr lang="fr-FR" dirty="0" smtClean="0"/>
              <a:t> v. AAMCO Transmissions, Inc., </a:t>
            </a:r>
            <a:r>
              <a:rPr lang="en-US" dirty="0" smtClean="0"/>
              <a:t>33 F.3d 774 (7th Cir. 1994)</a:t>
            </a:r>
          </a:p>
          <a:p>
            <a:pPr lvl="1"/>
            <a:r>
              <a:rPr lang="en-US" dirty="0" smtClean="0"/>
              <a:t>Facts</a:t>
            </a:r>
          </a:p>
          <a:p>
            <a:pPr lvl="2"/>
            <a:r>
              <a:rPr lang="en-US" dirty="0" smtClean="0"/>
              <a:t>AAMCO franchisees through the AAMCO Dealers’ Advertising Pool agreed not place separate advertisements in the yellow pages of a telephone book but instead take out a single large ad listing the name, address and telephone number of all five companies </a:t>
            </a:r>
          </a:p>
          <a:p>
            <a:pPr lvl="3"/>
            <a:r>
              <a:rPr lang="en-US" dirty="0" smtClean="0"/>
              <a:t>Calls placed to number of one of the five pool members were handled by that member</a:t>
            </a:r>
          </a:p>
          <a:p>
            <a:pPr lvl="3"/>
            <a:r>
              <a:rPr lang="en-US" dirty="0" smtClean="0"/>
              <a:t>The ad also listed five fictitious companies. Calls placed to a fictitious company were routed by agreement to one of the real companies</a:t>
            </a:r>
          </a:p>
          <a:p>
            <a:pPr lvl="1"/>
            <a:r>
              <a:rPr lang="en-US" dirty="0" smtClean="0"/>
              <a:t>Held, district court’s dismissal of complaint on the pleadings reversed (Posner, C.J.)</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2"/>
            <a:endParaRPr lang="en-US" dirty="0" smtClean="0"/>
          </a:p>
          <a:p>
            <a:pPr lvl="2"/>
            <a:r>
              <a:rPr lang="en-US" dirty="0" smtClean="0"/>
              <a:t>Cause remanded for factual development</a:t>
            </a:r>
          </a:p>
          <a:p>
            <a:pPr lvl="3"/>
            <a:r>
              <a:rPr lang="en-US" dirty="0" smtClean="0"/>
              <a:t>Posner posited a theory to be tested; he did not find any facts (and the remand)</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12</a:t>
            </a:fld>
            <a:endParaRPr lang="en-US" altLang="en-US" dirty="0"/>
          </a:p>
        </p:txBody>
      </p:sp>
      <p:sp>
        <p:nvSpPr>
          <p:cNvPr id="5" name="TextBox 4"/>
          <p:cNvSpPr txBox="1"/>
          <p:nvPr/>
        </p:nvSpPr>
        <p:spPr>
          <a:xfrm>
            <a:off x="1668810" y="3383595"/>
            <a:ext cx="6304116" cy="2308324"/>
          </a:xfrm>
          <a:prstGeom prst="rect">
            <a:avLst/>
          </a:prstGeom>
          <a:noFill/>
        </p:spPr>
        <p:txBody>
          <a:bodyPr wrap="square" rtlCol="0">
            <a:spAutoFit/>
          </a:bodyPr>
          <a:lstStyle/>
          <a:p>
            <a:pPr hangingPunct="0"/>
            <a:r>
              <a:rPr lang="en-US" sz="1200" dirty="0"/>
              <a:t>A type of conspiracy that has effects almost identical to those of price-fixing and is treated the same by the law is a conspiracy between competitors to rotate or otherwise allocate customers among the conspirators, so that each customer faces a monopoly seller. The AAMCO dealers in Indianapolis are located in different parts of the city and each presumably has an advantage in competing for the customers nearest to it. Under conditions of unrestricted competition, customers on the borderline of these zones of advantage would be courted by two or more dealers. The allocation of these customers among the dealers by means of automatic call forwarding from phantom dealers supposedly located in the borderline areas could eliminate competition for customers who, not being within the gravitational field of any dealer by reason of proximity, would, were it not for the allocation, have a real and not merely theoretical choice between dealers. Such an out-and-out scheme of customer allocation would be a per se violation of section 1.  </a:t>
            </a:r>
          </a:p>
        </p:txBody>
      </p:sp>
    </p:spTree>
    <p:extLst>
      <p:ext uri="{BB962C8B-B14F-4D97-AF65-F5344CB8AC3E}">
        <p14:creationId xmlns:p14="http://schemas.microsoft.com/office/powerpoint/2010/main" val="4428541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22313" y="2981325"/>
            <a:ext cx="7772400" cy="1362075"/>
          </a:xfrm>
        </p:spPr>
        <p:txBody>
          <a:bodyPr/>
          <a:lstStyle/>
          <a:p>
            <a:pPr algn="ctr"/>
            <a:r>
              <a:rPr lang="en-US" altLang="en-US" sz="3600" cap="none" dirty="0"/>
              <a:t>Horizontal Group </a:t>
            </a:r>
            <a:r>
              <a:rPr lang="en-US" altLang="en-US" sz="3600" cap="none" dirty="0" smtClean="0"/>
              <a:t>Boycotts</a:t>
            </a:r>
            <a:br>
              <a:rPr lang="en-US" altLang="en-US" sz="3600" cap="none" dirty="0" smtClean="0"/>
            </a:br>
            <a:r>
              <a:rPr lang="en-US" altLang="en-US" sz="3600" cap="none" dirty="0" smtClean="0"/>
              <a:t>of Customers and Suppliers</a:t>
            </a:r>
            <a:endParaRPr lang="en-US" altLang="en-US" sz="2800" cap="none"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13</a:t>
            </a:fld>
            <a:endParaRPr lang="en-US" altLang="en-US" sz="900">
              <a:solidFill>
                <a:srgbClr val="000000"/>
              </a:solidFill>
              <a:latin typeface="Garamond" panose="02020404030301010803" pitchFamily="18" charset="0"/>
            </a:endParaRPr>
          </a:p>
        </p:txBody>
      </p:sp>
    </p:spTree>
    <p:extLst>
      <p:ext uri="{BB962C8B-B14F-4D97-AF65-F5344CB8AC3E}">
        <p14:creationId xmlns:p14="http://schemas.microsoft.com/office/powerpoint/2010/main" val="789891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686800" cy="712787"/>
          </a:xfrm>
        </p:spPr>
        <p:txBody>
          <a:bodyPr/>
          <a:lstStyle/>
          <a:p>
            <a:r>
              <a:rPr lang="en-US" spc="-200" dirty="0"/>
              <a:t>Horizontal </a:t>
            </a:r>
            <a:r>
              <a:rPr lang="en-US" spc="-200" dirty="0" smtClean="0"/>
              <a:t>Group Boycotts </a:t>
            </a:r>
            <a:r>
              <a:rPr lang="en-US" spc="-200" dirty="0"/>
              <a:t>of </a:t>
            </a:r>
            <a:r>
              <a:rPr lang="en-US" spc="-200" dirty="0" smtClean="0"/>
              <a:t>Customers/Suppliers</a:t>
            </a:r>
            <a:endParaRPr lang="en-US" spc="-200" dirty="0"/>
          </a:p>
        </p:txBody>
      </p:sp>
      <p:sp>
        <p:nvSpPr>
          <p:cNvPr id="3" name="Content Placeholder 2"/>
          <p:cNvSpPr>
            <a:spLocks noGrp="1"/>
          </p:cNvSpPr>
          <p:nvPr>
            <p:ph idx="1"/>
          </p:nvPr>
        </p:nvSpPr>
        <p:spPr/>
        <p:txBody>
          <a:bodyPr/>
          <a:lstStyle/>
          <a:p>
            <a:r>
              <a:rPr lang="en-US" dirty="0" smtClean="0"/>
              <a:t>Definition</a:t>
            </a:r>
          </a:p>
          <a:p>
            <a:pPr lvl="1"/>
            <a:r>
              <a:rPr lang="en-US" dirty="0" smtClean="0"/>
              <a:t>Agreements </a:t>
            </a:r>
            <a:r>
              <a:rPr lang="en-US" dirty="0"/>
              <a:t>among competitors that they will not deal with a customer (or a supplier) except </a:t>
            </a:r>
            <a:r>
              <a:rPr lang="en-US" dirty="0" smtClean="0"/>
              <a:t>on </a:t>
            </a:r>
            <a:r>
              <a:rPr lang="en-US" dirty="0"/>
              <a:t>terms set by the combination</a:t>
            </a:r>
            <a:r>
              <a:rPr lang="en-US" dirty="0" smtClean="0"/>
              <a:t>.</a:t>
            </a:r>
          </a:p>
          <a:p>
            <a:r>
              <a:rPr lang="en-US" dirty="0" smtClean="0"/>
              <a:t>Proving unreasonableness</a:t>
            </a:r>
          </a:p>
          <a:p>
            <a:pPr lvl="1"/>
            <a:r>
              <a:rPr lang="en-GB" dirty="0"/>
              <a:t>Legal standard </a:t>
            </a:r>
            <a:r>
              <a:rPr lang="en-GB" dirty="0" smtClean="0"/>
              <a:t>where boycott is an implementation of a </a:t>
            </a:r>
            <a:r>
              <a:rPr lang="en-GB" dirty="0" smtClean="0"/>
              <a:t>price-fixing </a:t>
            </a:r>
            <a:r>
              <a:rPr lang="en-GB" dirty="0" smtClean="0"/>
              <a:t>conspiracy</a:t>
            </a:r>
            <a:endParaRPr lang="en-US" dirty="0"/>
          </a:p>
          <a:p>
            <a:pPr lvl="2"/>
            <a:r>
              <a:rPr lang="en-GB" i="1" dirty="0"/>
              <a:t>Non-</a:t>
            </a:r>
            <a:r>
              <a:rPr lang="en-GB" i="1" dirty="0" err="1"/>
              <a:t>labor</a:t>
            </a:r>
            <a:r>
              <a:rPr lang="en-GB" dirty="0"/>
              <a:t>: Per se unlawful (usually regarded as horizontal price fixing). </a:t>
            </a:r>
            <a:r>
              <a:rPr lang="en-GB" i="1" dirty="0"/>
              <a:t>FTC v. Superior Court Trial Lawyers </a:t>
            </a:r>
            <a:r>
              <a:rPr lang="en-GB" i="1" dirty="0" smtClean="0"/>
              <a:t>Ass’n</a:t>
            </a:r>
            <a:r>
              <a:rPr lang="en-GB" dirty="0"/>
              <a:t>, 493 U.S. 411 (1990).</a:t>
            </a:r>
            <a:endParaRPr lang="en-US" dirty="0"/>
          </a:p>
          <a:p>
            <a:pPr lvl="2"/>
            <a:r>
              <a:rPr lang="en-GB" i="1" dirty="0" err="1"/>
              <a:t>Labor</a:t>
            </a:r>
            <a:r>
              <a:rPr lang="en-GB" dirty="0"/>
              <a:t>: Per se unlawful unless subject to the statutory or non-statutory </a:t>
            </a:r>
            <a:r>
              <a:rPr lang="en-GB" dirty="0" err="1"/>
              <a:t>labor</a:t>
            </a:r>
            <a:r>
              <a:rPr lang="en-GB" dirty="0"/>
              <a:t> exemptions</a:t>
            </a:r>
            <a:endParaRPr lang="en-US" dirty="0"/>
          </a:p>
          <a:p>
            <a:pPr lvl="1"/>
            <a:r>
              <a:rPr lang="en-GB" dirty="0"/>
              <a:t>Legal standard where </a:t>
            </a:r>
            <a:r>
              <a:rPr lang="en-GB" dirty="0" smtClean="0"/>
              <a:t>boycott is for some other reason</a:t>
            </a:r>
          </a:p>
          <a:p>
            <a:pPr lvl="2"/>
            <a:r>
              <a:rPr lang="en-GB" dirty="0" smtClean="0"/>
              <a:t>Generally, rule of reason or quick look</a:t>
            </a:r>
          </a:p>
          <a:p>
            <a:pPr lvl="2"/>
            <a:r>
              <a:rPr lang="en-GB" dirty="0" smtClean="0"/>
              <a:t>If the boycott is a genuine political expression, the conduct does not violate the Sherman Act. </a:t>
            </a:r>
            <a:endParaRPr lang="en-GB" dirty="0"/>
          </a:p>
          <a:p>
            <a:pPr lvl="3"/>
            <a:r>
              <a:rPr lang="en-US" i="1" dirty="0" smtClean="0"/>
              <a:t>See</a:t>
            </a:r>
            <a:r>
              <a:rPr lang="en-US" dirty="0" smtClean="0"/>
              <a:t> Missouri v</a:t>
            </a:r>
            <a:r>
              <a:rPr lang="en-US" dirty="0"/>
              <a:t>. National Organization for Women, Inc</a:t>
            </a:r>
            <a:r>
              <a:rPr lang="en-US" dirty="0" smtClean="0"/>
              <a:t>., 620 </a:t>
            </a:r>
            <a:r>
              <a:rPr lang="en-US" dirty="0"/>
              <a:t>F.2d </a:t>
            </a:r>
            <a:r>
              <a:rPr lang="en-US" dirty="0" smtClean="0"/>
              <a:t>1301 (8th Cir. 1980) (holding that the Sherman Act did not apply to a boycott organized by NOW against states that did not ratify the Equal Rights Amendment) </a:t>
            </a:r>
            <a:r>
              <a:rPr lang="en-US" dirty="0"/>
              <a:t>(following NAACP v. Claiborne Hardware, 458 U.S. 886 (1982</a:t>
            </a:r>
            <a:r>
              <a:rPr lang="en-US" dirty="0" smtClean="0"/>
              <a:t>)) </a:t>
            </a:r>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14</a:t>
            </a:fld>
            <a:endParaRPr lang="en-US" altLang="en-US" dirty="0"/>
          </a:p>
        </p:txBody>
      </p:sp>
    </p:spTree>
    <p:extLst>
      <p:ext uri="{BB962C8B-B14F-4D97-AF65-F5344CB8AC3E}">
        <p14:creationId xmlns:p14="http://schemas.microsoft.com/office/powerpoint/2010/main" val="3816507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7813"/>
            <a:ext cx="8390021" cy="712787"/>
          </a:xfrm>
        </p:spPr>
        <p:txBody>
          <a:bodyPr/>
          <a:lstStyle/>
          <a:p>
            <a:r>
              <a:rPr lang="en-US" spc="-200" dirty="0"/>
              <a:t>Horizontal Group Boycotts of Customers/Suppliers</a:t>
            </a:r>
            <a:endParaRPr lang="en-US" dirty="0"/>
          </a:p>
        </p:txBody>
      </p:sp>
      <p:sp>
        <p:nvSpPr>
          <p:cNvPr id="3" name="Content Placeholder 2"/>
          <p:cNvSpPr>
            <a:spLocks noGrp="1"/>
          </p:cNvSpPr>
          <p:nvPr>
            <p:ph idx="1"/>
          </p:nvPr>
        </p:nvSpPr>
        <p:spPr/>
        <p:txBody>
          <a:bodyPr/>
          <a:lstStyle/>
          <a:p>
            <a:r>
              <a:rPr lang="en-US" dirty="0"/>
              <a:t>FTC v. Superior Court Trial Lawyers </a:t>
            </a:r>
            <a:r>
              <a:rPr lang="en-US" dirty="0" smtClean="0"/>
              <a:t>Ass’n</a:t>
            </a:r>
            <a:r>
              <a:rPr lang="en-US" dirty="0"/>
              <a:t>, 493 U.S. 411 (1990</a:t>
            </a:r>
            <a:r>
              <a:rPr lang="en-US" dirty="0" smtClean="0"/>
              <a:t>)</a:t>
            </a:r>
          </a:p>
          <a:p>
            <a:pPr lvl="1"/>
            <a:r>
              <a:rPr lang="en-US" dirty="0" smtClean="0"/>
              <a:t>Facts</a:t>
            </a:r>
          </a:p>
          <a:p>
            <a:pPr lvl="2"/>
            <a:r>
              <a:rPr lang="en-US" dirty="0" smtClean="0"/>
              <a:t>On August 11, 1983, members of the SCTLA agreed not to represent indigent criminal defendants after September 6, 1983, in </a:t>
            </a:r>
            <a:r>
              <a:rPr lang="en-US" dirty="0"/>
              <a:t>the District </a:t>
            </a:r>
            <a:r>
              <a:rPr lang="en-US" dirty="0" smtClean="0"/>
              <a:t>of </a:t>
            </a:r>
            <a:r>
              <a:rPr lang="en-US" dirty="0"/>
              <a:t>Columbia Superior Court until the District of Columbia government increased the </a:t>
            </a:r>
            <a:r>
              <a:rPr lang="en-US" dirty="0" smtClean="0"/>
              <a:t>lawyers' compensation to $35 per hour</a:t>
            </a:r>
          </a:p>
          <a:p>
            <a:pPr lvl="3"/>
            <a:r>
              <a:rPr lang="en-US" dirty="0" smtClean="0"/>
              <a:t>The SCTLA is a bar association, not a labor union</a:t>
            </a:r>
          </a:p>
          <a:p>
            <a:pPr lvl="3"/>
            <a:r>
              <a:rPr lang="en-US" dirty="0" smtClean="0"/>
              <a:t>SCTLA members are private practitioners, some of whom accept appointments to represent individual criminal defendants accused of less serious and misdemeanor cases pursuant to the District of Columbia Criminal Justice Act (CJA)</a:t>
            </a:r>
          </a:p>
          <a:p>
            <a:pPr lvl="3"/>
            <a:r>
              <a:rPr lang="en-US" dirty="0" smtClean="0"/>
              <a:t>Most appointments go to about 100 members (called “CJA regulars”)</a:t>
            </a:r>
          </a:p>
          <a:p>
            <a:pPr lvl="2"/>
            <a:r>
              <a:rPr lang="en-US" dirty="0" smtClean="0"/>
              <a:t>After September 6, about 90% of the CJA regulars refused to accept new appointments and there was no one to replace them</a:t>
            </a:r>
          </a:p>
          <a:p>
            <a:pPr lvl="2"/>
            <a:r>
              <a:rPr lang="en-US" dirty="0" smtClean="0"/>
              <a:t>With the system of the verse of collapse, on September 19 the District of Columbia increased the rate to $35 per hour and the boycotted ended.</a:t>
            </a:r>
          </a:p>
          <a:p>
            <a:pPr lvl="2"/>
            <a:r>
              <a:rPr lang="en-US" dirty="0" smtClean="0"/>
              <a:t>The FTC sued the SCTLA and four of its officers for violating Section 5 of the FTC Act</a:t>
            </a:r>
          </a:p>
          <a:p>
            <a:pPr lvl="1"/>
            <a:r>
              <a:rPr lang="en-US" i="1" dirty="0" smtClean="0"/>
              <a:t>Held</a:t>
            </a:r>
            <a:r>
              <a:rPr lang="en-US" dirty="0" smtClean="0"/>
              <a:t>, SCTLA per se illegal</a:t>
            </a:r>
          </a:p>
          <a:p>
            <a:pPr lvl="2"/>
            <a:r>
              <a:rPr lang="en-US" dirty="0" smtClean="0"/>
              <a:t>Group boycott among competing members of the bar as a device to increase prices paid for their services: a “naked restraint on price and output” (citing </a:t>
            </a:r>
            <a:r>
              <a:rPr lang="en-US" i="1" dirty="0" smtClean="0"/>
              <a:t>NCAA</a:t>
            </a:r>
            <a:r>
              <a:rPr lang="en-US" dirty="0" smtClean="0"/>
              <a:t>)</a:t>
            </a:r>
          </a:p>
          <a:p>
            <a:pPr lvl="2"/>
            <a:r>
              <a:rPr lang="en-US" dirty="0" smtClean="0"/>
              <a:t>Boycott not justified even if </a:t>
            </a:r>
            <a:r>
              <a:rPr lang="en-US" dirty="0" err="1" smtClean="0"/>
              <a:t>preboycott</a:t>
            </a:r>
            <a:r>
              <a:rPr lang="en-US" dirty="0" smtClean="0"/>
              <a:t> compensation rates were unreasonably </a:t>
            </a:r>
            <a:r>
              <a:rPr lang="en-US" dirty="0"/>
              <a:t>low and </a:t>
            </a:r>
            <a:r>
              <a:rPr lang="en-US" dirty="0" smtClean="0"/>
              <a:t>increased rates brought about better representation and lower case loads</a:t>
            </a:r>
            <a:endParaRPr lang="en-US" dirty="0"/>
          </a:p>
          <a:p>
            <a:pPr lvl="3"/>
            <a:r>
              <a:rPr lang="en-US" dirty="0" smtClean="0"/>
              <a:t>“</a:t>
            </a:r>
            <a:r>
              <a:rPr lang="en-US" dirty="0"/>
              <a:t>The statutory policy underlying the Sherman Act </a:t>
            </a:r>
            <a:r>
              <a:rPr lang="en-US" dirty="0" smtClean="0"/>
              <a:t>‘precludes </a:t>
            </a:r>
            <a:r>
              <a:rPr lang="en-US" dirty="0"/>
              <a:t>inquiry into the question whether competition is good or bad</a:t>
            </a:r>
            <a:r>
              <a:rPr lang="en-US" dirty="0" smtClean="0"/>
              <a:t>.’” (quoting </a:t>
            </a:r>
            <a:r>
              <a:rPr lang="en-US" i="1" dirty="0" smtClean="0"/>
              <a:t>Prof. </a:t>
            </a:r>
            <a:r>
              <a:rPr lang="en-US" i="1" dirty="0" err="1" smtClean="0"/>
              <a:t>Engr’s</a:t>
            </a:r>
            <a:r>
              <a:rPr lang="en-US" dirty="0" smtClean="0"/>
              <a:t>)</a:t>
            </a:r>
          </a:p>
          <a:p>
            <a:pPr lvl="2"/>
            <a:endParaRPr lang="en-US" dirty="0" smtClean="0"/>
          </a:p>
          <a:p>
            <a:pPr lvl="3"/>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15</a:t>
            </a:fld>
            <a:endParaRPr lang="en-US" altLang="en-US" dirty="0"/>
          </a:p>
        </p:txBody>
      </p:sp>
    </p:spTree>
    <p:extLst>
      <p:ext uri="{BB962C8B-B14F-4D97-AF65-F5344CB8AC3E}">
        <p14:creationId xmlns:p14="http://schemas.microsoft.com/office/powerpoint/2010/main" val="2667723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22313" y="2981325"/>
            <a:ext cx="7772400" cy="1362075"/>
          </a:xfrm>
        </p:spPr>
        <p:txBody>
          <a:bodyPr/>
          <a:lstStyle/>
          <a:p>
            <a:pPr algn="ctr"/>
            <a:r>
              <a:rPr lang="en-US" altLang="en-US" sz="3600" cap="none" dirty="0"/>
              <a:t>Horizontal Primary Group Boycotts</a:t>
            </a:r>
            <a:endParaRPr lang="en-US" altLang="en-US" sz="2800" cap="none"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16</a:t>
            </a:fld>
            <a:endParaRPr lang="en-US" altLang="en-US" sz="900">
              <a:solidFill>
                <a:srgbClr val="000000"/>
              </a:solidFill>
              <a:latin typeface="Garamond" panose="02020404030301010803" pitchFamily="18" charset="0"/>
            </a:endParaRPr>
          </a:p>
        </p:txBody>
      </p:sp>
    </p:spTree>
    <p:extLst>
      <p:ext uri="{BB962C8B-B14F-4D97-AF65-F5344CB8AC3E}">
        <p14:creationId xmlns:p14="http://schemas.microsoft.com/office/powerpoint/2010/main" val="166509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a:t>
            </a:r>
            <a:r>
              <a:rPr lang="en-US" dirty="0" smtClean="0"/>
              <a:t>Primary Group Boycotts</a:t>
            </a:r>
            <a:endParaRPr lang="en-US" dirty="0"/>
          </a:p>
        </p:txBody>
      </p:sp>
      <p:sp>
        <p:nvSpPr>
          <p:cNvPr id="3" name="Content Placeholder 2"/>
          <p:cNvSpPr>
            <a:spLocks noGrp="1"/>
          </p:cNvSpPr>
          <p:nvPr>
            <p:ph idx="1"/>
          </p:nvPr>
        </p:nvSpPr>
        <p:spPr/>
        <p:txBody>
          <a:bodyPr/>
          <a:lstStyle/>
          <a:p>
            <a:r>
              <a:rPr lang="en-US" dirty="0" smtClean="0"/>
              <a:t>Definition</a:t>
            </a:r>
          </a:p>
          <a:p>
            <a:pPr lvl="1"/>
            <a:r>
              <a:rPr lang="en-US" dirty="0" smtClean="0"/>
              <a:t>Agreements among competitors not to deal directly with another competitor</a:t>
            </a:r>
          </a:p>
          <a:p>
            <a:r>
              <a:rPr lang="en-US" dirty="0" smtClean="0"/>
              <a:t>Proving unreasonableness</a:t>
            </a:r>
          </a:p>
          <a:p>
            <a:pPr lvl="1"/>
            <a:r>
              <a:rPr lang="en-US" i="1" dirty="0" smtClean="0"/>
              <a:t>Essential facility</a:t>
            </a:r>
            <a:r>
              <a:rPr lang="en-US" dirty="0" smtClean="0"/>
              <a:t>: Per se unlawful if the boycotting competitors refuse to supply the targeted competitor with an “essential facility” they jointly control on reasonable terms and without which the targeted competitor cannot compete in the market. </a:t>
            </a:r>
            <a:r>
              <a:rPr lang="en-US" i="1" dirty="0" smtClean="0"/>
              <a:t>United States v. Terminal Railroad Ass’n</a:t>
            </a:r>
            <a:r>
              <a:rPr lang="en-US" dirty="0" smtClean="0"/>
              <a:t>, 224 U.S. 383 (1912).</a:t>
            </a:r>
          </a:p>
          <a:p>
            <a:pPr lvl="2"/>
            <a:r>
              <a:rPr lang="en-US" dirty="0" smtClean="0"/>
              <a:t>“Reasonable” terms means terms that allows the competitor to compete in the market</a:t>
            </a:r>
          </a:p>
          <a:p>
            <a:pPr lvl="2"/>
            <a:r>
              <a:rPr lang="en-US" i="1" dirty="0" smtClean="0"/>
              <a:t>Modern view</a:t>
            </a:r>
            <a:r>
              <a:rPr lang="en-US" dirty="0" smtClean="0"/>
              <a:t>: Reasonable terms need not be non-discriminatory</a:t>
            </a:r>
          </a:p>
          <a:p>
            <a:pPr lvl="3"/>
            <a:r>
              <a:rPr lang="en-US" dirty="0" smtClean="0"/>
              <a:t>In a joint venture, for example, the venture partners (who have taken the risk in forming the venture) may receive more favorable terms than third-parties as long as the terms offered to third parties enable them to compete</a:t>
            </a:r>
          </a:p>
          <a:p>
            <a:pPr lvl="1"/>
            <a:r>
              <a:rPr lang="en-US" i="1" dirty="0" smtClean="0"/>
              <a:t>Non-essential facilities</a:t>
            </a:r>
            <a:r>
              <a:rPr lang="en-US" dirty="0" smtClean="0"/>
              <a:t>: Judged under the rule or reason/quick look unless— </a:t>
            </a:r>
          </a:p>
          <a:p>
            <a:pPr lvl="2"/>
            <a:r>
              <a:rPr lang="en-US" dirty="0" smtClean="0"/>
              <a:t>Access to the product or service provided by the boycotting competitors is important to effective competition;</a:t>
            </a:r>
          </a:p>
          <a:p>
            <a:pPr lvl="2"/>
            <a:r>
              <a:rPr lang="en-US" dirty="0" smtClean="0"/>
              <a:t>The boycott is likely to eliminate significant competition and increase the market power of the boycotting competitors; and </a:t>
            </a:r>
          </a:p>
          <a:p>
            <a:pPr lvl="2"/>
            <a:r>
              <a:rPr lang="en-US" dirty="0" smtClean="0"/>
              <a:t>The boycott is not connected with any plausible efficiency </a:t>
            </a:r>
          </a:p>
          <a:p>
            <a:pPr lvl="1"/>
            <a:r>
              <a:rPr lang="en-US" dirty="0" smtClean="0"/>
              <a:t>Note: This is one of the rare areas of antitrust law that imposes a </a:t>
            </a:r>
            <a:r>
              <a:rPr lang="en-US" i="1" dirty="0" smtClean="0"/>
              <a:t>duty to deal</a:t>
            </a:r>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17</a:t>
            </a:fld>
            <a:endParaRPr lang="en-US" altLang="en-US" dirty="0"/>
          </a:p>
        </p:txBody>
      </p:sp>
    </p:spTree>
    <p:extLst>
      <p:ext uri="{BB962C8B-B14F-4D97-AF65-F5344CB8AC3E}">
        <p14:creationId xmlns:p14="http://schemas.microsoft.com/office/powerpoint/2010/main" val="10676430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Primary Group Boycotts</a:t>
            </a:r>
          </a:p>
        </p:txBody>
      </p:sp>
      <p:sp>
        <p:nvSpPr>
          <p:cNvPr id="3" name="Content Placeholder 2"/>
          <p:cNvSpPr>
            <a:spLocks noGrp="1"/>
          </p:cNvSpPr>
          <p:nvPr>
            <p:ph idx="1"/>
          </p:nvPr>
        </p:nvSpPr>
        <p:spPr>
          <a:xfrm>
            <a:off x="457200" y="887278"/>
            <a:ext cx="8333874" cy="5225141"/>
          </a:xfrm>
        </p:spPr>
        <p:txBody>
          <a:bodyPr/>
          <a:lstStyle/>
          <a:p>
            <a:r>
              <a:rPr lang="en-US" dirty="0"/>
              <a:t>United States v. Terminal Railroad </a:t>
            </a:r>
            <a:r>
              <a:rPr lang="en-US" dirty="0" smtClean="0"/>
              <a:t>Ass’n</a:t>
            </a:r>
            <a:r>
              <a:rPr lang="en-US" dirty="0"/>
              <a:t>, 224 U.S. 383 (1912</a:t>
            </a:r>
            <a:r>
              <a:rPr lang="en-US" dirty="0" smtClean="0"/>
              <a:t>)</a:t>
            </a:r>
          </a:p>
          <a:p>
            <a:pPr lvl="1"/>
            <a:r>
              <a:rPr lang="en-US" dirty="0" smtClean="0"/>
              <a:t>Facts</a:t>
            </a:r>
          </a:p>
          <a:p>
            <a:pPr lvl="2"/>
            <a:r>
              <a:rPr lang="en-US" dirty="0" smtClean="0"/>
              <a:t>The Terminal Railroad Association (TRRA) was a corporation formed in 1899 pursuant to an agreement among Jay Gould and several defendant railroad companies for the purpose of acquiring several independent terminal companies in St. Louis</a:t>
            </a:r>
          </a:p>
          <a:p>
            <a:pPr lvl="2"/>
            <a:r>
              <a:rPr lang="en-US" dirty="0" smtClean="0"/>
              <a:t>TRRA then gained control of all three means for railroad traffic to cross the Mississippi River at St. Louis</a:t>
            </a:r>
          </a:p>
          <a:p>
            <a:pPr lvl="2"/>
            <a:r>
              <a:rPr lang="en-US" dirty="0" smtClean="0"/>
              <a:t>Of the 24 railroads converging on St. Louis, 14 held an interest in the TRRA and 10 did not</a:t>
            </a:r>
          </a:p>
          <a:p>
            <a:pPr lvl="1"/>
            <a:r>
              <a:rPr lang="en-US" i="1" dirty="0" smtClean="0"/>
              <a:t>Held</a:t>
            </a:r>
            <a:r>
              <a:rPr lang="en-US" dirty="0" smtClean="0"/>
              <a:t>, the Sherman Act imposed a duty on the TRRA to permit non-member railroads access to the TRRA bridges and terminal facilities on nondiscriminatory terms</a:t>
            </a:r>
          </a:p>
          <a:p>
            <a:pPr lvl="2"/>
            <a:r>
              <a:rPr lang="en-US" dirty="0" smtClean="0"/>
              <a:t>Access to the bridges and terminal facilities were essential to the enable to non-members to compete with members</a:t>
            </a:r>
          </a:p>
          <a:p>
            <a:pPr lvl="2"/>
            <a:r>
              <a:rPr lang="en-US" dirty="0" smtClean="0"/>
              <a:t>It was not feasible for nonmembers to build alternate facilities</a:t>
            </a:r>
          </a:p>
          <a:p>
            <a:pPr lvl="2"/>
            <a:r>
              <a:rPr lang="en-US" dirty="0" smtClean="0"/>
              <a:t>The TRRA could accommodate nonmember traffic without difficulty (and in fact did so)</a:t>
            </a:r>
          </a:p>
          <a:p>
            <a:pPr lvl="1"/>
            <a:r>
              <a:rPr lang="en-US" dirty="0" smtClean="0"/>
              <a:t>Observations</a:t>
            </a:r>
          </a:p>
          <a:p>
            <a:pPr lvl="2"/>
            <a:r>
              <a:rPr lang="en-US" dirty="0" smtClean="0"/>
              <a:t>This is the origin of the </a:t>
            </a:r>
            <a:r>
              <a:rPr lang="en-US" i="1" dirty="0" smtClean="0"/>
              <a:t>essential facility doctrine </a:t>
            </a:r>
            <a:r>
              <a:rPr lang="en-US" dirty="0" smtClean="0"/>
              <a:t>in antitrust law. Its scope, which has always been uncertain, has been narrowed in recent years</a:t>
            </a:r>
          </a:p>
          <a:p>
            <a:pPr lvl="2"/>
            <a:r>
              <a:rPr lang="en-US" dirty="0" smtClean="0"/>
              <a:t>This is a rare instance of where the antitrust laws impose an </a:t>
            </a:r>
            <a:r>
              <a:rPr lang="en-US" i="1" dirty="0" smtClean="0"/>
              <a:t>affirmative duty to deal</a:t>
            </a:r>
          </a:p>
          <a:p>
            <a:pPr lvl="2"/>
            <a:r>
              <a:rPr lang="en-US" dirty="0" smtClean="0"/>
              <a:t>The converse rule of </a:t>
            </a:r>
            <a:r>
              <a:rPr lang="en-US" i="1" dirty="0" smtClean="0"/>
              <a:t>TRRA</a:t>
            </a:r>
            <a:r>
              <a:rPr lang="en-US" dirty="0" smtClean="0"/>
              <a:t> is that a horizontal primary group boycott is a per se violation when there is a duty to deal</a:t>
            </a:r>
          </a:p>
          <a:p>
            <a:pPr lvl="2"/>
            <a:endParaRPr lang="en-US" dirty="0" smtClean="0"/>
          </a:p>
          <a:p>
            <a:pPr lvl="2"/>
            <a:endParaRPr lang="en-US" dirty="0" smtClean="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18</a:t>
            </a:fld>
            <a:endParaRPr lang="en-US" altLang="en-US" dirty="0"/>
          </a:p>
        </p:txBody>
      </p:sp>
    </p:spTree>
    <p:extLst>
      <p:ext uri="{BB962C8B-B14F-4D97-AF65-F5344CB8AC3E}">
        <p14:creationId xmlns:p14="http://schemas.microsoft.com/office/powerpoint/2010/main" val="910270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Primary Group Boycotts</a:t>
            </a:r>
          </a:p>
        </p:txBody>
      </p:sp>
      <p:sp>
        <p:nvSpPr>
          <p:cNvPr id="3" name="Content Placeholder 2"/>
          <p:cNvSpPr>
            <a:spLocks noGrp="1"/>
          </p:cNvSpPr>
          <p:nvPr>
            <p:ph idx="1"/>
          </p:nvPr>
        </p:nvSpPr>
        <p:spPr/>
        <p:txBody>
          <a:bodyPr/>
          <a:lstStyle/>
          <a:p>
            <a:r>
              <a:rPr lang="en-US" dirty="0"/>
              <a:t>Eastern States Retail Lumbers Dealers </a:t>
            </a:r>
            <a:r>
              <a:rPr lang="en-US" dirty="0" smtClean="0"/>
              <a:t>Ass’n </a:t>
            </a:r>
            <a:r>
              <a:rPr lang="en-US" dirty="0"/>
              <a:t>v. United States, </a:t>
            </a:r>
            <a:r>
              <a:rPr lang="en-US" dirty="0" smtClean="0"/>
              <a:t>234 U.S</a:t>
            </a:r>
            <a:r>
              <a:rPr lang="en-US" dirty="0"/>
              <a:t>. 600 (</a:t>
            </a:r>
            <a:r>
              <a:rPr lang="en-US" dirty="0" smtClean="0"/>
              <a:t>1914)</a:t>
            </a:r>
          </a:p>
          <a:p>
            <a:pPr lvl="1"/>
            <a:r>
              <a:rPr lang="en-US" dirty="0" smtClean="0"/>
              <a:t>Facts</a:t>
            </a:r>
          </a:p>
          <a:p>
            <a:pPr lvl="2"/>
            <a:r>
              <a:rPr lang="en-US" dirty="0" smtClean="0"/>
              <a:t>Retail lumber dealers conspired to prevent wholesale dealers from selling in competition with them at retail by placing the names of wholesale dealers that sold at retail on association-maintained “blacklists” </a:t>
            </a:r>
          </a:p>
          <a:p>
            <a:pPr lvl="2"/>
            <a:r>
              <a:rPr lang="en-US" dirty="0" smtClean="0"/>
              <a:t>Although there was no explicit agreement among retail dealers not to purchase lumber from “blacklisted” wholesale dealers, retail dealers generally did not do so</a:t>
            </a:r>
          </a:p>
          <a:p>
            <a:pPr lvl="1"/>
            <a:r>
              <a:rPr lang="en-US" i="1" dirty="0" smtClean="0"/>
              <a:t>Held</a:t>
            </a:r>
            <a:r>
              <a:rPr lang="en-US" dirty="0" smtClean="0"/>
              <a:t>, conspiracy violated the Sherman Act</a:t>
            </a:r>
          </a:p>
          <a:p>
            <a:pPr lvl="2"/>
            <a:r>
              <a:rPr lang="en-US" dirty="0" smtClean="0"/>
              <a:t>The case has been read by the Supreme Court to hold that horizontal primary </a:t>
            </a:r>
            <a:r>
              <a:rPr lang="en-US" dirty="0"/>
              <a:t>group boycotts that </a:t>
            </a:r>
            <a:r>
              <a:rPr lang="en-US" dirty="0" smtClean="0"/>
              <a:t>are “so </a:t>
            </a:r>
            <a:r>
              <a:rPr lang="en-US" dirty="0"/>
              <a:t>likely to restrict competition without any offsetting efficiency gains </a:t>
            </a:r>
            <a:r>
              <a:rPr lang="en-US" dirty="0" smtClean="0"/>
              <a:t>. . . should </a:t>
            </a:r>
            <a:r>
              <a:rPr lang="en-US" dirty="0"/>
              <a:t>be condemned as per se violations of § 1 of the Sherman Act</a:t>
            </a:r>
            <a:r>
              <a:rPr lang="en-US" dirty="0" smtClean="0"/>
              <a:t>.”</a:t>
            </a:r>
            <a:r>
              <a:rPr lang="en-US" baseline="30000" dirty="0" smtClean="0"/>
              <a:t>1</a:t>
            </a:r>
            <a:endParaRPr lang="en-US" baseline="30000"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19</a:t>
            </a:fld>
            <a:endParaRPr lang="en-US" altLang="en-US" dirty="0"/>
          </a:p>
        </p:txBody>
      </p:sp>
      <p:sp>
        <p:nvSpPr>
          <p:cNvPr id="5" name="TextBox 4"/>
          <p:cNvSpPr txBox="1"/>
          <p:nvPr/>
        </p:nvSpPr>
        <p:spPr>
          <a:xfrm>
            <a:off x="457200" y="5851748"/>
            <a:ext cx="7056547" cy="276999"/>
          </a:xfrm>
          <a:prstGeom prst="rect">
            <a:avLst/>
          </a:prstGeom>
          <a:noFill/>
        </p:spPr>
        <p:txBody>
          <a:bodyPr wrap="none" rtlCol="0">
            <a:spAutoFit/>
          </a:bodyPr>
          <a:lstStyle/>
          <a:p>
            <a:r>
              <a:rPr lang="en-US" sz="1200" baseline="30000" dirty="0"/>
              <a:t>1</a:t>
            </a:r>
            <a:r>
              <a:rPr lang="en-US" sz="1200" dirty="0"/>
              <a:t> Northwest Wholesale Stationers, Inc. v. Pacific Stationery </a:t>
            </a:r>
            <a:r>
              <a:rPr lang="en-US" sz="1200" dirty="0" smtClean="0"/>
              <a:t>&amp; Printing </a:t>
            </a:r>
            <a:r>
              <a:rPr lang="en-US" sz="1200" dirty="0"/>
              <a:t>Co</a:t>
            </a:r>
            <a:r>
              <a:rPr lang="en-US" sz="1200" dirty="0" smtClean="0"/>
              <a:t>., 472 </a:t>
            </a:r>
            <a:r>
              <a:rPr lang="en-US" sz="1200" dirty="0"/>
              <a:t>U.S. 284, </a:t>
            </a:r>
            <a:r>
              <a:rPr lang="en-US" sz="1200" dirty="0" smtClean="0"/>
              <a:t>290 (1985).</a:t>
            </a:r>
            <a:endParaRPr lang="en-US" sz="1200" dirty="0"/>
          </a:p>
        </p:txBody>
      </p:sp>
    </p:spTree>
    <p:extLst>
      <p:ext uri="{BB962C8B-B14F-4D97-AF65-F5344CB8AC3E}">
        <p14:creationId xmlns:p14="http://schemas.microsoft.com/office/powerpoint/2010/main" val="1948829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Topics</a:t>
            </a:r>
          </a:p>
        </p:txBody>
      </p:sp>
      <p:sp>
        <p:nvSpPr>
          <p:cNvPr id="5123" name="Content Placeholder 2"/>
          <p:cNvSpPr>
            <a:spLocks noGrp="1"/>
          </p:cNvSpPr>
          <p:nvPr>
            <p:ph idx="1"/>
          </p:nvPr>
        </p:nvSpPr>
        <p:spPr/>
        <p:txBody>
          <a:bodyPr/>
          <a:lstStyle/>
          <a:p>
            <a:r>
              <a:rPr lang="en-US" altLang="en-US" smtClean="0"/>
              <a:t>Horizontal market allocations</a:t>
            </a:r>
          </a:p>
          <a:p>
            <a:r>
              <a:rPr lang="en-US" altLang="en-US" smtClean="0"/>
              <a:t>Horizontal group boycotts of customers or suppliers</a:t>
            </a:r>
          </a:p>
          <a:p>
            <a:r>
              <a:rPr lang="en-US" altLang="en-US" smtClean="0"/>
              <a:t>Horizontal primary group boycotts</a:t>
            </a:r>
          </a:p>
          <a:p>
            <a:r>
              <a:rPr lang="en-US" altLang="en-US" smtClean="0"/>
              <a:t>Horizontal secondary group boycotts</a:t>
            </a:r>
          </a:p>
          <a:p>
            <a:r>
              <a:rPr lang="en-US" altLang="en-US" smtClean="0"/>
              <a:t>Horizontal information sharing</a:t>
            </a:r>
          </a:p>
          <a:p>
            <a:r>
              <a:rPr lang="en-US" altLang="en-US" smtClean="0"/>
              <a:t>Horizontal agreements on standards</a:t>
            </a:r>
          </a:p>
          <a:p>
            <a:r>
              <a:rPr lang="en-US" altLang="en-US" smtClean="0"/>
              <a:t>Horizontal joint ventures</a:t>
            </a:r>
            <a:endParaRPr lang="en-US" altLang="en-US" dirty="0" smtClean="0"/>
          </a:p>
        </p:txBody>
      </p:sp>
      <p:sp>
        <p:nvSpPr>
          <p:cNvPr id="13" name="Slide Number Placeholder 3"/>
          <p:cNvSpPr>
            <a:spLocks noGrp="1"/>
          </p:cNvSpPr>
          <p:nvPr>
            <p:ph type="sldNum" sz="quarter" idx="12"/>
          </p:nvPr>
        </p:nvSpPr>
        <p:spPr>
          <a:xfrm>
            <a:off x="6553200" y="6243638"/>
            <a:ext cx="2133600" cy="457200"/>
          </a:xfrm>
        </p:spPr>
        <p:txBody>
          <a:bodyPr/>
          <a:lstStyle/>
          <a:p>
            <a:r>
              <a:rPr lang="en-US" altLang="en-US" dirty="0" smtClean="0"/>
              <a:t>2</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Primary Group Boycotts</a:t>
            </a:r>
          </a:p>
        </p:txBody>
      </p:sp>
      <p:sp>
        <p:nvSpPr>
          <p:cNvPr id="3" name="Content Placeholder 2"/>
          <p:cNvSpPr>
            <a:spLocks noGrp="1"/>
          </p:cNvSpPr>
          <p:nvPr>
            <p:ph idx="1"/>
          </p:nvPr>
        </p:nvSpPr>
        <p:spPr>
          <a:xfrm>
            <a:off x="457200" y="863501"/>
            <a:ext cx="8229600" cy="5225141"/>
          </a:xfrm>
        </p:spPr>
        <p:txBody>
          <a:bodyPr/>
          <a:lstStyle/>
          <a:p>
            <a:r>
              <a:rPr lang="en-US" dirty="0"/>
              <a:t>Associated Press v. United States, 326 U.S. 1 (1945</a:t>
            </a:r>
            <a:r>
              <a:rPr lang="en-US" dirty="0" smtClean="0"/>
              <a:t>)</a:t>
            </a:r>
          </a:p>
          <a:p>
            <a:pPr lvl="1"/>
            <a:r>
              <a:rPr lang="en-US" dirty="0" smtClean="0"/>
              <a:t>Facts</a:t>
            </a:r>
          </a:p>
          <a:p>
            <a:pPr lvl="2"/>
            <a:r>
              <a:rPr lang="en-US" dirty="0"/>
              <a:t>AP is a cooperative </a:t>
            </a:r>
            <a:r>
              <a:rPr lang="en-US" dirty="0" smtClean="0"/>
              <a:t>association of the publishers of more than 1200 newspapers</a:t>
            </a:r>
          </a:p>
          <a:p>
            <a:pPr lvl="2"/>
            <a:r>
              <a:rPr lang="en-US" dirty="0" smtClean="0"/>
              <a:t>Collects and distributes news originally </a:t>
            </a:r>
            <a:r>
              <a:rPr lang="en-US" dirty="0"/>
              <a:t>obtained by </a:t>
            </a:r>
            <a:r>
              <a:rPr lang="en-US" dirty="0" smtClean="0"/>
              <a:t>AP employees, </a:t>
            </a:r>
            <a:r>
              <a:rPr lang="en-US" dirty="0"/>
              <a:t>employees of the member newspapers, and the employees of foreign independent news agencies with </a:t>
            </a:r>
            <a:r>
              <a:rPr lang="en-US" dirty="0" smtClean="0"/>
              <a:t>contracts with AP</a:t>
            </a:r>
          </a:p>
          <a:p>
            <a:pPr lvl="2"/>
            <a:r>
              <a:rPr lang="en-US" dirty="0" smtClean="0"/>
              <a:t>Challenged restraints in AP by-laws:</a:t>
            </a:r>
          </a:p>
          <a:p>
            <a:pPr lvl="3"/>
            <a:r>
              <a:rPr lang="en-US" dirty="0" smtClean="0"/>
              <a:t>AP </a:t>
            </a:r>
            <a:r>
              <a:rPr lang="en-US" dirty="0"/>
              <a:t>members </a:t>
            </a:r>
            <a:r>
              <a:rPr lang="en-US" dirty="0" smtClean="0"/>
              <a:t>prohibited from </a:t>
            </a:r>
            <a:r>
              <a:rPr lang="en-US" dirty="0"/>
              <a:t>selling news to </a:t>
            </a:r>
            <a:r>
              <a:rPr lang="en-US" dirty="0" smtClean="0"/>
              <a:t>non-members</a:t>
            </a:r>
          </a:p>
          <a:p>
            <a:pPr lvl="3"/>
            <a:r>
              <a:rPr lang="en-US" dirty="0" smtClean="0"/>
              <a:t>Each AP member the power </a:t>
            </a:r>
            <a:r>
              <a:rPr lang="en-US" dirty="0"/>
              <a:t>to block </a:t>
            </a:r>
            <a:r>
              <a:rPr lang="en-US" dirty="0" smtClean="0"/>
              <a:t>(“blackball”) its </a:t>
            </a:r>
            <a:r>
              <a:rPr lang="en-US" dirty="0"/>
              <a:t>non-member competitors from </a:t>
            </a:r>
            <a:r>
              <a:rPr lang="en-US" dirty="0" smtClean="0"/>
              <a:t>AP membership</a:t>
            </a:r>
          </a:p>
          <a:p>
            <a:pPr lvl="1"/>
            <a:r>
              <a:rPr lang="en-US" i="1" dirty="0" smtClean="0"/>
              <a:t>Held</a:t>
            </a:r>
            <a:r>
              <a:rPr lang="en-US" dirty="0" smtClean="0"/>
              <a:t>, blackball restraint violated the Sherman Act</a:t>
            </a:r>
          </a:p>
          <a:p>
            <a:pPr lvl="2"/>
            <a:r>
              <a:rPr lang="en-US" dirty="0" smtClean="0"/>
              <a:t>Acknowledged that the AP increased efficiency in the dissemination of news</a:t>
            </a:r>
          </a:p>
          <a:p>
            <a:pPr lvl="2"/>
            <a:r>
              <a:rPr lang="en-US" dirty="0" smtClean="0"/>
              <a:t>While AP was not an essential facility, AP members had a natural advantage in the news business because AP gathered the most news and gathered it efficiently </a:t>
            </a:r>
          </a:p>
          <a:p>
            <a:pPr lvl="2"/>
            <a:r>
              <a:rPr lang="en-US" dirty="0" smtClean="0"/>
              <a:t>Enjoined the blackball restraint, but permitted the prohibition on sales of news by non-members</a:t>
            </a:r>
          </a:p>
          <a:p>
            <a:pPr lvl="3"/>
            <a:r>
              <a:rPr lang="en-US" dirty="0" smtClean="0"/>
              <a:t>The idea appears to be that dissemination of news within the AP was efficient and that exclusivity was necessary to this efficiency, and </a:t>
            </a:r>
          </a:p>
          <a:p>
            <a:pPr lvl="3"/>
            <a:r>
              <a:rPr lang="en-US" dirty="0" smtClean="0"/>
              <a:t>Membership unrestricted by competitive considerations would give nonmembers an opportunity to access the efficient services of the AP</a:t>
            </a:r>
          </a:p>
          <a:p>
            <a:pPr lvl="1"/>
            <a:r>
              <a:rPr lang="en-US" dirty="0" smtClean="0"/>
              <a:t>Observations</a:t>
            </a:r>
          </a:p>
          <a:p>
            <a:pPr lvl="2"/>
            <a:r>
              <a:rPr lang="en-US" dirty="0" smtClean="0"/>
              <a:t> </a:t>
            </a:r>
            <a:r>
              <a:rPr lang="en-US" i="1" dirty="0" smtClean="0"/>
              <a:t>AP</a:t>
            </a:r>
            <a:r>
              <a:rPr lang="en-US" dirty="0" smtClean="0"/>
              <a:t> seems to extend </a:t>
            </a:r>
            <a:r>
              <a:rPr lang="en-US" i="1" dirty="0" smtClean="0"/>
              <a:t>Terminal Railroad </a:t>
            </a:r>
            <a:r>
              <a:rPr lang="en-US" dirty="0" smtClean="0"/>
              <a:t>because access to the AP news service was not essential</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20</a:t>
            </a:fld>
            <a:endParaRPr lang="en-US" altLang="en-US" dirty="0"/>
          </a:p>
        </p:txBody>
      </p:sp>
    </p:spTree>
    <p:extLst>
      <p:ext uri="{BB962C8B-B14F-4D97-AF65-F5344CB8AC3E}">
        <p14:creationId xmlns:p14="http://schemas.microsoft.com/office/powerpoint/2010/main" val="29669423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Primary Group Boycotts</a:t>
            </a:r>
            <a:endParaRPr lang="en-US" dirty="0"/>
          </a:p>
        </p:txBody>
      </p:sp>
      <p:sp>
        <p:nvSpPr>
          <p:cNvPr id="3" name="Content Placeholder 2"/>
          <p:cNvSpPr>
            <a:spLocks noGrp="1"/>
          </p:cNvSpPr>
          <p:nvPr>
            <p:ph idx="1"/>
          </p:nvPr>
        </p:nvSpPr>
        <p:spPr>
          <a:xfrm>
            <a:off x="457199" y="903606"/>
            <a:ext cx="8454189" cy="5225141"/>
          </a:xfrm>
        </p:spPr>
        <p:txBody>
          <a:bodyPr/>
          <a:lstStyle/>
          <a:p>
            <a:r>
              <a:rPr lang="en-US" dirty="0" smtClean="0"/>
              <a:t>Northwest Wholesale Stationers, Inc. v. Pacific Stationery &amp; Printing Co., 472 U.S. 284 (1985)</a:t>
            </a:r>
          </a:p>
          <a:p>
            <a:pPr lvl="1"/>
            <a:r>
              <a:rPr lang="en-US" dirty="0" smtClean="0"/>
              <a:t>Facts</a:t>
            </a:r>
          </a:p>
          <a:p>
            <a:pPr lvl="2"/>
            <a:r>
              <a:rPr lang="en-US" dirty="0" smtClean="0"/>
              <a:t>Northwest Wholesale Stationers is a purchasing cooperative made up of approximately 100 office supply retailers in the Pacific Northwest</a:t>
            </a:r>
          </a:p>
          <a:p>
            <a:pPr lvl="2"/>
            <a:r>
              <a:rPr lang="en-US" dirty="0" smtClean="0"/>
              <a:t>Members and non-members can purchase supplies from NWS at same price, but NWS distributes its profits to members pro rata on their purchases</a:t>
            </a:r>
          </a:p>
          <a:p>
            <a:pPr lvl="3"/>
            <a:r>
              <a:rPr lang="en-US" dirty="0" smtClean="0"/>
              <a:t>Enables members to purchase supplies at net prices considerably less than nonmembers</a:t>
            </a:r>
          </a:p>
          <a:p>
            <a:pPr lvl="3"/>
            <a:r>
              <a:rPr lang="en-US" dirty="0" smtClean="0"/>
              <a:t>NWS also provides members with warehousing services at an advantageous price</a:t>
            </a:r>
          </a:p>
          <a:p>
            <a:pPr lvl="2"/>
            <a:r>
              <a:rPr lang="en-US" dirty="0" smtClean="0"/>
              <a:t>Significant cost advantage to being a NWS member</a:t>
            </a:r>
          </a:p>
          <a:p>
            <a:pPr lvl="2"/>
            <a:r>
              <a:rPr lang="en-US" dirty="0" smtClean="0"/>
              <a:t>NWS by-laws prohibited a member from engaging in both retail and wholesale operations</a:t>
            </a:r>
          </a:p>
          <a:p>
            <a:pPr lvl="3"/>
            <a:r>
              <a:rPr lang="en-US" dirty="0" smtClean="0"/>
              <a:t>Grandfather clause preserved Pacific’s right to engage in both retail and wholesale</a:t>
            </a:r>
          </a:p>
          <a:p>
            <a:pPr lvl="3"/>
            <a:r>
              <a:rPr lang="en-US" dirty="0" smtClean="0"/>
              <a:t>But in 1977 Pacific failed to notify NWS of a change in control as required by the by-laws and in 1978 the membership voted to expel Pacific from NWS</a:t>
            </a:r>
          </a:p>
          <a:p>
            <a:pPr lvl="3"/>
            <a:r>
              <a:rPr lang="en-US" dirty="0" smtClean="0"/>
              <a:t>Pacific was given no notice, hearing, or other opportunity to challenge expulsion</a:t>
            </a:r>
          </a:p>
          <a:p>
            <a:pPr lvl="3"/>
            <a:r>
              <a:rPr lang="en-US" dirty="0" smtClean="0"/>
              <a:t>Pacific earned $10,000 in NWS rebates in its last year of membership (Total Pacific sales; $7.6 million)</a:t>
            </a:r>
          </a:p>
          <a:p>
            <a:pPr lvl="1"/>
            <a:r>
              <a:rPr lang="en-US" dirty="0" smtClean="0"/>
              <a:t>Complaint</a:t>
            </a:r>
          </a:p>
          <a:p>
            <a:pPr lvl="2"/>
            <a:r>
              <a:rPr lang="en-US" dirty="0" smtClean="0"/>
              <a:t>Pacific challenged expulsion as a violation of Section 1 of the Sherman Act</a:t>
            </a:r>
          </a:p>
          <a:p>
            <a:pPr lvl="3"/>
            <a:r>
              <a:rPr lang="en-US" i="1" dirty="0" smtClean="0"/>
              <a:t>Theory</a:t>
            </a:r>
            <a:r>
              <a:rPr lang="en-US" dirty="0" smtClean="0"/>
              <a:t>: Northwest’s </a:t>
            </a:r>
            <a:r>
              <a:rPr lang="en-US" dirty="0"/>
              <a:t>expulsion of Pacific from the cooperative without procedural protections was a group boycott that limited </a:t>
            </a:r>
            <a:r>
              <a:rPr lang="en-US" dirty="0" smtClean="0"/>
              <a:t>Pacific’s </a:t>
            </a:r>
            <a:r>
              <a:rPr lang="en-US" dirty="0"/>
              <a:t>ability to compete and should be considered </a:t>
            </a:r>
            <a:r>
              <a:rPr lang="en-US" i="1" dirty="0"/>
              <a:t>per se</a:t>
            </a:r>
            <a:r>
              <a:rPr lang="en-US" dirty="0"/>
              <a:t> </a:t>
            </a:r>
            <a:r>
              <a:rPr lang="en-US" dirty="0" smtClean="0"/>
              <a:t>violation of Section 1.</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21</a:t>
            </a:fld>
            <a:endParaRPr lang="en-US" altLang="en-US" dirty="0"/>
          </a:p>
        </p:txBody>
      </p:sp>
    </p:spTree>
    <p:extLst>
      <p:ext uri="{BB962C8B-B14F-4D97-AF65-F5344CB8AC3E}">
        <p14:creationId xmlns:p14="http://schemas.microsoft.com/office/powerpoint/2010/main" val="723271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Primary Group Boycotts</a:t>
            </a:r>
            <a:endParaRPr lang="en-US" dirty="0"/>
          </a:p>
        </p:txBody>
      </p:sp>
      <p:sp>
        <p:nvSpPr>
          <p:cNvPr id="3" name="Content Placeholder 2"/>
          <p:cNvSpPr>
            <a:spLocks noGrp="1"/>
          </p:cNvSpPr>
          <p:nvPr>
            <p:ph idx="1"/>
          </p:nvPr>
        </p:nvSpPr>
        <p:spPr/>
        <p:txBody>
          <a:bodyPr/>
          <a:lstStyle/>
          <a:p>
            <a:r>
              <a:rPr lang="en-US" dirty="0" smtClean="0"/>
              <a:t>Northwest Wholesale Stationers, Inc. v. Pacific Stationery &amp; Printing Co., 472 U.S. 284 (1985) (</a:t>
            </a:r>
            <a:r>
              <a:rPr lang="en-US" dirty="0" err="1" smtClean="0"/>
              <a:t>con’t</a:t>
            </a:r>
            <a:r>
              <a:rPr lang="en-US" dirty="0" smtClean="0"/>
              <a:t>)</a:t>
            </a:r>
          </a:p>
          <a:p>
            <a:pPr lvl="1"/>
            <a:r>
              <a:rPr lang="en-US" i="1" dirty="0" smtClean="0"/>
              <a:t>Held</a:t>
            </a:r>
            <a:r>
              <a:rPr lang="en-US" dirty="0" smtClean="0"/>
              <a:t>, per se rule does not apply</a:t>
            </a:r>
          </a:p>
          <a:p>
            <a:pPr lvl="2"/>
            <a:r>
              <a:rPr lang="en-US" dirty="0" smtClean="0"/>
              <a:t>The lack of procedural safeguards does not make the per se rule apply: </a:t>
            </a:r>
          </a:p>
          <a:p>
            <a:pPr lvl="2"/>
            <a:endParaRPr lang="en-US" dirty="0"/>
          </a:p>
          <a:p>
            <a:pPr lvl="2"/>
            <a:endParaRPr lang="en-US" dirty="0" smtClean="0"/>
          </a:p>
          <a:p>
            <a:pPr lvl="2"/>
            <a:endParaRPr lang="en-US" dirty="0"/>
          </a:p>
          <a:p>
            <a:pPr lvl="2"/>
            <a:endParaRPr lang="en-US" dirty="0" smtClean="0"/>
          </a:p>
          <a:p>
            <a:pPr lvl="2"/>
            <a:endParaRPr lang="en-US" dirty="0"/>
          </a:p>
          <a:p>
            <a:pPr lvl="2"/>
            <a:r>
              <a:rPr lang="en-US" dirty="0" smtClean="0"/>
              <a:t>“</a:t>
            </a:r>
            <a:r>
              <a:rPr lang="en-US" dirty="0"/>
              <a:t>Unless the cooperative possesses market power or exclusive access to an element </a:t>
            </a:r>
            <a:r>
              <a:rPr lang="en-US" dirty="0" smtClean="0"/>
              <a:t>essential </a:t>
            </a:r>
            <a:r>
              <a:rPr lang="en-US" dirty="0"/>
              <a:t>to effective competition, the conclusion that expulsion is virtually always likely to have an anticompetitive effect is not warranted</a:t>
            </a:r>
            <a:r>
              <a:rPr lang="en-US" dirty="0" smtClean="0"/>
              <a:t>.”</a:t>
            </a:r>
            <a:r>
              <a:rPr lang="en-US" baseline="30000" dirty="0" smtClean="0"/>
              <a:t>2</a:t>
            </a:r>
            <a:r>
              <a:rPr lang="en-US" dirty="0" smtClean="0"/>
              <a:t> </a:t>
            </a:r>
          </a:p>
          <a:p>
            <a:pPr lvl="3"/>
            <a:r>
              <a:rPr lang="en-US" dirty="0" smtClean="0"/>
              <a:t>NWS does not provide access to a supply, facility, or market necessary to enable the boycotted firm to compete </a:t>
            </a:r>
          </a:p>
          <a:p>
            <a:pPr lvl="3"/>
            <a:r>
              <a:rPr lang="en-US" dirty="0" smtClean="0"/>
              <a:t>Nor are the boycotting firms dominant in the market</a:t>
            </a:r>
          </a:p>
          <a:p>
            <a:pPr lvl="2"/>
            <a:r>
              <a:rPr lang="en-US" dirty="0" smtClean="0"/>
              <a:t>NWS plausibly produces significant efficiencies to which the challenged restraints could be ancillary</a:t>
            </a:r>
          </a:p>
          <a:p>
            <a:pPr lvl="1"/>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22</a:t>
            </a:fld>
            <a:endParaRPr lang="en-US" altLang="en-US" dirty="0"/>
          </a:p>
        </p:txBody>
      </p:sp>
      <p:sp>
        <p:nvSpPr>
          <p:cNvPr id="8" name="TextBox 7"/>
          <p:cNvSpPr txBox="1"/>
          <p:nvPr/>
        </p:nvSpPr>
        <p:spPr>
          <a:xfrm>
            <a:off x="1900418" y="2057980"/>
            <a:ext cx="5610725" cy="1384995"/>
          </a:xfrm>
          <a:prstGeom prst="rect">
            <a:avLst/>
          </a:prstGeom>
          <a:noFill/>
        </p:spPr>
        <p:txBody>
          <a:bodyPr wrap="square" rtlCol="0">
            <a:spAutoFit/>
          </a:bodyPr>
          <a:lstStyle/>
          <a:p>
            <a:r>
              <a:rPr lang="en-US" sz="1200" dirty="0" smtClean="0"/>
              <a:t>In </a:t>
            </a:r>
            <a:r>
              <a:rPr lang="en-US" sz="1200" dirty="0"/>
              <a:t>any event, the absence of procedural safeguards can in no sense determine the antitrust analysis. </a:t>
            </a:r>
            <a:r>
              <a:rPr lang="en-US" sz="1200" dirty="0" smtClean="0"/>
              <a:t>If </a:t>
            </a:r>
            <a:r>
              <a:rPr lang="en-US" sz="1200" dirty="0"/>
              <a:t>the challenged concerted activity of </a:t>
            </a:r>
            <a:r>
              <a:rPr lang="en-US" sz="1200" dirty="0" smtClean="0"/>
              <a:t>Northwest’s </a:t>
            </a:r>
            <a:r>
              <a:rPr lang="en-US" sz="1200" dirty="0"/>
              <a:t>members would amount to a </a:t>
            </a:r>
            <a:r>
              <a:rPr lang="en-US" sz="1200" i="1" dirty="0"/>
              <a:t>per se</a:t>
            </a:r>
            <a:r>
              <a:rPr lang="en-US" sz="1200" dirty="0"/>
              <a:t> violation of § </a:t>
            </a:r>
            <a:r>
              <a:rPr lang="en-US" sz="1200" dirty="0" smtClean="0"/>
              <a:t>1 </a:t>
            </a:r>
            <a:r>
              <a:rPr lang="en-US" sz="1200" dirty="0"/>
              <a:t>of the Sherman Act, no amount of procedural protection would save it. </a:t>
            </a:r>
            <a:r>
              <a:rPr lang="en-US" sz="1200" dirty="0" smtClean="0"/>
              <a:t>If </a:t>
            </a:r>
            <a:r>
              <a:rPr lang="en-US" sz="1200" dirty="0"/>
              <a:t>the challenged action would not amount to a violation of § 1, no lack of procedural protections would convert it into a </a:t>
            </a:r>
            <a:r>
              <a:rPr lang="en-US" sz="1200" i="1" dirty="0"/>
              <a:t>per se</a:t>
            </a:r>
            <a:r>
              <a:rPr lang="en-US" sz="1200" dirty="0"/>
              <a:t> violation because the antitrust laws do not themselves impose on joint ventures a requirement of </a:t>
            </a:r>
            <a:r>
              <a:rPr lang="en-US" sz="1200" dirty="0" smtClean="0"/>
              <a:t>process.</a:t>
            </a:r>
            <a:r>
              <a:rPr lang="en-US" sz="1200" baseline="30000" dirty="0" smtClean="0"/>
              <a:t>1</a:t>
            </a:r>
            <a:endParaRPr lang="en-US" sz="1200" baseline="30000" dirty="0"/>
          </a:p>
        </p:txBody>
      </p:sp>
      <p:sp>
        <p:nvSpPr>
          <p:cNvPr id="9" name="TextBox 8"/>
          <p:cNvSpPr txBox="1"/>
          <p:nvPr/>
        </p:nvSpPr>
        <p:spPr>
          <a:xfrm>
            <a:off x="457200" y="5909193"/>
            <a:ext cx="8229600" cy="276999"/>
          </a:xfrm>
          <a:prstGeom prst="rect">
            <a:avLst/>
          </a:prstGeom>
          <a:noFill/>
        </p:spPr>
        <p:txBody>
          <a:bodyPr wrap="square" rtlCol="0">
            <a:spAutoFit/>
          </a:bodyPr>
          <a:lstStyle/>
          <a:p>
            <a:r>
              <a:rPr lang="en-US" sz="1200" baseline="30000" dirty="0" smtClean="0"/>
              <a:t>1</a:t>
            </a:r>
            <a:r>
              <a:rPr lang="en-US" sz="1200" dirty="0" smtClean="0"/>
              <a:t> </a:t>
            </a:r>
            <a:r>
              <a:rPr lang="en-US" sz="1200" i="1" dirty="0" smtClean="0"/>
              <a:t>Northwest Wholesale Stationers</a:t>
            </a:r>
            <a:r>
              <a:rPr lang="en-US" sz="1200" dirty="0" smtClean="0"/>
              <a:t>, 472 U.S. at 293.			</a:t>
            </a:r>
            <a:r>
              <a:rPr lang="en-US" sz="1200" baseline="30000" dirty="0" smtClean="0"/>
              <a:t>2</a:t>
            </a:r>
            <a:r>
              <a:rPr lang="en-US" sz="1200" dirty="0" smtClean="0"/>
              <a:t> </a:t>
            </a:r>
            <a:r>
              <a:rPr lang="en-US" sz="1200" i="1" dirty="0" smtClean="0"/>
              <a:t>Id</a:t>
            </a:r>
            <a:r>
              <a:rPr lang="en-US" sz="1200" dirty="0" smtClean="0"/>
              <a:t>. at 296.</a:t>
            </a:r>
            <a:endParaRPr lang="en-US" sz="1200" dirty="0"/>
          </a:p>
        </p:txBody>
      </p:sp>
    </p:spTree>
    <p:extLst>
      <p:ext uri="{BB962C8B-B14F-4D97-AF65-F5344CB8AC3E}">
        <p14:creationId xmlns:p14="http://schemas.microsoft.com/office/powerpoint/2010/main" val="1922623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Primary Group Boycotts</a:t>
            </a:r>
            <a:endParaRPr lang="en-US" dirty="0"/>
          </a:p>
        </p:txBody>
      </p:sp>
      <p:sp>
        <p:nvSpPr>
          <p:cNvPr id="3" name="Content Placeholder 2"/>
          <p:cNvSpPr>
            <a:spLocks noGrp="1"/>
          </p:cNvSpPr>
          <p:nvPr>
            <p:ph idx="1"/>
          </p:nvPr>
        </p:nvSpPr>
        <p:spPr/>
        <p:txBody>
          <a:bodyPr/>
          <a:lstStyle/>
          <a:p>
            <a:r>
              <a:rPr lang="en-US" dirty="0" smtClean="0"/>
              <a:t>Northwest Wholesale Stationers, Inc. v. Pacific Stationery &amp; Printing Co., 472 U.S. 284 (1985) (</a:t>
            </a:r>
            <a:r>
              <a:rPr lang="en-US" dirty="0" err="1" smtClean="0"/>
              <a:t>con’t</a:t>
            </a:r>
            <a:r>
              <a:rPr lang="en-US" dirty="0" smtClean="0"/>
              <a:t>)</a:t>
            </a:r>
          </a:p>
          <a:p>
            <a:pPr lvl="1"/>
            <a:r>
              <a:rPr lang="en-US" dirty="0" smtClean="0"/>
              <a:t>Observations</a:t>
            </a:r>
          </a:p>
          <a:p>
            <a:pPr lvl="2"/>
            <a:r>
              <a:rPr lang="en-US" i="1" dirty="0" smtClean="0"/>
              <a:t>NWS</a:t>
            </a:r>
            <a:r>
              <a:rPr lang="en-US" dirty="0" smtClean="0"/>
              <a:t> cuts back significantly on </a:t>
            </a:r>
            <a:r>
              <a:rPr lang="en-US" i="1" dirty="0" smtClean="0"/>
              <a:t>Terminal Railroad </a:t>
            </a:r>
            <a:r>
              <a:rPr lang="en-US" dirty="0" smtClean="0"/>
              <a:t>and </a:t>
            </a:r>
            <a:r>
              <a:rPr lang="en-US" i="1" dirty="0" smtClean="0"/>
              <a:t>AP </a:t>
            </a:r>
            <a:r>
              <a:rPr lang="en-US" dirty="0" smtClean="0"/>
              <a:t>by putting conditions on the application of the per se rule to horizontal primary group boycotts</a:t>
            </a:r>
          </a:p>
          <a:p>
            <a:pPr lvl="2"/>
            <a:r>
              <a:rPr lang="en-US" dirty="0" smtClean="0"/>
              <a:t>In </a:t>
            </a:r>
            <a:r>
              <a:rPr lang="en-US" i="1" dirty="0" smtClean="0"/>
              <a:t>Toys ‘R Us</a:t>
            </a:r>
            <a:r>
              <a:rPr lang="en-US" dirty="0" smtClean="0"/>
              <a:t>, the Seventh Circuit read NWS to hold that the per se rule applies to a horizontal boycott when:</a:t>
            </a:r>
          </a:p>
          <a:p>
            <a:pPr lvl="3">
              <a:buSzPct val="100000"/>
              <a:buFont typeface="+mj-lt"/>
              <a:buAutoNum type="arabicPeriod"/>
            </a:pPr>
            <a:r>
              <a:rPr lang="en-US" dirty="0" smtClean="0"/>
              <a:t>the horizontal combination has </a:t>
            </a:r>
            <a:r>
              <a:rPr lang="en-US" dirty="0"/>
              <a:t>cut off access to a supply, facility or market necessary for the boycotted firm </a:t>
            </a:r>
            <a:r>
              <a:rPr lang="en-US" dirty="0" smtClean="0"/>
              <a:t>to </a:t>
            </a:r>
            <a:r>
              <a:rPr lang="en-US" dirty="0"/>
              <a:t>compete;  </a:t>
            </a:r>
            <a:endParaRPr lang="en-US" dirty="0" smtClean="0"/>
          </a:p>
          <a:p>
            <a:pPr lvl="3">
              <a:buSzPct val="100000"/>
              <a:buFont typeface="+mj-lt"/>
              <a:buAutoNum type="arabicPeriod"/>
            </a:pPr>
            <a:r>
              <a:rPr lang="en-US" dirty="0" smtClean="0"/>
              <a:t>the horizontal combination possesses </a:t>
            </a:r>
            <a:r>
              <a:rPr lang="en-US" dirty="0"/>
              <a:t>a “dominant” position in the </a:t>
            </a:r>
            <a:r>
              <a:rPr lang="en-US" dirty="0" smtClean="0"/>
              <a:t>market; and </a:t>
            </a:r>
          </a:p>
          <a:p>
            <a:pPr lvl="3">
              <a:buSzPct val="100000"/>
              <a:buFont typeface="+mj-lt"/>
              <a:buAutoNum type="arabicPeriod"/>
            </a:pPr>
            <a:r>
              <a:rPr lang="en-US" dirty="0" smtClean="0"/>
              <a:t>the boycott cannot </a:t>
            </a:r>
            <a:r>
              <a:rPr lang="en-US" dirty="0"/>
              <a:t>be justified by plausible arguments that it was designed to enhance overall </a:t>
            </a:r>
            <a:r>
              <a:rPr lang="en-US" dirty="0" smtClean="0"/>
              <a:t>efficiency</a:t>
            </a:r>
            <a:r>
              <a:rPr lang="en-US" baseline="30000" dirty="0" smtClean="0"/>
              <a:t>1</a:t>
            </a: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23</a:t>
            </a:fld>
            <a:endParaRPr lang="en-US" altLang="en-US" dirty="0"/>
          </a:p>
        </p:txBody>
      </p:sp>
      <p:sp>
        <p:nvSpPr>
          <p:cNvPr id="9" name="TextBox 8"/>
          <p:cNvSpPr txBox="1"/>
          <p:nvPr/>
        </p:nvSpPr>
        <p:spPr>
          <a:xfrm>
            <a:off x="457200" y="5909193"/>
            <a:ext cx="8229600" cy="276999"/>
          </a:xfrm>
          <a:prstGeom prst="rect">
            <a:avLst/>
          </a:prstGeom>
          <a:noFill/>
        </p:spPr>
        <p:txBody>
          <a:bodyPr wrap="square" rtlCol="0">
            <a:spAutoFit/>
          </a:bodyPr>
          <a:lstStyle/>
          <a:p>
            <a:r>
              <a:rPr lang="en-US" sz="1200" baseline="30000" dirty="0" smtClean="0"/>
              <a:t>1</a:t>
            </a:r>
            <a:r>
              <a:rPr lang="en-US" sz="1200" dirty="0" smtClean="0"/>
              <a:t> </a:t>
            </a:r>
            <a:r>
              <a:rPr lang="en-US" sz="1200" dirty="0"/>
              <a:t>Toys "R" Us, Inc. v. FTC, 221 F.3d </a:t>
            </a:r>
            <a:r>
              <a:rPr lang="en-US" sz="1200" dirty="0" smtClean="0"/>
              <a:t>928, 936 </a:t>
            </a:r>
            <a:r>
              <a:rPr lang="en-US" sz="1200" dirty="0"/>
              <a:t>(7th Cir. 2000) </a:t>
            </a:r>
            <a:r>
              <a:rPr lang="en-US" sz="1200" dirty="0" smtClean="0"/>
              <a:t>(citing </a:t>
            </a:r>
            <a:r>
              <a:rPr lang="en-US" sz="1200" i="1" dirty="0" smtClean="0"/>
              <a:t>Northwest Wholesale Stationers</a:t>
            </a:r>
            <a:r>
              <a:rPr lang="en-US" sz="1200" dirty="0" smtClean="0"/>
              <a:t>, 472 U.S. at 294).</a:t>
            </a:r>
            <a:endParaRPr lang="en-US" sz="1200" dirty="0"/>
          </a:p>
        </p:txBody>
      </p:sp>
    </p:spTree>
    <p:extLst>
      <p:ext uri="{BB962C8B-B14F-4D97-AF65-F5344CB8AC3E}">
        <p14:creationId xmlns:p14="http://schemas.microsoft.com/office/powerpoint/2010/main" val="9500039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22313" y="2981325"/>
            <a:ext cx="7772400" cy="1362075"/>
          </a:xfrm>
        </p:spPr>
        <p:txBody>
          <a:bodyPr/>
          <a:lstStyle/>
          <a:p>
            <a:pPr algn="ctr"/>
            <a:r>
              <a:rPr lang="en-US" altLang="en-US" sz="3600" cap="none" dirty="0"/>
              <a:t>Horizontal Secondary Group Boycotts</a:t>
            </a:r>
            <a:endParaRPr lang="en-US" altLang="en-US" sz="2800" cap="none"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24</a:t>
            </a:fld>
            <a:endParaRPr lang="en-US" altLang="en-US" sz="900">
              <a:solidFill>
                <a:srgbClr val="000000"/>
              </a:solidFill>
              <a:latin typeface="Garamond" panose="02020404030301010803" pitchFamily="18" charset="0"/>
            </a:endParaRPr>
          </a:p>
        </p:txBody>
      </p:sp>
    </p:spTree>
    <p:extLst>
      <p:ext uri="{BB962C8B-B14F-4D97-AF65-F5344CB8AC3E}">
        <p14:creationId xmlns:p14="http://schemas.microsoft.com/office/powerpoint/2010/main" val="15194667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a:t>
            </a:r>
            <a:r>
              <a:rPr lang="en-US" dirty="0" smtClean="0"/>
              <a:t>Secondary Group Boycotts</a:t>
            </a:r>
            <a:endParaRPr lang="en-US" dirty="0"/>
          </a:p>
        </p:txBody>
      </p:sp>
      <p:sp>
        <p:nvSpPr>
          <p:cNvPr id="3" name="Content Placeholder 2"/>
          <p:cNvSpPr>
            <a:spLocks noGrp="1"/>
          </p:cNvSpPr>
          <p:nvPr>
            <p:ph idx="1"/>
          </p:nvPr>
        </p:nvSpPr>
        <p:spPr>
          <a:xfrm>
            <a:off x="457200" y="838294"/>
            <a:ext cx="8229600" cy="5225141"/>
          </a:xfrm>
        </p:spPr>
        <p:txBody>
          <a:bodyPr/>
          <a:lstStyle/>
          <a:p>
            <a:r>
              <a:rPr lang="en-US" dirty="0" smtClean="0"/>
              <a:t>Definition</a:t>
            </a:r>
          </a:p>
          <a:p>
            <a:pPr lvl="1"/>
            <a:r>
              <a:rPr lang="en-US" dirty="0" smtClean="0"/>
              <a:t>Agreements </a:t>
            </a:r>
            <a:r>
              <a:rPr lang="en-US" dirty="0"/>
              <a:t>among competitors not to deal </a:t>
            </a:r>
            <a:r>
              <a:rPr lang="en-US" dirty="0" smtClean="0"/>
              <a:t>with (or otherwise put pressure on) a </a:t>
            </a:r>
            <a:r>
              <a:rPr lang="en-US" dirty="0"/>
              <a:t>vertically-related firm if that firm deals with a targeted </a:t>
            </a:r>
            <a:r>
              <a:rPr lang="en-US" dirty="0" smtClean="0"/>
              <a:t>competitor</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smtClean="0"/>
          </a:p>
          <a:p>
            <a:pPr lvl="1"/>
            <a:r>
              <a:rPr lang="en-US" dirty="0" smtClean="0"/>
              <a:t>Also works when the vertically-related firm is a critical distribution channel</a:t>
            </a:r>
          </a:p>
          <a:p>
            <a:pPr lvl="1"/>
            <a:r>
              <a:rPr lang="en-US" i="1" dirty="0" smtClean="0"/>
              <a:t>Query</a:t>
            </a:r>
            <a:r>
              <a:rPr lang="en-US" dirty="0" smtClean="0"/>
              <a:t>: Are the compliant common supplier members of the conspiracy even if their compliance was coerced?</a:t>
            </a:r>
          </a:p>
          <a:p>
            <a:r>
              <a:rPr lang="en-US" dirty="0" smtClean="0"/>
              <a:t>Proving unreasonableness</a:t>
            </a:r>
          </a:p>
          <a:p>
            <a:pPr lvl="1"/>
            <a:r>
              <a:rPr lang="en-US" dirty="0"/>
              <a:t>Per se </a:t>
            </a:r>
            <a:r>
              <a:rPr lang="en-US" dirty="0" smtClean="0"/>
              <a:t>unlawful </a:t>
            </a:r>
          </a:p>
          <a:p>
            <a:pPr lvl="1"/>
            <a:r>
              <a:rPr lang="en-US" dirty="0" smtClean="0"/>
              <a:t>Almost </a:t>
            </a:r>
            <a:r>
              <a:rPr lang="en-US" dirty="0"/>
              <a:t>always appears in the cases as </a:t>
            </a:r>
            <a:endParaRPr lang="en-US" dirty="0" smtClean="0"/>
          </a:p>
          <a:p>
            <a:pPr lvl="2"/>
            <a:r>
              <a:rPr lang="en-US" dirty="0" smtClean="0"/>
              <a:t>a</a:t>
            </a:r>
            <a:r>
              <a:rPr lang="en-US" dirty="0"/>
              <a:t> means of disciplining or driving out of business discounting competitor, or </a:t>
            </a:r>
            <a:endParaRPr lang="en-US" dirty="0" smtClean="0"/>
          </a:p>
          <a:p>
            <a:pPr lvl="2"/>
            <a:r>
              <a:rPr lang="en-US" dirty="0" smtClean="0"/>
              <a:t>driving </a:t>
            </a:r>
            <a:r>
              <a:rPr lang="en-US" dirty="0"/>
              <a:t>competitors out of business in order to jointly monopolize a </a:t>
            </a:r>
            <a:r>
              <a:rPr lang="en-US" dirty="0" smtClean="0"/>
              <a:t>market</a:t>
            </a:r>
            <a:endParaRPr lang="en-US" dirty="0"/>
          </a:p>
          <a:p>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25</a:t>
            </a:fld>
            <a:endParaRPr lang="en-US" altLang="en-US" dirty="0"/>
          </a:p>
        </p:txBody>
      </p:sp>
      <p:sp>
        <p:nvSpPr>
          <p:cNvPr id="5" name="Rectangle 4"/>
          <p:cNvSpPr/>
          <p:nvPr/>
        </p:nvSpPr>
        <p:spPr>
          <a:xfrm>
            <a:off x="3787321" y="3121478"/>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303032" y="3121478"/>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818743" y="3131003"/>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850165" y="3121478"/>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18743" y="2357574"/>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954689" y="2901043"/>
            <a:ext cx="16029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5" idx="0"/>
          </p:cNvCxnSpPr>
          <p:nvPr/>
        </p:nvCxnSpPr>
        <p:spPr>
          <a:xfrm>
            <a:off x="3954689" y="2901043"/>
            <a:ext cx="0" cy="220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6" idx="0"/>
          </p:cNvCxnSpPr>
          <p:nvPr/>
        </p:nvCxnSpPr>
        <p:spPr>
          <a:xfrm flipV="1">
            <a:off x="4470400" y="2901043"/>
            <a:ext cx="0" cy="220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0"/>
            <a:endCxn id="9" idx="2"/>
          </p:cNvCxnSpPr>
          <p:nvPr/>
        </p:nvCxnSpPr>
        <p:spPr>
          <a:xfrm flipV="1">
            <a:off x="4986111" y="2692310"/>
            <a:ext cx="0" cy="438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8" idx="0"/>
          </p:cNvCxnSpPr>
          <p:nvPr/>
        </p:nvCxnSpPr>
        <p:spPr>
          <a:xfrm flipV="1">
            <a:off x="6017533" y="2901043"/>
            <a:ext cx="0" cy="220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5501822" y="2824979"/>
            <a:ext cx="111579" cy="167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5607959" y="2819673"/>
            <a:ext cx="111579" cy="167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5663748" y="2901043"/>
            <a:ext cx="353786"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517900" y="2901043"/>
            <a:ext cx="1877784" cy="769257"/>
          </a:xfrm>
          <a:prstGeom prst="ellipse">
            <a:avLst/>
          </a:prstGeom>
          <a:noFill/>
          <a:ln w="63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2476272" y="3067538"/>
            <a:ext cx="1035051" cy="461665"/>
          </a:xfrm>
          <a:prstGeom prst="rect">
            <a:avLst/>
          </a:prstGeom>
          <a:noFill/>
        </p:spPr>
        <p:txBody>
          <a:bodyPr wrap="square" rtlCol="0">
            <a:spAutoFit/>
          </a:bodyPr>
          <a:lstStyle/>
          <a:p>
            <a:pPr algn="ctr"/>
            <a:r>
              <a:rPr lang="en-US" sz="1200" dirty="0" smtClean="0"/>
              <a:t>Horizontal conspirators</a:t>
            </a:r>
            <a:endParaRPr lang="en-US" sz="1200" dirty="0"/>
          </a:p>
        </p:txBody>
      </p:sp>
      <p:sp>
        <p:nvSpPr>
          <p:cNvPr id="34" name="Arc 33"/>
          <p:cNvSpPr/>
          <p:nvPr/>
        </p:nvSpPr>
        <p:spPr>
          <a:xfrm rot="16200000">
            <a:off x="4240882" y="1313686"/>
            <a:ext cx="1047751" cy="3476146"/>
          </a:xfrm>
          <a:prstGeom prst="arc">
            <a:avLst>
              <a:gd name="adj1" fmla="val 16224592"/>
              <a:gd name="adj2" fmla="val 0"/>
            </a:avLst>
          </a:pr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a:off x="4768396" y="2524942"/>
            <a:ext cx="890364" cy="452808"/>
          </a:xfrm>
          <a:prstGeom prst="arc">
            <a:avLst/>
          </a:pr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p:cNvSpPr txBox="1"/>
          <p:nvPr/>
        </p:nvSpPr>
        <p:spPr>
          <a:xfrm>
            <a:off x="2676121" y="2105213"/>
            <a:ext cx="1381935" cy="461665"/>
          </a:xfrm>
          <a:prstGeom prst="rect">
            <a:avLst/>
          </a:prstGeom>
          <a:noFill/>
        </p:spPr>
        <p:txBody>
          <a:bodyPr wrap="square" rtlCol="0">
            <a:spAutoFit/>
          </a:bodyPr>
          <a:lstStyle/>
          <a:p>
            <a:pPr algn="ctr"/>
            <a:r>
              <a:rPr lang="en-US" sz="1200" dirty="0" smtClean="0"/>
              <a:t>Leverage common supplier</a:t>
            </a:r>
            <a:endParaRPr lang="en-US" sz="1200" dirty="0"/>
          </a:p>
        </p:txBody>
      </p:sp>
      <p:sp>
        <p:nvSpPr>
          <p:cNvPr id="37" name="TextBox 36"/>
          <p:cNvSpPr txBox="1"/>
          <p:nvPr/>
        </p:nvSpPr>
        <p:spPr>
          <a:xfrm>
            <a:off x="5456686" y="2151979"/>
            <a:ext cx="909430" cy="461665"/>
          </a:xfrm>
          <a:prstGeom prst="rect">
            <a:avLst/>
          </a:prstGeom>
          <a:noFill/>
        </p:spPr>
        <p:txBody>
          <a:bodyPr wrap="square" rtlCol="0">
            <a:spAutoFit/>
          </a:bodyPr>
          <a:lstStyle/>
          <a:p>
            <a:pPr algn="ctr"/>
            <a:r>
              <a:rPr lang="en-US" sz="1200" dirty="0" smtClean="0"/>
              <a:t>To cut off competitor</a:t>
            </a:r>
            <a:endParaRPr lang="en-US" sz="1200" dirty="0"/>
          </a:p>
        </p:txBody>
      </p:sp>
    </p:spTree>
    <p:extLst>
      <p:ext uri="{BB962C8B-B14F-4D97-AF65-F5344CB8AC3E}">
        <p14:creationId xmlns:p14="http://schemas.microsoft.com/office/powerpoint/2010/main" val="30889762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Secondary Group Boycotts</a:t>
            </a:r>
          </a:p>
        </p:txBody>
      </p:sp>
      <p:sp>
        <p:nvSpPr>
          <p:cNvPr id="3" name="Content Placeholder 2"/>
          <p:cNvSpPr>
            <a:spLocks noGrp="1"/>
          </p:cNvSpPr>
          <p:nvPr>
            <p:ph idx="1"/>
          </p:nvPr>
        </p:nvSpPr>
        <p:spPr>
          <a:xfrm>
            <a:off x="457199" y="903606"/>
            <a:ext cx="8686801" cy="5225141"/>
          </a:xfrm>
        </p:spPr>
        <p:txBody>
          <a:bodyPr/>
          <a:lstStyle/>
          <a:p>
            <a:r>
              <a:rPr lang="en-US" dirty="0"/>
              <a:t>Fashion </a:t>
            </a:r>
            <a:r>
              <a:rPr lang="en-US" dirty="0" smtClean="0"/>
              <a:t>Originators’ </a:t>
            </a:r>
            <a:r>
              <a:rPr lang="en-US" dirty="0"/>
              <a:t>Guild </a:t>
            </a:r>
            <a:r>
              <a:rPr lang="en-US" dirty="0" smtClean="0"/>
              <a:t>of Am. v</a:t>
            </a:r>
            <a:r>
              <a:rPr lang="en-US" dirty="0"/>
              <a:t>. FTC, 312 U.S. 457 (1941</a:t>
            </a:r>
            <a:r>
              <a:rPr lang="en-US" dirty="0" smtClean="0"/>
              <a:t>)</a:t>
            </a:r>
          </a:p>
          <a:p>
            <a:pPr lvl="1"/>
            <a:r>
              <a:rPr lang="en-US" dirty="0" smtClean="0"/>
              <a:t>Facts</a:t>
            </a:r>
          </a:p>
          <a:p>
            <a:pPr lvl="2"/>
            <a:r>
              <a:rPr lang="en-US" dirty="0" smtClean="0"/>
              <a:t>Member garment designers and manufacturers adopted a policy not to sell “original creations” of women’s clothing to retailers that also purchased from so-called “pirates”—manufacturers that “stole” FOGA member designs and sold to retailers at a low price </a:t>
            </a:r>
          </a:p>
          <a:p>
            <a:pPr lvl="2"/>
            <a:r>
              <a:rPr lang="en-US" dirty="0" smtClean="0"/>
              <a:t>“Original creations” are not protected by copyright or patent</a:t>
            </a:r>
          </a:p>
          <a:p>
            <a:pPr lvl="2"/>
            <a:r>
              <a:rPr lang="en-US" dirty="0" smtClean="0"/>
              <a:t>As a result of policy, 12,000 retailers signed statements not to buy from pirates </a:t>
            </a:r>
          </a:p>
          <a:p>
            <a:pPr lvl="2"/>
            <a:r>
              <a:rPr lang="en-US" dirty="0" smtClean="0"/>
              <a:t>FOGA is powerful: In 1936, members account for </a:t>
            </a:r>
          </a:p>
          <a:p>
            <a:pPr lvl="3"/>
            <a:r>
              <a:rPr lang="en-US" dirty="0" smtClean="0"/>
              <a:t>38% of all women’s garments wholesaling at $6.75 and above</a:t>
            </a:r>
          </a:p>
          <a:p>
            <a:pPr lvl="3"/>
            <a:r>
              <a:rPr lang="en-US" dirty="0" smtClean="0"/>
              <a:t>60% </a:t>
            </a:r>
            <a:r>
              <a:rPr lang="en-US" dirty="0"/>
              <a:t>of all </a:t>
            </a:r>
            <a:r>
              <a:rPr lang="en-US" dirty="0" smtClean="0"/>
              <a:t>women’s </a:t>
            </a:r>
            <a:r>
              <a:rPr lang="en-US" dirty="0"/>
              <a:t>garments wholesaling at </a:t>
            </a:r>
            <a:r>
              <a:rPr lang="en-US" dirty="0" smtClean="0"/>
              <a:t>$10.75 </a:t>
            </a:r>
            <a:r>
              <a:rPr lang="en-US" dirty="0"/>
              <a:t>and </a:t>
            </a:r>
            <a:r>
              <a:rPr lang="en-US" dirty="0" smtClean="0"/>
              <a:t>above</a:t>
            </a:r>
          </a:p>
          <a:p>
            <a:pPr lvl="1"/>
            <a:r>
              <a:rPr lang="en-US" i="1" dirty="0" smtClean="0"/>
              <a:t>Held</a:t>
            </a:r>
            <a:r>
              <a:rPr lang="en-US" dirty="0" smtClean="0"/>
              <a:t>, FTC correctly held that agreement violated Section 5 of the FTC Act</a:t>
            </a:r>
          </a:p>
          <a:p>
            <a:pPr lvl="2"/>
            <a:r>
              <a:rPr lang="en-US" dirty="0" smtClean="0"/>
              <a:t>Has as its purpose </a:t>
            </a:r>
            <a:r>
              <a:rPr lang="en-US" dirty="0"/>
              <a:t>and effect the direct suppression of </a:t>
            </a:r>
            <a:r>
              <a:rPr lang="en-US" dirty="0" smtClean="0"/>
              <a:t>competition </a:t>
            </a:r>
            <a:r>
              <a:rPr lang="en-US" dirty="0"/>
              <a:t>from the sale of unregistered textiles and copied designs </a:t>
            </a:r>
            <a:endParaRPr lang="en-US" dirty="0" smtClean="0"/>
          </a:p>
          <a:p>
            <a:pPr lvl="3"/>
            <a:r>
              <a:rPr lang="en-US" dirty="0" smtClean="0"/>
              <a:t>No error for FTC to refuse to hear much of FOGA’s evidence that its practices were reasonable to protect FOGA members from the pirating of their original designs, since this was not a justification</a:t>
            </a:r>
            <a:r>
              <a:rPr lang="en-US" baseline="30000" dirty="0" smtClean="0"/>
              <a:t>1</a:t>
            </a:r>
          </a:p>
          <a:p>
            <a:pPr lvl="3"/>
            <a:r>
              <a:rPr lang="en-US" dirty="0" smtClean="0"/>
              <a:t>“[E]</a:t>
            </a:r>
            <a:r>
              <a:rPr lang="en-US" dirty="0" err="1" smtClean="0"/>
              <a:t>ven</a:t>
            </a:r>
            <a:r>
              <a:rPr lang="en-US" dirty="0" smtClean="0"/>
              <a:t> </a:t>
            </a:r>
            <a:r>
              <a:rPr lang="en-US" dirty="0"/>
              <a:t>if copying were an acknowledged tort under the law of every state, that situation would not justify petitioners in combining together to regulate and restrain interstate commerce in violation of federal law</a:t>
            </a:r>
            <a:r>
              <a:rPr lang="en-US" dirty="0" smtClean="0"/>
              <a:t>.”</a:t>
            </a:r>
            <a:r>
              <a:rPr lang="en-US" baseline="30000" dirty="0" smtClean="0"/>
              <a:t>2</a:t>
            </a:r>
            <a:r>
              <a:rPr lang="en-US" dirty="0" smtClean="0"/>
              <a:t> </a:t>
            </a:r>
          </a:p>
          <a:p>
            <a:pPr lvl="2"/>
            <a:r>
              <a:rPr lang="en-US" dirty="0" smtClean="0"/>
              <a:t>The Supreme Court has characterized the </a:t>
            </a:r>
            <a:r>
              <a:rPr lang="en-US" i="1" dirty="0" smtClean="0"/>
              <a:t>FOGA</a:t>
            </a:r>
            <a:r>
              <a:rPr lang="en-US" dirty="0" smtClean="0"/>
              <a:t> rule as a rule of per se illegality</a:t>
            </a:r>
            <a:r>
              <a:rPr lang="en-US" baseline="30000" dirty="0" smtClean="0"/>
              <a:t>3</a:t>
            </a:r>
          </a:p>
          <a:p>
            <a:pPr lvl="3"/>
            <a:r>
              <a:rPr lang="en-US" i="1" dirty="0" smtClean="0"/>
              <a:t>Query</a:t>
            </a:r>
            <a:r>
              <a:rPr lang="en-US" dirty="0" smtClean="0"/>
              <a:t>: Is market power a precondition of the application of the per se rule?</a:t>
            </a:r>
            <a:endParaRPr lang="en-US" dirty="0"/>
          </a:p>
          <a:p>
            <a:pPr lvl="3"/>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26</a:t>
            </a:fld>
            <a:endParaRPr lang="en-US" altLang="en-US" dirty="0"/>
          </a:p>
        </p:txBody>
      </p:sp>
      <p:sp>
        <p:nvSpPr>
          <p:cNvPr id="5" name="TextBox 4"/>
          <p:cNvSpPr txBox="1"/>
          <p:nvPr/>
        </p:nvSpPr>
        <p:spPr>
          <a:xfrm>
            <a:off x="393031" y="5404803"/>
            <a:ext cx="8229600" cy="830997"/>
          </a:xfrm>
          <a:prstGeom prst="rect">
            <a:avLst/>
          </a:prstGeom>
          <a:noFill/>
        </p:spPr>
        <p:txBody>
          <a:bodyPr wrap="square" rtlCol="0">
            <a:spAutoFit/>
          </a:bodyPr>
          <a:lstStyle/>
          <a:p>
            <a:r>
              <a:rPr lang="en-US" sz="1200" baseline="30000" dirty="0"/>
              <a:t>1</a:t>
            </a:r>
            <a:r>
              <a:rPr lang="en-US" sz="1200" dirty="0"/>
              <a:t> </a:t>
            </a:r>
            <a:r>
              <a:rPr lang="en-US" sz="1200" i="1" dirty="0" smtClean="0"/>
              <a:t>FOGA</a:t>
            </a:r>
            <a:r>
              <a:rPr lang="en-US" sz="1200" dirty="0" smtClean="0"/>
              <a:t>, 312 U.S. </a:t>
            </a:r>
            <a:r>
              <a:rPr lang="en-US" sz="1200" dirty="0"/>
              <a:t>at 468 (“[T] the reasonableness of the methods pursued by the combination to accomplish its unlawful object is no more material than would be the reasonableness of the prices fixed by unlawful combination</a:t>
            </a:r>
            <a:r>
              <a:rPr lang="en-US" sz="1200" dirty="0" smtClean="0"/>
              <a:t>.”).</a:t>
            </a:r>
          </a:p>
          <a:p>
            <a:r>
              <a:rPr lang="en-US" sz="1200" baseline="30000" dirty="0" smtClean="0"/>
              <a:t>2</a:t>
            </a:r>
            <a:r>
              <a:rPr lang="en-US" sz="1200" dirty="0" smtClean="0"/>
              <a:t> </a:t>
            </a:r>
            <a:r>
              <a:rPr lang="en-US" sz="1200" i="1" dirty="0" smtClean="0"/>
              <a:t>Id</a:t>
            </a:r>
            <a:r>
              <a:rPr lang="en-US" sz="1200" dirty="0" smtClean="0"/>
              <a:t>.</a:t>
            </a:r>
            <a:endParaRPr lang="en-US" sz="1200" dirty="0"/>
          </a:p>
          <a:p>
            <a:r>
              <a:rPr lang="en-US" sz="1200" baseline="30000" dirty="0" smtClean="0"/>
              <a:t>3</a:t>
            </a:r>
            <a:r>
              <a:rPr lang="en-US" sz="1200" dirty="0" smtClean="0"/>
              <a:t> NYNEX </a:t>
            </a:r>
            <a:r>
              <a:rPr lang="en-US" sz="1200" dirty="0"/>
              <a:t>Corp. v. </a:t>
            </a:r>
            <a:r>
              <a:rPr lang="en-US" sz="1200" dirty="0" err="1"/>
              <a:t>Discon</a:t>
            </a:r>
            <a:r>
              <a:rPr lang="en-US" sz="1200" dirty="0"/>
              <a:t>, Inc</a:t>
            </a:r>
            <a:r>
              <a:rPr lang="en-US" sz="1200" dirty="0" smtClean="0"/>
              <a:t>., 525 </a:t>
            </a:r>
            <a:r>
              <a:rPr lang="en-US" sz="1200" dirty="0"/>
              <a:t>U.S. 128, </a:t>
            </a:r>
            <a:r>
              <a:rPr lang="en-US" sz="1200" dirty="0" smtClean="0"/>
              <a:t>134 (1998).</a:t>
            </a:r>
            <a:endParaRPr lang="en-US" sz="1200" dirty="0"/>
          </a:p>
        </p:txBody>
      </p:sp>
    </p:spTree>
    <p:extLst>
      <p:ext uri="{BB962C8B-B14F-4D97-AF65-F5344CB8AC3E}">
        <p14:creationId xmlns:p14="http://schemas.microsoft.com/office/powerpoint/2010/main" val="6109029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Secondary Group Boycotts</a:t>
            </a:r>
            <a:endParaRPr lang="en-US" dirty="0"/>
          </a:p>
        </p:txBody>
      </p:sp>
      <p:sp>
        <p:nvSpPr>
          <p:cNvPr id="3" name="Content Placeholder 2"/>
          <p:cNvSpPr>
            <a:spLocks noGrp="1"/>
          </p:cNvSpPr>
          <p:nvPr>
            <p:ph idx="1"/>
          </p:nvPr>
        </p:nvSpPr>
        <p:spPr/>
        <p:txBody>
          <a:bodyPr/>
          <a:lstStyle/>
          <a:p>
            <a:r>
              <a:rPr lang="en-US" dirty="0" smtClean="0"/>
              <a:t>Fashion Originators’ Guild of Am. v. FTC, 312 U.S. 457 (1941) (</a:t>
            </a:r>
            <a:r>
              <a:rPr lang="en-US" dirty="0" err="1" smtClean="0"/>
              <a:t>con’t</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pPr lvl="1"/>
            <a:endParaRPr lang="en-US" dirty="0" smtClean="0"/>
          </a:p>
          <a:p>
            <a:pPr lvl="1"/>
            <a:r>
              <a:rPr lang="en-US" dirty="0" smtClean="0"/>
              <a:t>Traditional form of secondary boycott implemented through common customers rather than common suppliers</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27</a:t>
            </a:fld>
            <a:endParaRPr lang="en-US" altLang="en-US" dirty="0"/>
          </a:p>
        </p:txBody>
      </p:sp>
      <p:sp>
        <p:nvSpPr>
          <p:cNvPr id="13" name="Rectangle 12"/>
          <p:cNvSpPr/>
          <p:nvPr/>
        </p:nvSpPr>
        <p:spPr>
          <a:xfrm rot="10800000">
            <a:off x="4776218" y="3169509"/>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741157" y="2351510"/>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256868" y="2351510"/>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772579" y="2361035"/>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804001" y="2351510"/>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3908525" y="2906680"/>
            <a:ext cx="16029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908525" y="2694415"/>
            <a:ext cx="0" cy="220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424236" y="2710741"/>
            <a:ext cx="0" cy="220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939947" y="2714280"/>
            <a:ext cx="0" cy="438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5971369" y="2686243"/>
            <a:ext cx="0" cy="220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5455658" y="2830616"/>
            <a:ext cx="111579" cy="167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5561795" y="2825310"/>
            <a:ext cx="111579" cy="167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5617584" y="2906680"/>
            <a:ext cx="353786"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3471736" y="2131075"/>
            <a:ext cx="1877784" cy="769257"/>
          </a:xfrm>
          <a:prstGeom prst="ellipse">
            <a:avLst/>
          </a:prstGeom>
          <a:noFill/>
          <a:ln w="63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2232120" y="2205237"/>
            <a:ext cx="1035051" cy="646331"/>
          </a:xfrm>
          <a:prstGeom prst="rect">
            <a:avLst/>
          </a:prstGeom>
          <a:noFill/>
        </p:spPr>
        <p:txBody>
          <a:bodyPr wrap="square" rtlCol="0">
            <a:spAutoFit/>
          </a:bodyPr>
          <a:lstStyle/>
          <a:p>
            <a:pPr algn="ctr"/>
            <a:r>
              <a:rPr lang="en-US" sz="1200" dirty="0" smtClean="0"/>
              <a:t>Horizontal FOGA conspirators</a:t>
            </a:r>
            <a:endParaRPr lang="en-US" sz="1200" dirty="0"/>
          </a:p>
        </p:txBody>
      </p:sp>
      <p:sp>
        <p:nvSpPr>
          <p:cNvPr id="26" name="TextBox 25"/>
          <p:cNvSpPr txBox="1"/>
          <p:nvPr/>
        </p:nvSpPr>
        <p:spPr>
          <a:xfrm>
            <a:off x="2925548" y="3366263"/>
            <a:ext cx="1381935" cy="646331"/>
          </a:xfrm>
          <a:prstGeom prst="rect">
            <a:avLst/>
          </a:prstGeom>
          <a:noFill/>
        </p:spPr>
        <p:txBody>
          <a:bodyPr wrap="square" rtlCol="0">
            <a:spAutoFit/>
          </a:bodyPr>
          <a:lstStyle/>
          <a:p>
            <a:pPr algn="ctr"/>
            <a:r>
              <a:rPr lang="en-US" sz="1200" dirty="0" smtClean="0"/>
              <a:t>Leverage common customers</a:t>
            </a:r>
            <a:endParaRPr lang="en-US" sz="1200" dirty="0"/>
          </a:p>
        </p:txBody>
      </p:sp>
      <p:sp>
        <p:nvSpPr>
          <p:cNvPr id="27" name="TextBox 26"/>
          <p:cNvSpPr txBox="1"/>
          <p:nvPr/>
        </p:nvSpPr>
        <p:spPr>
          <a:xfrm>
            <a:off x="5107315" y="3235065"/>
            <a:ext cx="1567805" cy="461665"/>
          </a:xfrm>
          <a:prstGeom prst="rect">
            <a:avLst/>
          </a:prstGeom>
          <a:noFill/>
        </p:spPr>
        <p:txBody>
          <a:bodyPr wrap="square" rtlCol="0">
            <a:spAutoFit/>
          </a:bodyPr>
          <a:lstStyle/>
          <a:p>
            <a:pPr algn="ctr"/>
            <a:r>
              <a:rPr lang="en-US" sz="1200" dirty="0" smtClean="0"/>
              <a:t>Not to deal with competitor-suppliers</a:t>
            </a:r>
            <a:endParaRPr lang="en-US" sz="1200" dirty="0"/>
          </a:p>
        </p:txBody>
      </p:sp>
      <p:sp>
        <p:nvSpPr>
          <p:cNvPr id="30" name="Freeform 29"/>
          <p:cNvSpPr/>
          <p:nvPr/>
        </p:nvSpPr>
        <p:spPr>
          <a:xfrm>
            <a:off x="2765108" y="2819987"/>
            <a:ext cx="1957387" cy="528776"/>
          </a:xfrm>
          <a:custGeom>
            <a:avLst/>
            <a:gdLst>
              <a:gd name="connsiteX0" fmla="*/ 0 w 1957387"/>
              <a:gd name="connsiteY0" fmla="*/ 0 h 528776"/>
              <a:gd name="connsiteX1" fmla="*/ 609600 w 1957387"/>
              <a:gd name="connsiteY1" fmla="*/ 447675 h 528776"/>
              <a:gd name="connsiteX2" fmla="*/ 1957387 w 1957387"/>
              <a:gd name="connsiteY2" fmla="*/ 528637 h 528776"/>
              <a:gd name="connsiteX3" fmla="*/ 1957387 w 1957387"/>
              <a:gd name="connsiteY3" fmla="*/ 528637 h 528776"/>
            </a:gdLst>
            <a:ahLst/>
            <a:cxnLst>
              <a:cxn ang="0">
                <a:pos x="connsiteX0" y="connsiteY0"/>
              </a:cxn>
              <a:cxn ang="0">
                <a:pos x="connsiteX1" y="connsiteY1"/>
              </a:cxn>
              <a:cxn ang="0">
                <a:pos x="connsiteX2" y="connsiteY2"/>
              </a:cxn>
              <a:cxn ang="0">
                <a:pos x="connsiteX3" y="connsiteY3"/>
              </a:cxn>
            </a:cxnLst>
            <a:rect l="l" t="t" r="r" b="b"/>
            <a:pathLst>
              <a:path w="1957387" h="528776">
                <a:moveTo>
                  <a:pt x="0" y="0"/>
                </a:moveTo>
                <a:cubicBezTo>
                  <a:pt x="141684" y="179784"/>
                  <a:pt x="283369" y="359569"/>
                  <a:pt x="609600" y="447675"/>
                </a:cubicBezTo>
                <a:cubicBezTo>
                  <a:pt x="935831" y="535781"/>
                  <a:pt x="1957387" y="528637"/>
                  <a:pt x="1957387" y="528637"/>
                </a:cubicBezTo>
                <a:lnTo>
                  <a:pt x="1957387" y="528637"/>
                </a:lnTo>
              </a:path>
            </a:pathLst>
          </a:custGeom>
          <a:noFill/>
          <a:ln w="3175">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170170" y="3039062"/>
            <a:ext cx="341277" cy="300037"/>
          </a:xfrm>
          <a:custGeom>
            <a:avLst/>
            <a:gdLst>
              <a:gd name="connsiteX0" fmla="*/ 0 w 366713"/>
              <a:gd name="connsiteY0" fmla="*/ 300037 h 300037"/>
              <a:gd name="connsiteX1" fmla="*/ 271463 w 366713"/>
              <a:gd name="connsiteY1" fmla="*/ 200025 h 300037"/>
              <a:gd name="connsiteX2" fmla="*/ 366713 w 366713"/>
              <a:gd name="connsiteY2" fmla="*/ 0 h 300037"/>
            </a:gdLst>
            <a:ahLst/>
            <a:cxnLst>
              <a:cxn ang="0">
                <a:pos x="connsiteX0" y="connsiteY0"/>
              </a:cxn>
              <a:cxn ang="0">
                <a:pos x="connsiteX1" y="connsiteY1"/>
              </a:cxn>
              <a:cxn ang="0">
                <a:pos x="connsiteX2" y="connsiteY2"/>
              </a:cxn>
            </a:cxnLst>
            <a:rect l="l" t="t" r="r" b="b"/>
            <a:pathLst>
              <a:path w="366713" h="300037">
                <a:moveTo>
                  <a:pt x="0" y="300037"/>
                </a:moveTo>
                <a:cubicBezTo>
                  <a:pt x="105172" y="275034"/>
                  <a:pt x="210344" y="250031"/>
                  <a:pt x="271463" y="200025"/>
                </a:cubicBezTo>
                <a:cubicBezTo>
                  <a:pt x="332582" y="150019"/>
                  <a:pt x="349647" y="75009"/>
                  <a:pt x="366713" y="0"/>
                </a:cubicBezTo>
              </a:path>
            </a:pathLst>
          </a:custGeom>
          <a:noFill/>
          <a:ln w="3175">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262037" y="2377203"/>
            <a:ext cx="662361" cy="276999"/>
          </a:xfrm>
          <a:prstGeom prst="rect">
            <a:avLst/>
          </a:prstGeom>
          <a:noFill/>
        </p:spPr>
        <p:txBody>
          <a:bodyPr wrap="none" rtlCol="0">
            <a:spAutoFit/>
          </a:bodyPr>
          <a:lstStyle/>
          <a:p>
            <a:r>
              <a:rPr lang="en-US" sz="1200" dirty="0" smtClean="0"/>
              <a:t>Pirates</a:t>
            </a:r>
            <a:endParaRPr lang="en-US" sz="1200" dirty="0"/>
          </a:p>
        </p:txBody>
      </p:sp>
    </p:spTree>
    <p:extLst>
      <p:ext uri="{BB962C8B-B14F-4D97-AF65-F5344CB8AC3E}">
        <p14:creationId xmlns:p14="http://schemas.microsoft.com/office/powerpoint/2010/main" val="7658759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Secondary Group Boycotts</a:t>
            </a:r>
          </a:p>
        </p:txBody>
      </p:sp>
      <p:sp>
        <p:nvSpPr>
          <p:cNvPr id="3" name="Content Placeholder 2"/>
          <p:cNvSpPr>
            <a:spLocks noGrp="1"/>
          </p:cNvSpPr>
          <p:nvPr>
            <p:ph idx="1"/>
          </p:nvPr>
        </p:nvSpPr>
        <p:spPr/>
        <p:txBody>
          <a:bodyPr/>
          <a:lstStyle/>
          <a:p>
            <a:r>
              <a:rPr lang="en-US" dirty="0"/>
              <a:t>United States v. General Motors Corp., 384 U.S. 127 (1966) </a:t>
            </a:r>
            <a:endParaRPr lang="en-US" dirty="0" smtClean="0"/>
          </a:p>
          <a:p>
            <a:pPr lvl="1"/>
            <a:r>
              <a:rPr lang="en-US" dirty="0" smtClean="0"/>
              <a:t>Facts</a:t>
            </a:r>
          </a:p>
          <a:p>
            <a:pPr lvl="2"/>
            <a:r>
              <a:rPr lang="en-US" dirty="0" smtClean="0"/>
              <a:t>Only franchised dealers can buy cars from General Motors</a:t>
            </a:r>
          </a:p>
          <a:p>
            <a:pPr lvl="2"/>
            <a:r>
              <a:rPr lang="en-US" dirty="0" smtClean="0"/>
              <a:t>About 12 of the 85 franchised Chevrolet dealers in the LA area sold cars they purchased from GM through </a:t>
            </a:r>
            <a:r>
              <a:rPr lang="en-US" dirty="0" err="1" smtClean="0"/>
              <a:t>nonfranchised</a:t>
            </a:r>
            <a:r>
              <a:rPr lang="en-US" dirty="0" smtClean="0"/>
              <a:t> firms that competed with franchised firms by offering customers substantial discounts  </a:t>
            </a:r>
          </a:p>
          <a:p>
            <a:pPr lvl="2"/>
            <a:r>
              <a:rPr lang="en-US" dirty="0" smtClean="0"/>
              <a:t>Three dealer associations vigorously complained to GM about the practice and sought GM’s assistance in putting pressure on dealers not to sell through discounters</a:t>
            </a:r>
          </a:p>
          <a:p>
            <a:pPr lvl="3"/>
            <a:r>
              <a:rPr lang="en-US" dirty="0" smtClean="0"/>
              <a:t>At the urging of the associations, GM took the position that dealing through discounters violated the “location clause” in its franchise agreement that limited franchised dealers to specific locations from which they could sell and sought assurance from all of its LA-area dealers that they would conform to the location clause and not sell to discounters</a:t>
            </a:r>
          </a:p>
          <a:p>
            <a:pPr lvl="3"/>
            <a:r>
              <a:rPr lang="en-US" dirty="0" smtClean="0"/>
              <a:t>No evidence that GM had an independent interest in eliminating discounters apart from assuaging the bulk of its franchised dealers </a:t>
            </a:r>
          </a:p>
          <a:p>
            <a:pPr lvl="3"/>
            <a:r>
              <a:rPr lang="en-US" dirty="0" smtClean="0"/>
              <a:t>The dealer associations assisted GM in policing the location clause</a:t>
            </a:r>
          </a:p>
          <a:p>
            <a:pPr lvl="1"/>
            <a:r>
              <a:rPr lang="en-US" i="1" dirty="0" smtClean="0"/>
              <a:t>Held</a:t>
            </a:r>
            <a:r>
              <a:rPr lang="en-US" dirty="0" smtClean="0"/>
              <a:t>, </a:t>
            </a:r>
          </a:p>
          <a:p>
            <a:pPr lvl="2"/>
            <a:r>
              <a:rPr lang="en-US" dirty="0" smtClean="0"/>
              <a:t>Dealer associations and their dealers conspired horizontally to cut the supply of GM cars to the competing discounters</a:t>
            </a:r>
          </a:p>
          <a:p>
            <a:pPr lvl="2"/>
            <a:r>
              <a:rPr lang="en-US" dirty="0" smtClean="0"/>
              <a:t>GM joined this conspiracy and implemented it though its enforcement of the location clause to prevent its franchised dealers from selling through discounters</a:t>
            </a:r>
          </a:p>
          <a:p>
            <a:pPr lvl="2"/>
            <a:r>
              <a:rPr lang="en-US" dirty="0" smtClean="0"/>
              <a:t>Conspiracy was per se unlawful since it comprised a horizontal boycott with the purpose and effect of eliminating price competition from discounters</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solidFill>
                  <a:srgbClr val="000000"/>
                </a:solidFill>
              </a:rPr>
              <a:pPr/>
              <a:t>28</a:t>
            </a:fld>
            <a:endParaRPr lang="en-US" altLang="en-US" dirty="0">
              <a:solidFill>
                <a:srgbClr val="000000"/>
              </a:solidFill>
            </a:endParaRPr>
          </a:p>
        </p:txBody>
      </p:sp>
    </p:spTree>
    <p:extLst>
      <p:ext uri="{BB962C8B-B14F-4D97-AF65-F5344CB8AC3E}">
        <p14:creationId xmlns:p14="http://schemas.microsoft.com/office/powerpoint/2010/main" val="23637674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Horizontal Secondary Group Boycotts</a:t>
            </a:r>
          </a:p>
        </p:txBody>
      </p:sp>
      <p:sp>
        <p:nvSpPr>
          <p:cNvPr id="5" name="Content Placeholder 4"/>
          <p:cNvSpPr>
            <a:spLocks noGrp="1"/>
          </p:cNvSpPr>
          <p:nvPr>
            <p:ph idx="1"/>
          </p:nvPr>
        </p:nvSpPr>
        <p:spPr/>
        <p:txBody>
          <a:bodyPr/>
          <a:lstStyle/>
          <a:p>
            <a:r>
              <a:rPr lang="en-US" dirty="0"/>
              <a:t>United States v. General Motors Corp., 384 U.S. 127 (1966) </a:t>
            </a:r>
            <a:r>
              <a:rPr lang="en-US" dirty="0" smtClean="0"/>
              <a:t>(</a:t>
            </a:r>
            <a:r>
              <a:rPr lang="en-US" dirty="0" err="1" smtClean="0"/>
              <a:t>con’t</a:t>
            </a:r>
            <a:r>
              <a:rPr lang="en-US" dirty="0" smtClean="0"/>
              <a:t>)</a:t>
            </a:r>
          </a:p>
          <a:p>
            <a:endParaRPr lang="en-US" dirty="0"/>
          </a:p>
          <a:p>
            <a:endParaRPr lang="en-US" dirty="0" smtClean="0"/>
          </a:p>
          <a:p>
            <a:pPr marL="0" indent="0">
              <a:buNone/>
            </a:pPr>
            <a:endParaRPr lang="en-US" dirty="0"/>
          </a:p>
          <a:p>
            <a:endParaRPr lang="en-US" dirty="0" smtClean="0"/>
          </a:p>
          <a:p>
            <a:endParaRPr lang="en-US" dirty="0"/>
          </a:p>
          <a:p>
            <a:endParaRPr lang="en-US" dirty="0" smtClean="0"/>
          </a:p>
          <a:p>
            <a:endParaRPr lang="en-US" dirty="0"/>
          </a:p>
          <a:p>
            <a:pPr lvl="1"/>
            <a:r>
              <a:rPr lang="en-US" dirty="0" smtClean="0"/>
              <a:t>This is not the usual form of secondary boycott</a:t>
            </a:r>
          </a:p>
          <a:p>
            <a:pPr lvl="2"/>
            <a:r>
              <a:rPr lang="en-US" dirty="0" smtClean="0"/>
              <a:t>The dealer associations are not threatening to stop dealing with GM if GM does not cut off the franchised dealers dealing with the discounters</a:t>
            </a:r>
          </a:p>
          <a:p>
            <a:pPr lvl="2"/>
            <a:r>
              <a:rPr lang="en-US" dirty="0" smtClean="0"/>
              <a:t>But it still is a form of secondary boycott because the real targets are the discounters, not the franchised dealers selling through the discounters</a:t>
            </a:r>
          </a:p>
        </p:txBody>
      </p:sp>
      <p:sp>
        <p:nvSpPr>
          <p:cNvPr id="3" name="Slide Number Placeholder 2"/>
          <p:cNvSpPr>
            <a:spLocks noGrp="1"/>
          </p:cNvSpPr>
          <p:nvPr>
            <p:ph type="sldNum" sz="quarter" idx="12"/>
          </p:nvPr>
        </p:nvSpPr>
        <p:spPr/>
        <p:txBody>
          <a:bodyPr/>
          <a:lstStyle/>
          <a:p>
            <a:fld id="{813E72F6-0ABB-4BFE-A625-D18C8AB16867}" type="slidenum">
              <a:rPr lang="en-US" altLang="en-US" smtClean="0"/>
              <a:pPr/>
              <a:t>29</a:t>
            </a:fld>
            <a:endParaRPr lang="en-US" altLang="en-US" dirty="0"/>
          </a:p>
        </p:txBody>
      </p:sp>
      <p:sp>
        <p:nvSpPr>
          <p:cNvPr id="6" name="Rectangle 5"/>
          <p:cNvSpPr/>
          <p:nvPr/>
        </p:nvSpPr>
        <p:spPr>
          <a:xfrm>
            <a:off x="2962729" y="3121478"/>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478440" y="3121478"/>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94151" y="3131003"/>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25573" y="3121478"/>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994151" y="2357574"/>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3130097" y="2901043"/>
            <a:ext cx="16029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endCxn id="6" idx="0"/>
          </p:cNvCxnSpPr>
          <p:nvPr/>
        </p:nvCxnSpPr>
        <p:spPr>
          <a:xfrm>
            <a:off x="3130097" y="2901043"/>
            <a:ext cx="0" cy="220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7" idx="0"/>
          </p:cNvCxnSpPr>
          <p:nvPr/>
        </p:nvCxnSpPr>
        <p:spPr>
          <a:xfrm flipV="1">
            <a:off x="3645808" y="2901043"/>
            <a:ext cx="0" cy="220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10" idx="2"/>
          </p:cNvCxnSpPr>
          <p:nvPr/>
        </p:nvCxnSpPr>
        <p:spPr>
          <a:xfrm flipV="1">
            <a:off x="4161519" y="2692310"/>
            <a:ext cx="0" cy="438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9" idx="0"/>
          </p:cNvCxnSpPr>
          <p:nvPr/>
        </p:nvCxnSpPr>
        <p:spPr>
          <a:xfrm flipV="1">
            <a:off x="5192941" y="2901043"/>
            <a:ext cx="0" cy="220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4677230" y="2824979"/>
            <a:ext cx="111579" cy="167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4783367" y="2819673"/>
            <a:ext cx="111579" cy="167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839156" y="2901043"/>
            <a:ext cx="353786"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45282" y="3067538"/>
            <a:ext cx="1441449" cy="646331"/>
          </a:xfrm>
          <a:prstGeom prst="rect">
            <a:avLst/>
          </a:prstGeom>
          <a:noFill/>
        </p:spPr>
        <p:txBody>
          <a:bodyPr wrap="square" rtlCol="0">
            <a:spAutoFit/>
          </a:bodyPr>
          <a:lstStyle/>
          <a:p>
            <a:pPr algn="ctr"/>
            <a:r>
              <a:rPr lang="en-US" sz="1200" dirty="0" smtClean="0"/>
              <a:t>Horizontal dealer association conspirators</a:t>
            </a:r>
            <a:endParaRPr lang="en-US" sz="1200" dirty="0"/>
          </a:p>
        </p:txBody>
      </p:sp>
      <p:sp>
        <p:nvSpPr>
          <p:cNvPr id="22" name="Arc 21"/>
          <p:cNvSpPr/>
          <p:nvPr/>
        </p:nvSpPr>
        <p:spPr>
          <a:xfrm>
            <a:off x="3943804" y="2524942"/>
            <a:ext cx="890364" cy="452808"/>
          </a:xfrm>
          <a:prstGeom prst="arc">
            <a:avLst/>
          </a:pr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4572000" y="1768242"/>
            <a:ext cx="1714274" cy="830997"/>
          </a:xfrm>
          <a:prstGeom prst="rect">
            <a:avLst/>
          </a:prstGeom>
          <a:noFill/>
        </p:spPr>
        <p:txBody>
          <a:bodyPr wrap="square" rtlCol="0">
            <a:spAutoFit/>
          </a:bodyPr>
          <a:lstStyle/>
          <a:p>
            <a:r>
              <a:rPr lang="en-US" sz="1200" dirty="0" smtClean="0"/>
              <a:t>Threat to cut off franchised dealers if they continue to  sell though discounters</a:t>
            </a:r>
            <a:endParaRPr lang="en-US" sz="1200" dirty="0"/>
          </a:p>
        </p:txBody>
      </p:sp>
      <p:sp>
        <p:nvSpPr>
          <p:cNvPr id="26" name="Rectangle 25"/>
          <p:cNvSpPr/>
          <p:nvPr/>
        </p:nvSpPr>
        <p:spPr>
          <a:xfrm>
            <a:off x="5951538" y="3115544"/>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467249" y="3115544"/>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6982960" y="3125069"/>
            <a:ext cx="334736" cy="3347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5192940" y="3461658"/>
            <a:ext cx="946603" cy="334412"/>
          </a:xfrm>
          <a:custGeom>
            <a:avLst/>
            <a:gdLst>
              <a:gd name="connsiteX0" fmla="*/ 0 w 914400"/>
              <a:gd name="connsiteY0" fmla="*/ 0 h 702129"/>
              <a:gd name="connsiteX1" fmla="*/ 628650 w 914400"/>
              <a:gd name="connsiteY1" fmla="*/ 702129 h 702129"/>
              <a:gd name="connsiteX2" fmla="*/ 914400 w 914400"/>
              <a:gd name="connsiteY2" fmla="*/ 0 h 702129"/>
            </a:gdLst>
            <a:ahLst/>
            <a:cxnLst>
              <a:cxn ang="0">
                <a:pos x="connsiteX0" y="connsiteY0"/>
              </a:cxn>
              <a:cxn ang="0">
                <a:pos x="connsiteX1" y="connsiteY1"/>
              </a:cxn>
              <a:cxn ang="0">
                <a:pos x="connsiteX2" y="connsiteY2"/>
              </a:cxn>
            </a:cxnLst>
            <a:rect l="l" t="t" r="r" b="b"/>
            <a:pathLst>
              <a:path w="914400" h="702129">
                <a:moveTo>
                  <a:pt x="0" y="0"/>
                </a:moveTo>
                <a:cubicBezTo>
                  <a:pt x="238125" y="351064"/>
                  <a:pt x="476250" y="702129"/>
                  <a:pt x="628650" y="702129"/>
                </a:cubicBezTo>
                <a:cubicBezTo>
                  <a:pt x="781050" y="702129"/>
                  <a:pt x="847725" y="351064"/>
                  <a:pt x="914400" y="0"/>
                </a:cubicBezTo>
              </a:path>
            </a:pathLst>
          </a:custGeom>
          <a:noFill/>
          <a:ln w="3175">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a:xfrm>
            <a:off x="5192941" y="3445329"/>
            <a:ext cx="1452788" cy="620503"/>
          </a:xfrm>
          <a:custGeom>
            <a:avLst/>
            <a:gdLst>
              <a:gd name="connsiteX0" fmla="*/ 0 w 1428750"/>
              <a:gd name="connsiteY0" fmla="*/ 0 h 620503"/>
              <a:gd name="connsiteX1" fmla="*/ 710292 w 1428750"/>
              <a:gd name="connsiteY1" fmla="*/ 620485 h 620503"/>
              <a:gd name="connsiteX2" fmla="*/ 1428750 w 1428750"/>
              <a:gd name="connsiteY2" fmla="*/ 16328 h 620503"/>
            </a:gdLst>
            <a:ahLst/>
            <a:cxnLst>
              <a:cxn ang="0">
                <a:pos x="connsiteX0" y="connsiteY0"/>
              </a:cxn>
              <a:cxn ang="0">
                <a:pos x="connsiteX1" y="connsiteY1"/>
              </a:cxn>
              <a:cxn ang="0">
                <a:pos x="connsiteX2" y="connsiteY2"/>
              </a:cxn>
            </a:cxnLst>
            <a:rect l="l" t="t" r="r" b="b"/>
            <a:pathLst>
              <a:path w="1428750" h="620503">
                <a:moveTo>
                  <a:pt x="0" y="0"/>
                </a:moveTo>
                <a:cubicBezTo>
                  <a:pt x="236083" y="308882"/>
                  <a:pt x="472167" y="617764"/>
                  <a:pt x="710292" y="620485"/>
                </a:cubicBezTo>
                <a:cubicBezTo>
                  <a:pt x="948417" y="623206"/>
                  <a:pt x="1188583" y="319767"/>
                  <a:pt x="1428750" y="16328"/>
                </a:cubicBezTo>
              </a:path>
            </a:pathLst>
          </a:custGeom>
          <a:noFill/>
          <a:ln w="3175">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a:off x="5192942" y="3445329"/>
            <a:ext cx="1967138" cy="914476"/>
          </a:xfrm>
          <a:custGeom>
            <a:avLst/>
            <a:gdLst>
              <a:gd name="connsiteX0" fmla="*/ 0 w 1959429"/>
              <a:gd name="connsiteY0" fmla="*/ 0 h 930805"/>
              <a:gd name="connsiteX1" fmla="*/ 751114 w 1959429"/>
              <a:gd name="connsiteY1" fmla="*/ 930729 h 930805"/>
              <a:gd name="connsiteX2" fmla="*/ 1959429 w 1959429"/>
              <a:gd name="connsiteY2" fmla="*/ 40821 h 930805"/>
            </a:gdLst>
            <a:ahLst/>
            <a:cxnLst>
              <a:cxn ang="0">
                <a:pos x="connsiteX0" y="connsiteY0"/>
              </a:cxn>
              <a:cxn ang="0">
                <a:pos x="connsiteX1" y="connsiteY1"/>
              </a:cxn>
              <a:cxn ang="0">
                <a:pos x="connsiteX2" y="connsiteY2"/>
              </a:cxn>
            </a:cxnLst>
            <a:rect l="l" t="t" r="r" b="b"/>
            <a:pathLst>
              <a:path w="1959429" h="930805">
                <a:moveTo>
                  <a:pt x="0" y="0"/>
                </a:moveTo>
                <a:cubicBezTo>
                  <a:pt x="212271" y="461963"/>
                  <a:pt x="424543" y="923926"/>
                  <a:pt x="751114" y="930729"/>
                </a:cubicBezTo>
                <a:cubicBezTo>
                  <a:pt x="1077685" y="937532"/>
                  <a:pt x="1518557" y="489176"/>
                  <a:pt x="1959429" y="40821"/>
                </a:cubicBezTo>
              </a:path>
            </a:pathLst>
          </a:custGeom>
          <a:noFill/>
          <a:ln w="3175">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728809" y="2272393"/>
            <a:ext cx="1872565" cy="1257300"/>
          </a:xfrm>
          <a:prstGeom prst="rect">
            <a:avLst/>
          </a:prstGeom>
          <a:noFill/>
          <a:ln w="317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944953" y="2386442"/>
            <a:ext cx="433132" cy="276999"/>
          </a:xfrm>
          <a:prstGeom prst="rect">
            <a:avLst/>
          </a:prstGeom>
          <a:noFill/>
        </p:spPr>
        <p:txBody>
          <a:bodyPr wrap="none" rtlCol="0">
            <a:spAutoFit/>
          </a:bodyPr>
          <a:lstStyle/>
          <a:p>
            <a:r>
              <a:rPr lang="en-US" sz="1200" dirty="0" smtClean="0"/>
              <a:t>GM</a:t>
            </a:r>
            <a:endParaRPr lang="en-US" sz="1200" dirty="0"/>
          </a:p>
        </p:txBody>
      </p:sp>
      <p:sp>
        <p:nvSpPr>
          <p:cNvPr id="36" name="TextBox 35"/>
          <p:cNvSpPr txBox="1"/>
          <p:nvPr/>
        </p:nvSpPr>
        <p:spPr>
          <a:xfrm>
            <a:off x="6118906" y="2726650"/>
            <a:ext cx="994183" cy="276999"/>
          </a:xfrm>
          <a:prstGeom prst="rect">
            <a:avLst/>
          </a:prstGeom>
          <a:noFill/>
        </p:spPr>
        <p:txBody>
          <a:bodyPr wrap="none" rtlCol="0">
            <a:spAutoFit/>
          </a:bodyPr>
          <a:lstStyle/>
          <a:p>
            <a:r>
              <a:rPr lang="en-US" sz="1200" dirty="0" smtClean="0"/>
              <a:t>Discounters</a:t>
            </a:r>
            <a:endParaRPr lang="en-US" sz="1200" dirty="0"/>
          </a:p>
        </p:txBody>
      </p:sp>
    </p:spTree>
    <p:extLst>
      <p:ext uri="{BB962C8B-B14F-4D97-AF65-F5344CB8AC3E}">
        <p14:creationId xmlns:p14="http://schemas.microsoft.com/office/powerpoint/2010/main" val="890609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Warnings on Group Boycotts</a:t>
            </a:r>
            <a:endParaRPr lang="en-US" dirty="0"/>
          </a:p>
        </p:txBody>
      </p:sp>
      <p:sp>
        <p:nvSpPr>
          <p:cNvPr id="7" name="Content Placeholder 6"/>
          <p:cNvSpPr>
            <a:spLocks noGrp="1"/>
          </p:cNvSpPr>
          <p:nvPr>
            <p:ph idx="1"/>
          </p:nvPr>
        </p:nvSpPr>
        <p:spPr/>
        <p:txBody>
          <a:bodyPr/>
          <a:lstStyle/>
          <a:p>
            <a:r>
              <a:rPr lang="en-US" dirty="0" smtClean="0"/>
              <a:t>Warning 1</a:t>
            </a:r>
          </a:p>
          <a:p>
            <a:endParaRPr lang="en-US" dirty="0"/>
          </a:p>
          <a:p>
            <a:endParaRPr lang="en-US" dirty="0" smtClean="0"/>
          </a:p>
          <a:p>
            <a:endParaRPr lang="en-US" dirty="0"/>
          </a:p>
          <a:p>
            <a:endParaRPr lang="en-US" dirty="0" smtClean="0"/>
          </a:p>
          <a:p>
            <a:r>
              <a:rPr lang="en-US" dirty="0" smtClean="0"/>
              <a:t>Warning 2</a:t>
            </a:r>
          </a:p>
          <a:p>
            <a:pPr lvl="1"/>
            <a:r>
              <a:rPr lang="en-US" dirty="0" smtClean="0"/>
              <a:t>Group boycotts are </a:t>
            </a:r>
            <a:r>
              <a:rPr lang="en-US" i="1" dirty="0" smtClean="0"/>
              <a:t>concerted</a:t>
            </a:r>
            <a:r>
              <a:rPr lang="en-US" dirty="0" smtClean="0"/>
              <a:t> refusals to deal subject to Section 1 of the Sherman Act</a:t>
            </a:r>
          </a:p>
          <a:p>
            <a:pPr lvl="1"/>
            <a:r>
              <a:rPr lang="en-US" dirty="0" smtClean="0"/>
              <a:t>It is important to distinguish them from </a:t>
            </a:r>
            <a:r>
              <a:rPr lang="en-US" i="1" dirty="0" smtClean="0"/>
              <a:t>unilateral</a:t>
            </a:r>
            <a:r>
              <a:rPr lang="en-US" dirty="0" smtClean="0"/>
              <a:t> refusals to deal, which are only subject to Section 2 of the Sherman Act. The rules can be very different.</a:t>
            </a:r>
          </a:p>
          <a:p>
            <a:pPr lvl="2"/>
            <a:r>
              <a:rPr lang="en-US" dirty="0" smtClean="0"/>
              <a:t>We will deal with unilateral refusals to deal in Unit 18</a:t>
            </a:r>
          </a:p>
          <a:p>
            <a:pPr lvl="1"/>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a:t>
            </a:fld>
            <a:endParaRPr lang="en-US" altLang="en-US" dirty="0"/>
          </a:p>
        </p:txBody>
      </p:sp>
      <p:sp>
        <p:nvSpPr>
          <p:cNvPr id="5" name="TextBox 4"/>
          <p:cNvSpPr txBox="1"/>
          <p:nvPr/>
        </p:nvSpPr>
        <p:spPr>
          <a:xfrm>
            <a:off x="1828799" y="1514573"/>
            <a:ext cx="5486402" cy="1384995"/>
          </a:xfrm>
          <a:prstGeom prst="rect">
            <a:avLst/>
          </a:prstGeom>
          <a:noFill/>
          <a:ln>
            <a:solidFill>
              <a:schemeClr val="accent1"/>
            </a:solidFill>
          </a:ln>
        </p:spPr>
        <p:txBody>
          <a:bodyPr wrap="square" rtlCol="0">
            <a:spAutoFit/>
          </a:bodyPr>
          <a:lstStyle/>
          <a:p>
            <a:r>
              <a:rPr lang="en-US" sz="1400" dirty="0"/>
              <a:t>“Group boycotts” are often listed among the classes of economic activity that merit </a:t>
            </a:r>
            <a:r>
              <a:rPr lang="en-US" sz="1400" i="1" dirty="0"/>
              <a:t>per se</a:t>
            </a:r>
            <a:r>
              <a:rPr lang="en-US" sz="1400" dirty="0"/>
              <a:t> invalidation under § </a:t>
            </a:r>
            <a:r>
              <a:rPr lang="en-US" sz="1400" dirty="0" smtClean="0"/>
              <a:t>1. Exactly </a:t>
            </a:r>
            <a:r>
              <a:rPr lang="en-US" sz="1400" dirty="0"/>
              <a:t>what types of activity fall within the forbidden category is, however, far from certain. </a:t>
            </a:r>
            <a:r>
              <a:rPr lang="en-US" sz="1400" dirty="0" smtClean="0"/>
              <a:t>“[</a:t>
            </a:r>
            <a:r>
              <a:rPr lang="en-US" sz="1400" dirty="0"/>
              <a:t>T]here is more confusion about the scope and operation of the </a:t>
            </a:r>
            <a:r>
              <a:rPr lang="en-US" sz="1400" i="1" dirty="0"/>
              <a:t>per se</a:t>
            </a:r>
            <a:r>
              <a:rPr lang="en-US" sz="1400" dirty="0"/>
              <a:t> rule against group boycotts than in reference to any other aspect of the </a:t>
            </a:r>
            <a:r>
              <a:rPr lang="en-US" sz="1400" i="1" dirty="0"/>
              <a:t>per se</a:t>
            </a:r>
            <a:r>
              <a:rPr lang="en-US" sz="1400" dirty="0"/>
              <a:t> doctrine</a:t>
            </a:r>
            <a:r>
              <a:rPr lang="en-US" sz="1400" dirty="0" smtClean="0"/>
              <a:t>.”</a:t>
            </a:r>
            <a:r>
              <a:rPr lang="en-US" sz="1400" baseline="30000" dirty="0" smtClean="0"/>
              <a:t>1</a:t>
            </a:r>
            <a:r>
              <a:rPr lang="en-US" sz="1400" dirty="0" smtClean="0"/>
              <a:t> </a:t>
            </a:r>
            <a:endParaRPr lang="en-US" sz="1400" dirty="0"/>
          </a:p>
        </p:txBody>
      </p:sp>
      <p:sp>
        <p:nvSpPr>
          <p:cNvPr id="6" name="TextBox 5"/>
          <p:cNvSpPr txBox="1"/>
          <p:nvPr/>
        </p:nvSpPr>
        <p:spPr>
          <a:xfrm>
            <a:off x="457200" y="5870496"/>
            <a:ext cx="8436733" cy="276999"/>
          </a:xfrm>
          <a:prstGeom prst="rect">
            <a:avLst/>
          </a:prstGeom>
          <a:noFill/>
        </p:spPr>
        <p:txBody>
          <a:bodyPr wrap="none" rtlCol="0">
            <a:spAutoFit/>
          </a:bodyPr>
          <a:lstStyle/>
          <a:p>
            <a:r>
              <a:rPr lang="en-US" sz="1200" baseline="30000" dirty="0" smtClean="0"/>
              <a:t>1</a:t>
            </a:r>
            <a:r>
              <a:rPr lang="en-US" sz="1200" dirty="0" smtClean="0"/>
              <a:t> </a:t>
            </a:r>
            <a:r>
              <a:rPr lang="en-US" sz="1200" dirty="0"/>
              <a:t>Northwest Wholesale Stationers, Inc. v. Pacific Stationery &amp; Printing Co., 472 U.S. 284 (1985</a:t>
            </a:r>
            <a:r>
              <a:rPr lang="en-US" sz="1200" dirty="0" smtClean="0"/>
              <a:t>) (internal citations omitted).</a:t>
            </a:r>
            <a:endParaRPr lang="en-US" dirty="0"/>
          </a:p>
        </p:txBody>
      </p:sp>
    </p:spTree>
    <p:extLst>
      <p:ext uri="{BB962C8B-B14F-4D97-AF65-F5344CB8AC3E}">
        <p14:creationId xmlns:p14="http://schemas.microsoft.com/office/powerpoint/2010/main" val="3712930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Horizontal Secondary Group Boycotts</a:t>
            </a:r>
          </a:p>
        </p:txBody>
      </p:sp>
      <p:sp>
        <p:nvSpPr>
          <p:cNvPr id="5" name="Content Placeholder 4"/>
          <p:cNvSpPr>
            <a:spLocks noGrp="1"/>
          </p:cNvSpPr>
          <p:nvPr>
            <p:ph idx="1"/>
          </p:nvPr>
        </p:nvSpPr>
        <p:spPr/>
        <p:txBody>
          <a:bodyPr/>
          <a:lstStyle/>
          <a:p>
            <a:r>
              <a:rPr lang="en-US" dirty="0"/>
              <a:t>Toys </a:t>
            </a:r>
            <a:r>
              <a:rPr lang="en-US" dirty="0" smtClean="0"/>
              <a:t>“R” </a:t>
            </a:r>
            <a:r>
              <a:rPr lang="en-US" dirty="0"/>
              <a:t>Us, Inc. v. FTC, 221 F.3d 928 (7th Cir. 2000</a:t>
            </a:r>
            <a:r>
              <a:rPr lang="en-US" dirty="0" smtClean="0"/>
              <a:t>)</a:t>
            </a:r>
          </a:p>
          <a:p>
            <a:pPr lvl="1"/>
            <a:r>
              <a:rPr lang="en-US" dirty="0" smtClean="0"/>
              <a:t>Facts</a:t>
            </a:r>
          </a:p>
          <a:p>
            <a:pPr lvl="2"/>
            <a:r>
              <a:rPr lang="en-US" dirty="0" smtClean="0"/>
              <a:t>TRU </a:t>
            </a:r>
          </a:p>
          <a:p>
            <a:pPr lvl="3"/>
            <a:r>
              <a:rPr lang="en-US" dirty="0" smtClean="0"/>
              <a:t>Large toy retailer that offers about 11K individual toy items</a:t>
            </a:r>
          </a:p>
          <a:p>
            <a:pPr lvl="3"/>
            <a:r>
              <a:rPr lang="en-US" dirty="0" smtClean="0"/>
              <a:t>Sells approximately 20% of all toys sold in the U.S. and between 35% and 49% of toys in some metropolitan areas</a:t>
            </a:r>
          </a:p>
          <a:p>
            <a:pPr lvl="3"/>
            <a:r>
              <a:rPr lang="en-US" dirty="0" smtClean="0"/>
              <a:t>Buys about 30% of the output of the large, traditional toy manufacturers</a:t>
            </a:r>
          </a:p>
          <a:p>
            <a:pPr lvl="3"/>
            <a:r>
              <a:rPr lang="en-US" dirty="0" smtClean="0"/>
              <a:t>TRU found it easy to compete against department stores and other toy stores that usually sold at </a:t>
            </a:r>
            <a:r>
              <a:rPr lang="en-US" dirty="0" err="1" smtClean="0"/>
              <a:t>nondiscounted</a:t>
            </a:r>
            <a:r>
              <a:rPr lang="en-US" dirty="0" smtClean="0"/>
              <a:t> prices </a:t>
            </a:r>
          </a:p>
          <a:p>
            <a:pPr lvl="2"/>
            <a:r>
              <a:rPr lang="en-US" dirty="0" smtClean="0"/>
              <a:t>New threat: Warehouse clubs</a:t>
            </a:r>
          </a:p>
          <a:p>
            <a:pPr lvl="3"/>
            <a:r>
              <a:rPr lang="en-US" dirty="0" smtClean="0"/>
              <a:t>Sold the most popular products at aggressively discounted prices</a:t>
            </a:r>
          </a:p>
          <a:p>
            <a:pPr lvl="3"/>
            <a:r>
              <a:rPr lang="en-US" dirty="0" smtClean="0"/>
              <a:t>Like to sell the same SKUs as its competitors in order to facilitate price comparisons</a:t>
            </a:r>
          </a:p>
          <a:p>
            <a:pPr lvl="3"/>
            <a:r>
              <a:rPr lang="en-US" dirty="0" smtClean="0"/>
              <a:t>Carried approximately 120-240 items in direct competition with TRU at prices often 25% to 30% below TRU’s prices</a:t>
            </a:r>
          </a:p>
          <a:p>
            <a:pPr lvl="2"/>
            <a:r>
              <a:rPr lang="en-US" dirty="0" smtClean="0"/>
              <a:t>The boycott—TRU entered into bilateral agreements with 10 major toy companies</a:t>
            </a:r>
          </a:p>
          <a:p>
            <a:pPr lvl="3"/>
            <a:r>
              <a:rPr lang="en-US" dirty="0" smtClean="0"/>
              <a:t>Manufacturer would sell only highly differentiated products to clubs </a:t>
            </a:r>
          </a:p>
          <a:p>
            <a:pPr lvl="4"/>
            <a:r>
              <a:rPr lang="en-US" dirty="0" smtClean="0"/>
              <a:t>Denied clubs the “standard” products that customers wanted most</a:t>
            </a:r>
          </a:p>
          <a:p>
            <a:pPr lvl="4"/>
            <a:r>
              <a:rPr lang="en-US" dirty="0" smtClean="0"/>
              <a:t>Made price comparisons more difficult</a:t>
            </a:r>
          </a:p>
          <a:p>
            <a:pPr lvl="3"/>
            <a:r>
              <a:rPr lang="en-US" dirty="0" smtClean="0"/>
              <a:t>Manufacturer individual strategies was to increase sales to clubs</a:t>
            </a:r>
          </a:p>
          <a:p>
            <a:pPr lvl="3"/>
            <a:r>
              <a:rPr lang="en-US" dirty="0" smtClean="0"/>
              <a:t>Most manufacturers would enter into agreement only on the condition that their competitors enter into a similar agreement</a:t>
            </a:r>
          </a:p>
          <a:p>
            <a:pPr lvl="3"/>
            <a:r>
              <a:rPr lang="en-US" dirty="0" smtClean="0"/>
              <a:t>TRU coordinated bilaterally among manufacturers</a:t>
            </a:r>
          </a:p>
          <a:p>
            <a:pPr lvl="3"/>
            <a:r>
              <a:rPr lang="en-US" dirty="0" smtClean="0"/>
              <a:t>Boycott caused toy sales at warehouses to significantly decline</a:t>
            </a:r>
          </a:p>
          <a:p>
            <a:pPr lvl="3"/>
            <a:endParaRPr lang="en-US" dirty="0" smtClean="0"/>
          </a:p>
          <a:p>
            <a:pPr lvl="3"/>
            <a:endParaRPr lang="en-US" dirty="0" smtClean="0"/>
          </a:p>
          <a:p>
            <a:pPr lvl="3"/>
            <a:endParaRPr lang="en-US" dirty="0" smtClean="0"/>
          </a:p>
          <a:p>
            <a:pPr marL="0" indent="0">
              <a:buNone/>
            </a:pPr>
            <a:endParaRPr lang="en-US" dirty="0"/>
          </a:p>
          <a:p>
            <a:endParaRPr lang="en-US" dirty="0" smtClean="0"/>
          </a:p>
          <a:p>
            <a:endParaRPr lang="en-US" dirty="0"/>
          </a:p>
          <a:p>
            <a:endParaRPr lang="en-US" dirty="0" smtClean="0"/>
          </a:p>
          <a:p>
            <a:endParaRPr lang="en-US" dirty="0"/>
          </a:p>
        </p:txBody>
      </p:sp>
      <p:sp>
        <p:nvSpPr>
          <p:cNvPr id="3" name="Slide Number Placeholder 2"/>
          <p:cNvSpPr>
            <a:spLocks noGrp="1"/>
          </p:cNvSpPr>
          <p:nvPr>
            <p:ph type="sldNum" sz="quarter" idx="12"/>
          </p:nvPr>
        </p:nvSpPr>
        <p:spPr/>
        <p:txBody>
          <a:bodyPr/>
          <a:lstStyle/>
          <a:p>
            <a:fld id="{813E72F6-0ABB-4BFE-A625-D18C8AB16867}" type="slidenum">
              <a:rPr lang="en-US" altLang="en-US" smtClean="0"/>
              <a:pPr/>
              <a:t>30</a:t>
            </a:fld>
            <a:endParaRPr lang="en-US" altLang="en-US" dirty="0"/>
          </a:p>
        </p:txBody>
      </p:sp>
    </p:spTree>
    <p:extLst>
      <p:ext uri="{BB962C8B-B14F-4D97-AF65-F5344CB8AC3E}">
        <p14:creationId xmlns:p14="http://schemas.microsoft.com/office/powerpoint/2010/main" val="29335266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Horizontal Secondary Group Boycotts</a:t>
            </a:r>
          </a:p>
        </p:txBody>
      </p:sp>
      <p:sp>
        <p:nvSpPr>
          <p:cNvPr id="5" name="Content Placeholder 4"/>
          <p:cNvSpPr>
            <a:spLocks noGrp="1"/>
          </p:cNvSpPr>
          <p:nvPr>
            <p:ph idx="1"/>
          </p:nvPr>
        </p:nvSpPr>
        <p:spPr/>
        <p:txBody>
          <a:bodyPr/>
          <a:lstStyle/>
          <a:p>
            <a:r>
              <a:rPr lang="en-US" dirty="0"/>
              <a:t>Toys </a:t>
            </a:r>
            <a:r>
              <a:rPr lang="en-US" dirty="0" smtClean="0"/>
              <a:t>“R” </a:t>
            </a:r>
            <a:r>
              <a:rPr lang="en-US" dirty="0"/>
              <a:t>Us, Inc. v. FTC, 221 F.3d 928 (7th Cir. 2000</a:t>
            </a:r>
            <a:r>
              <a:rPr lang="en-US" dirty="0" smtClean="0"/>
              <a:t>)</a:t>
            </a:r>
          </a:p>
          <a:p>
            <a:pPr lvl="1"/>
            <a:r>
              <a:rPr lang="en-US" i="1" dirty="0" smtClean="0"/>
              <a:t>Held</a:t>
            </a:r>
          </a:p>
          <a:p>
            <a:pPr lvl="2"/>
            <a:r>
              <a:rPr lang="en-US" dirty="0" smtClean="0"/>
              <a:t>Substantial evidence supported the FTC’s finding that TRU acted as the coordinator of a horizontal agreement among the toy manufacturers to boycott the warehouse clubs</a:t>
            </a:r>
            <a:r>
              <a:rPr lang="en-US" baseline="30000" dirty="0" smtClean="0"/>
              <a:t>1</a:t>
            </a:r>
          </a:p>
          <a:p>
            <a:pPr lvl="3"/>
            <a:r>
              <a:rPr lang="en-US" dirty="0" smtClean="0"/>
              <a:t>Rejected TRU’s argument that evidence at most showed a series of similar vertical agreements</a:t>
            </a:r>
          </a:p>
          <a:p>
            <a:pPr lvl="3"/>
            <a:r>
              <a:rPr lang="en-US" dirty="0" smtClean="0"/>
              <a:t>Classic hub-and-spokes conspiracy à la </a:t>
            </a:r>
            <a:r>
              <a:rPr lang="en-US" i="1" dirty="0" smtClean="0"/>
              <a:t>Interstate Circuit</a:t>
            </a:r>
          </a:p>
          <a:p>
            <a:pPr lvl="2"/>
            <a:r>
              <a:rPr lang="en-US" dirty="0" smtClean="0"/>
              <a:t>This combination </a:t>
            </a:r>
            <a:r>
              <a:rPr lang="en-US" dirty="0"/>
              <a:t>was </a:t>
            </a:r>
            <a:r>
              <a:rPr lang="en-US" dirty="0" smtClean="0"/>
              <a:t>illegal </a:t>
            </a:r>
            <a:r>
              <a:rPr lang="en-US" dirty="0"/>
              <a:t>per se under </a:t>
            </a:r>
            <a:r>
              <a:rPr lang="en-US" i="1" dirty="0" smtClean="0"/>
              <a:t>Northwest </a:t>
            </a:r>
            <a:r>
              <a:rPr lang="en-US" i="1" dirty="0"/>
              <a:t>Wholesale </a:t>
            </a:r>
            <a:r>
              <a:rPr lang="en-US" i="1" dirty="0" smtClean="0"/>
              <a:t>Stationers</a:t>
            </a:r>
          </a:p>
          <a:p>
            <a:pPr lvl="3"/>
            <a:r>
              <a:rPr lang="en-US" dirty="0" smtClean="0"/>
              <a:t>Although the </a:t>
            </a:r>
            <a:r>
              <a:rPr lang="en-US" i="1" dirty="0" smtClean="0"/>
              <a:t>NWS</a:t>
            </a:r>
            <a:r>
              <a:rPr lang="en-US" dirty="0" smtClean="0"/>
              <a:t> rule was developed in the context of a horizontal primary group boycott, the Seventh Circuit applied it to a horizontal secondary boycott. </a:t>
            </a:r>
          </a:p>
          <a:p>
            <a:pPr lvl="2"/>
            <a:r>
              <a:rPr lang="en-US" dirty="0" smtClean="0"/>
              <a:t>Alternatively, the combination violated the rule of reason</a:t>
            </a:r>
          </a:p>
          <a:p>
            <a:pPr lvl="3"/>
            <a:r>
              <a:rPr lang="en-US" smtClean="0"/>
              <a:t>Can </a:t>
            </a:r>
            <a:r>
              <a:rPr lang="en-US" dirty="0" smtClean="0"/>
              <a:t>prove market power through evidence of direct anticompetitive effects without the need for an extensive </a:t>
            </a:r>
            <a:r>
              <a:rPr lang="en-US" dirty="0"/>
              <a:t>analysis of market shares and market power</a:t>
            </a:r>
            <a:endParaRPr lang="en-US" dirty="0" smtClean="0"/>
          </a:p>
          <a:p>
            <a:pPr lvl="3"/>
            <a:r>
              <a:rPr lang="en-US" dirty="0" smtClean="0"/>
              <a:t>Substantial evidence supported Commission’s finding of direct anticompetitive effects: </a:t>
            </a:r>
          </a:p>
          <a:p>
            <a:pPr lvl="4"/>
            <a:r>
              <a:rPr lang="en-US" dirty="0" smtClean="0"/>
              <a:t>Induced 10 major toy manufacturers to act against their expressed unilateral self-interest</a:t>
            </a:r>
          </a:p>
          <a:p>
            <a:pPr lvl="4"/>
            <a:r>
              <a:rPr lang="en-US" dirty="0" smtClean="0"/>
              <a:t>Participating manufacturers accounted for approximately 40% of the sales of traditional toys</a:t>
            </a:r>
          </a:p>
          <a:p>
            <a:pPr lvl="4"/>
            <a:r>
              <a:rPr lang="en-US" dirty="0" smtClean="0"/>
              <a:t>Reduction of sales by manufacturers to warehouse clubs protected TRU from having to lower prices</a:t>
            </a:r>
          </a:p>
          <a:p>
            <a:pPr lvl="3"/>
            <a:endParaRPr lang="en-US" dirty="0" smtClean="0"/>
          </a:p>
          <a:p>
            <a:pPr lvl="3"/>
            <a:endParaRPr lang="en-US" dirty="0" smtClean="0"/>
          </a:p>
          <a:p>
            <a:pPr marL="0" indent="0">
              <a:buNone/>
            </a:pPr>
            <a:endParaRPr lang="en-US" dirty="0"/>
          </a:p>
          <a:p>
            <a:endParaRPr lang="en-US" dirty="0" smtClean="0"/>
          </a:p>
          <a:p>
            <a:endParaRPr lang="en-US" dirty="0"/>
          </a:p>
          <a:p>
            <a:endParaRPr lang="en-US" dirty="0" smtClean="0"/>
          </a:p>
          <a:p>
            <a:endParaRPr lang="en-US" dirty="0"/>
          </a:p>
        </p:txBody>
      </p:sp>
      <p:sp>
        <p:nvSpPr>
          <p:cNvPr id="3" name="Slide Number Placeholder 2"/>
          <p:cNvSpPr>
            <a:spLocks noGrp="1"/>
          </p:cNvSpPr>
          <p:nvPr>
            <p:ph type="sldNum" sz="quarter" idx="12"/>
          </p:nvPr>
        </p:nvSpPr>
        <p:spPr/>
        <p:txBody>
          <a:bodyPr/>
          <a:lstStyle/>
          <a:p>
            <a:fld id="{813E72F6-0ABB-4BFE-A625-D18C8AB16867}" type="slidenum">
              <a:rPr lang="en-US" altLang="en-US" smtClean="0"/>
              <a:pPr/>
              <a:t>31</a:t>
            </a:fld>
            <a:endParaRPr lang="en-US" altLang="en-US" dirty="0"/>
          </a:p>
        </p:txBody>
      </p:sp>
      <p:sp>
        <p:nvSpPr>
          <p:cNvPr id="2" name="TextBox 1"/>
          <p:cNvSpPr txBox="1"/>
          <p:nvPr/>
        </p:nvSpPr>
        <p:spPr>
          <a:xfrm>
            <a:off x="396240" y="5570220"/>
            <a:ext cx="8328660" cy="646331"/>
          </a:xfrm>
          <a:prstGeom prst="rect">
            <a:avLst/>
          </a:prstGeom>
          <a:noFill/>
        </p:spPr>
        <p:txBody>
          <a:bodyPr wrap="square" rtlCol="0">
            <a:spAutoFit/>
          </a:bodyPr>
          <a:lstStyle/>
          <a:p>
            <a:r>
              <a:rPr lang="en-US" sz="1200" baseline="30000" dirty="0" smtClean="0"/>
              <a:t>1</a:t>
            </a:r>
            <a:r>
              <a:rPr lang="en-US" sz="1200" dirty="0" smtClean="0"/>
              <a:t> </a:t>
            </a:r>
            <a:r>
              <a:rPr lang="en-US" sz="1200" i="1" dirty="0" smtClean="0"/>
              <a:t>See</a:t>
            </a:r>
            <a:r>
              <a:rPr lang="en-US" sz="1200" dirty="0" smtClean="0"/>
              <a:t> </a:t>
            </a:r>
            <a:r>
              <a:rPr lang="en-US" sz="1200" i="1" dirty="0" smtClean="0"/>
              <a:t>Toys “R” Us</a:t>
            </a:r>
            <a:r>
              <a:rPr lang="en-US" sz="1200" dirty="0" smtClean="0"/>
              <a:t>, 221 F.3d at 935 (observing that the FTC’s factual finding can be rejected only when the conclusion “is so implausible, so feebly supported by the record, that it flunks even the deferential test of substantial evidence”) (citing Hospital Corp. of Am. v. FTC, 807 F2d 1381, 1385 (7th Cir. 1986).</a:t>
            </a:r>
            <a:endParaRPr lang="en-US" sz="1200" dirty="0"/>
          </a:p>
        </p:txBody>
      </p:sp>
    </p:spTree>
    <p:extLst>
      <p:ext uri="{BB962C8B-B14F-4D97-AF65-F5344CB8AC3E}">
        <p14:creationId xmlns:p14="http://schemas.microsoft.com/office/powerpoint/2010/main" val="4999270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22313" y="2981325"/>
            <a:ext cx="7772400" cy="1362075"/>
          </a:xfrm>
        </p:spPr>
        <p:txBody>
          <a:bodyPr/>
          <a:lstStyle/>
          <a:p>
            <a:pPr algn="ctr"/>
            <a:r>
              <a:rPr lang="en-US" altLang="en-US" sz="3600" cap="none" dirty="0"/>
              <a:t>Horizontal Information Sharing</a:t>
            </a:r>
            <a:endParaRPr lang="en-US" altLang="en-US" sz="2800" cap="none"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32</a:t>
            </a:fld>
            <a:endParaRPr lang="en-US" altLang="en-US" sz="900">
              <a:solidFill>
                <a:srgbClr val="000000"/>
              </a:solidFill>
              <a:latin typeface="Garamond" panose="02020404030301010803" pitchFamily="18" charset="0"/>
            </a:endParaRPr>
          </a:p>
        </p:txBody>
      </p:sp>
    </p:spTree>
    <p:extLst>
      <p:ext uri="{BB962C8B-B14F-4D97-AF65-F5344CB8AC3E}">
        <p14:creationId xmlns:p14="http://schemas.microsoft.com/office/powerpoint/2010/main" val="42468731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a:t>
            </a:r>
            <a:r>
              <a:rPr lang="en-US" dirty="0" smtClean="0"/>
              <a:t>Information Sharing</a:t>
            </a:r>
            <a:endParaRPr lang="en-US" dirty="0"/>
          </a:p>
        </p:txBody>
      </p:sp>
      <p:sp>
        <p:nvSpPr>
          <p:cNvPr id="3" name="Content Placeholder 2"/>
          <p:cNvSpPr>
            <a:spLocks noGrp="1"/>
          </p:cNvSpPr>
          <p:nvPr>
            <p:ph idx="1"/>
          </p:nvPr>
        </p:nvSpPr>
        <p:spPr/>
        <p:txBody>
          <a:bodyPr/>
          <a:lstStyle/>
          <a:p>
            <a:r>
              <a:rPr lang="en-US" dirty="0" smtClean="0"/>
              <a:t>Definition</a:t>
            </a:r>
          </a:p>
          <a:p>
            <a:pPr lvl="1"/>
            <a:r>
              <a:rPr lang="en-US" dirty="0" smtClean="0"/>
              <a:t>Agreements </a:t>
            </a:r>
            <a:r>
              <a:rPr lang="en-US" dirty="0"/>
              <a:t>among competitors to exchange information among </a:t>
            </a:r>
            <a:r>
              <a:rPr lang="en-US" dirty="0" smtClean="0"/>
              <a:t>themselves </a:t>
            </a:r>
          </a:p>
          <a:p>
            <a:pPr lvl="2"/>
            <a:r>
              <a:rPr lang="en-US" dirty="0" smtClean="0"/>
              <a:t>The </a:t>
            </a:r>
            <a:r>
              <a:rPr lang="en-US" dirty="0"/>
              <a:t>information exchanged is often prices, quotes, sales levels, production levels, inventories, shipments, or production </a:t>
            </a:r>
            <a:r>
              <a:rPr lang="en-US" dirty="0" smtClean="0"/>
              <a:t>costs</a:t>
            </a:r>
          </a:p>
          <a:p>
            <a:r>
              <a:rPr lang="en-US" dirty="0" smtClean="0"/>
              <a:t>Proving unreasonableness</a:t>
            </a:r>
          </a:p>
          <a:p>
            <a:pPr lvl="2"/>
            <a:r>
              <a:rPr lang="en-GB" dirty="0"/>
              <a:t>Horizontal information exchanges are subject to the rule of reason. So a horizontal information sharing arrangement that tends to raise price without any offsetting procompetitive justification would violate the rule of reason, even in the absence of any finding of horizontal price fixing.</a:t>
            </a:r>
            <a:endParaRPr lang="en-US" dirty="0"/>
          </a:p>
          <a:p>
            <a:pPr lvl="2"/>
            <a:r>
              <a:rPr lang="en-GB" dirty="0"/>
              <a:t>However, horizontal information exchanges may be facilitating devices for horizontal price fixing and may be circumstantial evidence of per se unlawful horizontal price fixing. </a:t>
            </a:r>
            <a:r>
              <a:rPr lang="en-GB" i="1" dirty="0"/>
              <a:t>See United States v. Container Corp. of Am.</a:t>
            </a:r>
            <a:r>
              <a:rPr lang="en-GB" dirty="0"/>
              <a:t>, 393 U.S. 333 (1969).</a:t>
            </a:r>
            <a:endParaRPr lang="en-US" dirty="0"/>
          </a:p>
          <a:p>
            <a:pPr lvl="2"/>
            <a:r>
              <a:rPr lang="en-GB" i="1" dirty="0"/>
              <a:t>Note</a:t>
            </a:r>
            <a:r>
              <a:rPr lang="en-GB" dirty="0"/>
              <a:t>: As a general rule, the more aggregated and dated the information, the less likely that it will be found to raise of stabilize market prices and therefore violate the Sherman Act. Conversely, the exchange of current, customer-specific, competitively sensitive information—especially prices—is likely to be found to violate the rule of reason, if not be a facilitating device for a per se unlawful horizontal price-fixing arrangement.</a:t>
            </a:r>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33</a:t>
            </a:fld>
            <a:endParaRPr lang="en-US" altLang="en-US" dirty="0"/>
          </a:p>
        </p:txBody>
      </p:sp>
    </p:spTree>
    <p:extLst>
      <p:ext uri="{BB962C8B-B14F-4D97-AF65-F5344CB8AC3E}">
        <p14:creationId xmlns:p14="http://schemas.microsoft.com/office/powerpoint/2010/main" val="33759729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Information Sharing</a:t>
            </a:r>
          </a:p>
        </p:txBody>
      </p:sp>
      <p:sp>
        <p:nvSpPr>
          <p:cNvPr id="3" name="Content Placeholder 2"/>
          <p:cNvSpPr>
            <a:spLocks noGrp="1"/>
          </p:cNvSpPr>
          <p:nvPr>
            <p:ph idx="1"/>
          </p:nvPr>
        </p:nvSpPr>
        <p:spPr>
          <a:xfrm>
            <a:off x="457200" y="903606"/>
            <a:ext cx="8686800" cy="5225141"/>
          </a:xfrm>
        </p:spPr>
        <p:txBody>
          <a:bodyPr/>
          <a:lstStyle/>
          <a:p>
            <a:r>
              <a:rPr lang="en-US" dirty="0"/>
              <a:t>American Column &amp; Lumber Co. v. United States, 257 U.S. 377 (1921</a:t>
            </a:r>
            <a:r>
              <a:rPr lang="en-US" dirty="0" smtClean="0"/>
              <a:t>)</a:t>
            </a:r>
          </a:p>
          <a:p>
            <a:pPr lvl="1"/>
            <a:r>
              <a:rPr lang="en-US" dirty="0" smtClean="0"/>
              <a:t>Facts</a:t>
            </a:r>
          </a:p>
          <a:p>
            <a:pPr lvl="2"/>
            <a:r>
              <a:rPr lang="en-US" altLang="en-US" dirty="0" smtClean="0"/>
              <a:t>365 members of the American Hardwood Manufacturers’ Association—accounting for 1/3 of U.S. production—agreed to an “Open Competition Plan” to disseminate information about production and market conditions to enable members to make “intelligent decisions” based on accurate data</a:t>
            </a:r>
          </a:p>
          <a:p>
            <a:pPr lvl="2"/>
            <a:r>
              <a:rPr lang="en-US" altLang="en-US" dirty="0" smtClean="0"/>
              <a:t>Members provided (by standardized grade of lumber)—</a:t>
            </a:r>
          </a:p>
          <a:p>
            <a:pPr lvl="3"/>
            <a:r>
              <a:rPr lang="en-US" dirty="0"/>
              <a:t>A </a:t>
            </a:r>
            <a:r>
              <a:rPr lang="en-US" i="1" dirty="0"/>
              <a:t>daily</a:t>
            </a:r>
            <a:r>
              <a:rPr lang="en-US" dirty="0"/>
              <a:t> report of all sales actually made, with the name and address of the </a:t>
            </a:r>
            <a:r>
              <a:rPr lang="en-US" dirty="0" smtClean="0"/>
              <a:t>purchaser</a:t>
            </a:r>
          </a:p>
          <a:p>
            <a:pPr lvl="3"/>
            <a:r>
              <a:rPr lang="en-US" dirty="0"/>
              <a:t>A </a:t>
            </a:r>
            <a:r>
              <a:rPr lang="en-US" i="1" dirty="0"/>
              <a:t>daily</a:t>
            </a:r>
            <a:r>
              <a:rPr lang="en-US" dirty="0"/>
              <a:t> shipping report</a:t>
            </a:r>
            <a:r>
              <a:rPr lang="en-US" dirty="0" smtClean="0"/>
              <a:t>, </a:t>
            </a:r>
            <a:r>
              <a:rPr lang="en-US" dirty="0"/>
              <a:t>with exact copies of the </a:t>
            </a:r>
            <a:r>
              <a:rPr lang="en-US" dirty="0" smtClean="0"/>
              <a:t>invoices</a:t>
            </a:r>
          </a:p>
          <a:p>
            <a:pPr lvl="3"/>
            <a:r>
              <a:rPr lang="en-US" dirty="0"/>
              <a:t>A </a:t>
            </a:r>
            <a:r>
              <a:rPr lang="en-US" i="1" dirty="0"/>
              <a:t>monthly</a:t>
            </a:r>
            <a:r>
              <a:rPr lang="en-US" dirty="0"/>
              <a:t> production </a:t>
            </a:r>
            <a:r>
              <a:rPr lang="en-US" dirty="0" smtClean="0"/>
              <a:t>report</a:t>
            </a:r>
          </a:p>
          <a:p>
            <a:pPr lvl="3"/>
            <a:r>
              <a:rPr lang="en-US" dirty="0"/>
              <a:t>A </a:t>
            </a:r>
            <a:r>
              <a:rPr lang="en-US" i="1" dirty="0"/>
              <a:t>monthly</a:t>
            </a:r>
            <a:r>
              <a:rPr lang="en-US" dirty="0"/>
              <a:t> stock </a:t>
            </a:r>
            <a:r>
              <a:rPr lang="en-US" dirty="0" smtClean="0"/>
              <a:t>(inventory) report </a:t>
            </a:r>
            <a:r>
              <a:rPr lang="en-US" dirty="0"/>
              <a:t>by each </a:t>
            </a:r>
            <a:r>
              <a:rPr lang="en-US" dirty="0" smtClean="0"/>
              <a:t>member</a:t>
            </a:r>
          </a:p>
          <a:p>
            <a:pPr lvl="3"/>
            <a:r>
              <a:rPr lang="en-US" dirty="0" smtClean="0"/>
              <a:t>Price-lists for the beginning or each month and price changes when made</a:t>
            </a:r>
          </a:p>
          <a:p>
            <a:pPr lvl="2"/>
            <a:r>
              <a:rPr lang="en-US" altLang="en-US" dirty="0" smtClean="0"/>
              <a:t>Association would then aggregate members report and provide members with—</a:t>
            </a:r>
          </a:p>
          <a:p>
            <a:pPr lvl="3"/>
            <a:r>
              <a:rPr lang="en-US" dirty="0"/>
              <a:t>A </a:t>
            </a:r>
            <a:r>
              <a:rPr lang="en-US" i="1" dirty="0"/>
              <a:t>monthly</a:t>
            </a:r>
            <a:r>
              <a:rPr lang="en-US" dirty="0"/>
              <a:t> summary showing the production of each member for the previous </a:t>
            </a:r>
            <a:r>
              <a:rPr lang="en-US" dirty="0" smtClean="0"/>
              <a:t>month</a:t>
            </a:r>
          </a:p>
          <a:p>
            <a:pPr lvl="3"/>
            <a:r>
              <a:rPr lang="en-US" dirty="0"/>
              <a:t>A </a:t>
            </a:r>
            <a:r>
              <a:rPr lang="en-US" i="1" dirty="0"/>
              <a:t>weekly</a:t>
            </a:r>
            <a:r>
              <a:rPr lang="en-US" dirty="0"/>
              <a:t> </a:t>
            </a:r>
            <a:r>
              <a:rPr lang="en-US" dirty="0" smtClean="0"/>
              <a:t>report of </a:t>
            </a:r>
            <a:r>
              <a:rPr lang="en-US" dirty="0"/>
              <a:t>all sales, </a:t>
            </a:r>
            <a:r>
              <a:rPr lang="en-US" dirty="0" smtClean="0"/>
              <a:t>giving </a:t>
            </a:r>
            <a:r>
              <a:rPr lang="en-US" dirty="0"/>
              <a:t>each sale and the price, and the name of the </a:t>
            </a:r>
            <a:r>
              <a:rPr lang="en-US" dirty="0" smtClean="0"/>
              <a:t>purchaser</a:t>
            </a:r>
          </a:p>
          <a:p>
            <a:pPr lvl="3"/>
            <a:r>
              <a:rPr lang="en-US" altLang="en-US" dirty="0" smtClean="0"/>
              <a:t>A </a:t>
            </a:r>
            <a:r>
              <a:rPr lang="en-US" altLang="en-US" i="1" dirty="0" smtClean="0"/>
              <a:t>weekly</a:t>
            </a:r>
            <a:r>
              <a:rPr lang="en-US" altLang="en-US" dirty="0" smtClean="0"/>
              <a:t> report of </a:t>
            </a:r>
            <a:r>
              <a:rPr lang="en-US" dirty="0"/>
              <a:t>each shipment by each </a:t>
            </a:r>
            <a:r>
              <a:rPr lang="en-US" dirty="0" smtClean="0"/>
              <a:t>member</a:t>
            </a:r>
          </a:p>
          <a:p>
            <a:pPr lvl="3"/>
            <a:r>
              <a:rPr lang="en-US" dirty="0" smtClean="0"/>
              <a:t>A</a:t>
            </a:r>
            <a:r>
              <a:rPr lang="en-US" i="1" dirty="0" smtClean="0"/>
              <a:t> monthly</a:t>
            </a:r>
            <a:r>
              <a:rPr lang="en-US" dirty="0" smtClean="0"/>
              <a:t> report of the individual </a:t>
            </a:r>
            <a:r>
              <a:rPr lang="en-US" dirty="0"/>
              <a:t>stock on hand of each </a:t>
            </a:r>
            <a:r>
              <a:rPr lang="en-US" dirty="0" smtClean="0"/>
              <a:t>member</a:t>
            </a:r>
          </a:p>
          <a:p>
            <a:pPr lvl="3"/>
            <a:r>
              <a:rPr lang="en-US" dirty="0" smtClean="0"/>
              <a:t>A monthly summary </a:t>
            </a:r>
            <a:r>
              <a:rPr lang="en-US" dirty="0"/>
              <a:t>of the pricelists furnished by members, showing the prices asked by each, </a:t>
            </a:r>
            <a:r>
              <a:rPr lang="en-US" dirty="0" smtClean="0"/>
              <a:t>with any </a:t>
            </a:r>
            <a:r>
              <a:rPr lang="en-US" dirty="0"/>
              <a:t>changes made </a:t>
            </a:r>
            <a:r>
              <a:rPr lang="en-US" dirty="0" smtClean="0"/>
              <a:t>immediately </a:t>
            </a:r>
            <a:r>
              <a:rPr lang="en-US" dirty="0"/>
              <a:t>transmitted to all the </a:t>
            </a:r>
            <a:r>
              <a:rPr lang="en-US" dirty="0" smtClean="0"/>
              <a:t>members</a:t>
            </a:r>
          </a:p>
          <a:p>
            <a:pPr lvl="3"/>
            <a:r>
              <a:rPr lang="en-US" altLang="en-US" dirty="0" smtClean="0"/>
              <a:t>A </a:t>
            </a:r>
            <a:r>
              <a:rPr lang="en-US" altLang="en-US" i="1" dirty="0" smtClean="0"/>
              <a:t>monthly</a:t>
            </a:r>
            <a:r>
              <a:rPr lang="en-US" altLang="en-US" dirty="0" smtClean="0"/>
              <a:t> market report letter from the association interpreting market conditions </a:t>
            </a:r>
          </a:p>
          <a:p>
            <a:pPr lvl="2"/>
            <a:r>
              <a:rPr lang="en-US" altLang="en-US" dirty="0" smtClean="0"/>
              <a:t>Monthly regional meetings for members “</a:t>
            </a:r>
            <a:r>
              <a:rPr lang="en-US" dirty="0" smtClean="0"/>
              <a:t>for </a:t>
            </a:r>
            <a:r>
              <a:rPr lang="en-US" dirty="0"/>
              <a:t>the discussion of all subjects of </a:t>
            </a:r>
            <a:r>
              <a:rPr lang="en-US" dirty="0" smtClean="0"/>
              <a:t>interest”</a:t>
            </a:r>
          </a:p>
          <a:p>
            <a:pPr lvl="3"/>
            <a:r>
              <a:rPr lang="en-US" altLang="en-US" dirty="0" smtClean="0"/>
              <a:t>Questionnaire distributed beforehand on future production, plant shut-downs, expected market conditions </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34</a:t>
            </a:fld>
            <a:endParaRPr lang="en-US" altLang="en-US" dirty="0"/>
          </a:p>
        </p:txBody>
      </p:sp>
    </p:spTree>
    <p:extLst>
      <p:ext uri="{BB962C8B-B14F-4D97-AF65-F5344CB8AC3E}">
        <p14:creationId xmlns:p14="http://schemas.microsoft.com/office/powerpoint/2010/main" val="349649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Information Sharing</a:t>
            </a:r>
            <a:endParaRPr lang="en-US" dirty="0"/>
          </a:p>
        </p:txBody>
      </p:sp>
      <p:sp>
        <p:nvSpPr>
          <p:cNvPr id="3" name="Content Placeholder 2"/>
          <p:cNvSpPr>
            <a:spLocks noGrp="1"/>
          </p:cNvSpPr>
          <p:nvPr>
            <p:ph idx="1"/>
          </p:nvPr>
        </p:nvSpPr>
        <p:spPr/>
        <p:txBody>
          <a:bodyPr/>
          <a:lstStyle/>
          <a:p>
            <a:r>
              <a:rPr lang="en-US" dirty="0" smtClean="0"/>
              <a:t>American Column &amp; Lumber Co. v. United States, 257 U.S. 377 (1921) (</a:t>
            </a:r>
            <a:r>
              <a:rPr lang="en-US" dirty="0" err="1" smtClean="0"/>
              <a:t>con’t</a:t>
            </a:r>
            <a:r>
              <a:rPr lang="en-US" dirty="0" smtClean="0"/>
              <a:t>)</a:t>
            </a:r>
          </a:p>
          <a:p>
            <a:pPr lvl="1"/>
            <a:r>
              <a:rPr lang="en-US" i="1" dirty="0" smtClean="0"/>
              <a:t>Held</a:t>
            </a:r>
            <a:r>
              <a:rPr lang="en-US" dirty="0" smtClean="0"/>
              <a:t>, agreement to exchange information violated the Sherman Act</a:t>
            </a:r>
          </a:p>
          <a:p>
            <a:pPr lvl="2"/>
            <a:r>
              <a:rPr lang="en-US" dirty="0" smtClean="0"/>
              <a:t>Provided a detailed picture of sales, inventories, and expectations for future market conditions</a:t>
            </a:r>
          </a:p>
          <a:p>
            <a:pPr lvl="2"/>
            <a:r>
              <a:rPr lang="en-US" dirty="0" smtClean="0"/>
              <a:t>In turn, provided a basis for discussions at meetings, especially for controlling “overproduction” that was putting substantial downward pressure on prices </a:t>
            </a:r>
          </a:p>
          <a:p>
            <a:pPr lvl="2"/>
            <a:r>
              <a:rPr lang="en-US" dirty="0" smtClean="0"/>
              <a:t>Information exchange, meetings, and market report letter intended to and had the effect of raising prices above what they would have been otherwise</a:t>
            </a:r>
          </a:p>
          <a:p>
            <a:pPr lvl="2"/>
            <a:endParaRPr lang="en-US" dirty="0"/>
          </a:p>
          <a:p>
            <a:pPr lvl="2"/>
            <a:endParaRPr lang="en-US" dirty="0" smtClean="0"/>
          </a:p>
          <a:p>
            <a:pPr lvl="1"/>
            <a:r>
              <a:rPr lang="en-US" dirty="0" smtClean="0"/>
              <a:t>Modern interpretation</a:t>
            </a:r>
          </a:p>
          <a:p>
            <a:pPr lvl="2"/>
            <a:r>
              <a:rPr lang="en-US" dirty="0" smtClean="0"/>
              <a:t>Detailed information exchanges (especially of current customer-specific prices and shipments, individual firm inventories, and expected future production) + evidence of an intent to affect or an actual effect on price is unlawful under the rule of reason </a:t>
            </a:r>
          </a:p>
          <a:p>
            <a:pPr lvl="2"/>
            <a:r>
              <a:rPr lang="en-US" dirty="0" smtClean="0"/>
              <a:t>Same evidence circumstantial evidence of a per se unlawful price-fixing conspiracy</a:t>
            </a:r>
          </a:p>
          <a:p>
            <a:pPr lvl="3"/>
            <a:r>
              <a:rPr lang="en-US" dirty="0" smtClean="0"/>
              <a:t>Becomes more compelling if (as here) the information and its consequences for the industry are discussed in meetings among competitors </a:t>
            </a:r>
          </a:p>
          <a:p>
            <a:pPr lvl="3"/>
            <a:r>
              <a:rPr lang="en-US" dirty="0" smtClean="0"/>
              <a:t>Also becomes more compelling if (as here) the Association provides suggestions (even if broadly phrased) as to what members should do in order to increase prices (e.g., “Hold the line of production in order to keep prices up”)</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35</a:t>
            </a:fld>
            <a:endParaRPr lang="en-US" altLang="en-US" dirty="0"/>
          </a:p>
        </p:txBody>
      </p:sp>
      <p:sp>
        <p:nvSpPr>
          <p:cNvPr id="8" name="TextBox 7"/>
          <p:cNvSpPr txBox="1"/>
          <p:nvPr/>
        </p:nvSpPr>
        <p:spPr>
          <a:xfrm>
            <a:off x="1156283" y="3301672"/>
            <a:ext cx="7326410" cy="461665"/>
          </a:xfrm>
          <a:prstGeom prst="rect">
            <a:avLst/>
          </a:prstGeom>
          <a:noFill/>
          <a:ln>
            <a:solidFill>
              <a:schemeClr val="accent1">
                <a:shade val="95000"/>
                <a:satMod val="105000"/>
              </a:schemeClr>
            </a:solidFill>
          </a:ln>
        </p:spPr>
        <p:txBody>
          <a:bodyPr wrap="square" rtlCol="0">
            <a:spAutoFit/>
          </a:bodyPr>
          <a:lstStyle/>
          <a:p>
            <a:r>
              <a:rPr lang="en-US" sz="1200" i="1" dirty="0" smtClean="0"/>
              <a:t>Interesting factoid</a:t>
            </a:r>
            <a:r>
              <a:rPr lang="en-US" sz="1200" dirty="0" smtClean="0"/>
              <a:t>: Every report and market letter issued by the Association to members was also filed with the DOJ and FTC and all meetings were open to the public, with dealers and the public invited to join.</a:t>
            </a:r>
            <a:endParaRPr lang="en-US" sz="1200" dirty="0"/>
          </a:p>
        </p:txBody>
      </p:sp>
    </p:spTree>
    <p:extLst>
      <p:ext uri="{BB962C8B-B14F-4D97-AF65-F5344CB8AC3E}">
        <p14:creationId xmlns:p14="http://schemas.microsoft.com/office/powerpoint/2010/main" val="28072876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Information Sharing</a:t>
            </a:r>
            <a:endParaRPr lang="en-US" dirty="0"/>
          </a:p>
        </p:txBody>
      </p:sp>
      <p:sp>
        <p:nvSpPr>
          <p:cNvPr id="3" name="Content Placeholder 2"/>
          <p:cNvSpPr>
            <a:spLocks noGrp="1"/>
          </p:cNvSpPr>
          <p:nvPr>
            <p:ph idx="1"/>
          </p:nvPr>
        </p:nvSpPr>
        <p:spPr/>
        <p:txBody>
          <a:bodyPr/>
          <a:lstStyle/>
          <a:p>
            <a:r>
              <a:rPr lang="en-US" dirty="0" smtClean="0"/>
              <a:t>American Column &amp; Lumber Co. v. United States, 257 U.S. 377 (1921) (</a:t>
            </a:r>
            <a:r>
              <a:rPr lang="en-US" dirty="0" err="1" smtClean="0"/>
              <a:t>con’t</a:t>
            </a:r>
            <a:r>
              <a:rPr lang="en-US" dirty="0" smtClean="0"/>
              <a:t>)</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36</a:t>
            </a:fld>
            <a:endParaRPr lang="en-US" altLang="en-US" dirty="0"/>
          </a:p>
        </p:txBody>
      </p:sp>
      <p:sp>
        <p:nvSpPr>
          <p:cNvPr id="5" name="TextBox 4"/>
          <p:cNvSpPr txBox="1"/>
          <p:nvPr/>
        </p:nvSpPr>
        <p:spPr>
          <a:xfrm>
            <a:off x="881743" y="1584579"/>
            <a:ext cx="7886699" cy="4339650"/>
          </a:xfrm>
          <a:prstGeom prst="rect">
            <a:avLst/>
          </a:prstGeom>
          <a:noFill/>
          <a:ln>
            <a:solidFill>
              <a:schemeClr val="accent1"/>
            </a:solidFill>
          </a:ln>
        </p:spPr>
        <p:txBody>
          <a:bodyPr wrap="square" rtlCol="0">
            <a:spAutoFit/>
          </a:bodyPr>
          <a:lstStyle/>
          <a:p>
            <a:r>
              <a:rPr lang="en-US" sz="1200" dirty="0">
                <a:latin typeface="Arial Narrow" panose="020B0606020202030204" pitchFamily="34" charset="0"/>
              </a:rPr>
              <a:t>Genuine competitors do not make daily, weekly, and monthly reports of the minutest details of their </a:t>
            </a:r>
            <a:r>
              <a:rPr lang="en-US" sz="1200" dirty="0" smtClean="0">
                <a:latin typeface="Arial Narrow" panose="020B0606020202030204" pitchFamily="34" charset="0"/>
              </a:rPr>
              <a:t>business </a:t>
            </a:r>
            <a:r>
              <a:rPr lang="en-US" sz="1200" dirty="0">
                <a:latin typeface="Arial Narrow" panose="020B0606020202030204" pitchFamily="34" charset="0"/>
              </a:rPr>
              <a:t>to their rivals, as the defendants did; they do not contract, as was done here, to submit their books to the discretionary audit, and their stocks to the </a:t>
            </a:r>
            <a:r>
              <a:rPr lang="en-US" sz="1200" dirty="0" smtClean="0">
                <a:latin typeface="Arial Narrow" panose="020B0606020202030204" pitchFamily="34" charset="0"/>
              </a:rPr>
              <a:t>discretionary </a:t>
            </a:r>
            <a:r>
              <a:rPr lang="en-US" sz="1200" dirty="0">
                <a:latin typeface="Arial Narrow" panose="020B0606020202030204" pitchFamily="34" charset="0"/>
              </a:rPr>
              <a:t>inspection, of their rivals, for the purpose of successfully competing with them; and they do not submit the details of their business to the analysis of an expert, jointly employed, and obtain from him a </a:t>
            </a:r>
            <a:r>
              <a:rPr lang="en-US" sz="1200" dirty="0" smtClean="0">
                <a:latin typeface="Arial Narrow" panose="020B0606020202030204" pitchFamily="34" charset="0"/>
              </a:rPr>
              <a:t>“harmonized” </a:t>
            </a:r>
            <a:r>
              <a:rPr lang="en-US" sz="1200" dirty="0">
                <a:latin typeface="Arial Narrow" panose="020B0606020202030204" pitchFamily="34" charset="0"/>
              </a:rPr>
              <a:t>estimate of the market as it is, and as, in his specially and confidentially informed </a:t>
            </a:r>
            <a:r>
              <a:rPr lang="en-US" sz="1200" dirty="0" smtClean="0">
                <a:latin typeface="Arial Narrow" panose="020B0606020202030204" pitchFamily="34" charset="0"/>
              </a:rPr>
              <a:t>judgment</a:t>
            </a:r>
            <a:r>
              <a:rPr lang="en-US" sz="1200" dirty="0">
                <a:latin typeface="Arial Narrow" panose="020B0606020202030204" pitchFamily="34" charset="0"/>
              </a:rPr>
              <a:t>, it promises to be. This is not the conduct of competitors, but is so clearly that of men united in an agreement, express or implied, to act together and pursue a common purpose under a common guide that, if it did not stand confessed a combination to restrict production and </a:t>
            </a:r>
            <a:r>
              <a:rPr lang="en-US" sz="1200" dirty="0" smtClean="0">
                <a:latin typeface="Arial Narrow" panose="020B0606020202030204" pitchFamily="34" charset="0"/>
              </a:rPr>
              <a:t>increase </a:t>
            </a:r>
            <a:r>
              <a:rPr lang="en-US" sz="1200" dirty="0">
                <a:latin typeface="Arial Narrow" panose="020B0606020202030204" pitchFamily="34" charset="0"/>
              </a:rPr>
              <a:t>prices in interstate commerce, and as, therefore, a direct restraint upon that commerce, as we have seen that it is, that </a:t>
            </a:r>
            <a:r>
              <a:rPr lang="en-US" sz="1200" dirty="0" smtClean="0">
                <a:latin typeface="Arial Narrow" panose="020B0606020202030204" pitchFamily="34" charset="0"/>
              </a:rPr>
              <a:t>conclusion </a:t>
            </a:r>
            <a:r>
              <a:rPr lang="en-US" sz="1200" dirty="0">
                <a:latin typeface="Arial Narrow" panose="020B0606020202030204" pitchFamily="34" charset="0"/>
              </a:rPr>
              <a:t>must inevitably have been inferred from the facts which were proved. To pronounce such </a:t>
            </a:r>
            <a:r>
              <a:rPr lang="en-US" sz="1200" dirty="0" smtClean="0">
                <a:latin typeface="Arial Narrow" panose="020B0606020202030204" pitchFamily="34" charset="0"/>
              </a:rPr>
              <a:t>abnormal </a:t>
            </a:r>
            <a:r>
              <a:rPr lang="en-US" sz="1200" dirty="0">
                <a:latin typeface="Arial Narrow" panose="020B0606020202030204" pitchFamily="34" charset="0"/>
              </a:rPr>
              <a:t>conduct on the part of 365 natural competitors, controlling </a:t>
            </a:r>
            <a:r>
              <a:rPr lang="en-US" sz="1200" dirty="0" smtClean="0">
                <a:latin typeface="Arial Narrow" panose="020B0606020202030204" pitchFamily="34" charset="0"/>
              </a:rPr>
              <a:t>one third </a:t>
            </a:r>
            <a:r>
              <a:rPr lang="en-US" sz="1200" dirty="0">
                <a:latin typeface="Arial Narrow" panose="020B0606020202030204" pitchFamily="34" charset="0"/>
              </a:rPr>
              <a:t>of the trade of the country in an article of prime necessity, a </a:t>
            </a:r>
            <a:r>
              <a:rPr lang="en-US" sz="1200" dirty="0" smtClean="0">
                <a:latin typeface="Arial Narrow" panose="020B0606020202030204" pitchFamily="34" charset="0"/>
              </a:rPr>
              <a:t>“new </a:t>
            </a:r>
            <a:r>
              <a:rPr lang="en-US" sz="1200" dirty="0">
                <a:latin typeface="Arial Narrow" panose="020B0606020202030204" pitchFamily="34" charset="0"/>
              </a:rPr>
              <a:t>form of </a:t>
            </a:r>
            <a:r>
              <a:rPr lang="en-US" sz="1200" dirty="0" smtClean="0">
                <a:latin typeface="Arial Narrow" panose="020B0606020202030204" pitchFamily="34" charset="0"/>
              </a:rPr>
              <a:t>competition,” </a:t>
            </a:r>
            <a:r>
              <a:rPr lang="en-US" sz="1200" dirty="0">
                <a:latin typeface="Arial Narrow" panose="020B0606020202030204" pitchFamily="34" charset="0"/>
              </a:rPr>
              <a:t>and not an old form of combination in restraint of trade, as it so plainly is, would be for this court to confess itself blinded by words and forms to realities which men in general very plainly see, and under-stand and condemn, as an old evil in a new dress and with a new name</a:t>
            </a:r>
            <a:r>
              <a:rPr lang="en-US" sz="1200" dirty="0" smtClean="0">
                <a:latin typeface="Arial Narrow" panose="020B0606020202030204" pitchFamily="34" charset="0"/>
              </a:rPr>
              <a:t>.</a:t>
            </a:r>
          </a:p>
          <a:p>
            <a:endParaRPr lang="en-US" sz="1200" dirty="0">
              <a:latin typeface="Arial Narrow" panose="020B0606020202030204" pitchFamily="34" charset="0"/>
            </a:endParaRPr>
          </a:p>
          <a:p>
            <a:r>
              <a:rPr lang="en-US" sz="1200" dirty="0">
                <a:latin typeface="Arial Narrow" panose="020B0606020202030204" pitchFamily="34" charset="0"/>
              </a:rPr>
              <a:t>The Plan is, essentially, simply an expansion of the </a:t>
            </a:r>
            <a:r>
              <a:rPr lang="en-US" sz="1200" dirty="0" smtClean="0">
                <a:latin typeface="Arial Narrow" panose="020B0606020202030204" pitchFamily="34" charset="0"/>
              </a:rPr>
              <a:t>gentleman’s </a:t>
            </a:r>
            <a:r>
              <a:rPr lang="en-US" sz="1200" dirty="0">
                <a:latin typeface="Arial Narrow" panose="020B0606020202030204" pitchFamily="34" charset="0"/>
              </a:rPr>
              <a:t>agreement of former days, skillfully devised </a:t>
            </a:r>
            <a:r>
              <a:rPr lang="en-US" sz="1200" dirty="0" smtClean="0">
                <a:latin typeface="Arial Narrow" panose="020B0606020202030204" pitchFamily="34" charset="0"/>
              </a:rPr>
              <a:t>to </a:t>
            </a:r>
            <a:r>
              <a:rPr lang="en-US" sz="1200" dirty="0">
                <a:latin typeface="Arial Narrow" panose="020B0606020202030204" pitchFamily="34" charset="0"/>
              </a:rPr>
              <a:t>evade the law. To call it open competition, because the meetings were nominally open to the public, or because some voluminous reports were transmitted to the Department of Justice, or because no specific agreement to restrict trade or fix prices is proved, cannot conceal the fact that the fundamental purpose of the Plan was to procure </a:t>
            </a:r>
            <a:r>
              <a:rPr lang="en-US" sz="1200" dirty="0" smtClean="0">
                <a:latin typeface="Arial Narrow" panose="020B0606020202030204" pitchFamily="34" charset="0"/>
              </a:rPr>
              <a:t>“harmonious” </a:t>
            </a:r>
            <a:r>
              <a:rPr lang="en-US" sz="1200" dirty="0">
                <a:latin typeface="Arial Narrow" panose="020B0606020202030204" pitchFamily="34" charset="0"/>
              </a:rPr>
              <a:t>individual action among a large number of naturally competing dealers with respect to the volume of production and prices, without having any specific agreement with respect to them, and to rely for maintenance of concerted action in both respects, not upon fines and forfeitures as in earlier days, out upon what experience has shown to be the more potent and dependable restraints, of business honor and social penalties-cautiously reinforced by many and elaborate reports, which would promptly expose to his associates any disposition in any member to deviate from the tacit understanding that all were to act together under the subtle direction of a single interpreter of their common purposes, as evidenced in the minute reports of what they had done and in their expressed purposes as to what they intended to </a:t>
            </a:r>
            <a:r>
              <a:rPr lang="en-US" sz="1200" dirty="0" smtClean="0">
                <a:latin typeface="Arial Narrow" panose="020B0606020202030204" pitchFamily="34" charset="0"/>
              </a:rPr>
              <a:t>do.</a:t>
            </a:r>
            <a:r>
              <a:rPr lang="en-US" sz="1200" baseline="30000" dirty="0" smtClean="0">
                <a:latin typeface="Arial Narrow" panose="020B0606020202030204" pitchFamily="34" charset="0"/>
              </a:rPr>
              <a:t>1</a:t>
            </a:r>
            <a:endParaRPr lang="en-US" sz="1200" baseline="30000" dirty="0">
              <a:latin typeface="Arial Narrow" panose="020B0606020202030204" pitchFamily="34" charset="0"/>
            </a:endParaRPr>
          </a:p>
        </p:txBody>
      </p:sp>
      <p:sp>
        <p:nvSpPr>
          <p:cNvPr id="6" name="TextBox 5"/>
          <p:cNvSpPr txBox="1"/>
          <p:nvPr/>
        </p:nvSpPr>
        <p:spPr>
          <a:xfrm>
            <a:off x="375558" y="5897036"/>
            <a:ext cx="2929969" cy="276999"/>
          </a:xfrm>
          <a:prstGeom prst="rect">
            <a:avLst/>
          </a:prstGeom>
          <a:noFill/>
        </p:spPr>
        <p:txBody>
          <a:bodyPr wrap="none" rtlCol="0">
            <a:spAutoFit/>
          </a:bodyPr>
          <a:lstStyle/>
          <a:p>
            <a:r>
              <a:rPr lang="en-US" sz="1200" baseline="30000" dirty="0" smtClean="0"/>
              <a:t>1 </a:t>
            </a:r>
            <a:r>
              <a:rPr lang="en-US" sz="1200" i="1" dirty="0" smtClean="0"/>
              <a:t>American Column</a:t>
            </a:r>
            <a:r>
              <a:rPr lang="en-US" sz="1200" dirty="0" smtClean="0"/>
              <a:t>, 257 U.S. at 410-11.</a:t>
            </a:r>
            <a:endParaRPr lang="en-US" sz="1200" dirty="0"/>
          </a:p>
        </p:txBody>
      </p:sp>
    </p:spTree>
    <p:extLst>
      <p:ext uri="{BB962C8B-B14F-4D97-AF65-F5344CB8AC3E}">
        <p14:creationId xmlns:p14="http://schemas.microsoft.com/office/powerpoint/2010/main" val="16424427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Information Sharing</a:t>
            </a:r>
            <a:endParaRPr lang="en-US" dirty="0"/>
          </a:p>
        </p:txBody>
      </p:sp>
      <p:sp>
        <p:nvSpPr>
          <p:cNvPr id="3" name="Content Placeholder 2"/>
          <p:cNvSpPr>
            <a:spLocks noGrp="1"/>
          </p:cNvSpPr>
          <p:nvPr>
            <p:ph idx="1"/>
          </p:nvPr>
        </p:nvSpPr>
        <p:spPr/>
        <p:txBody>
          <a:bodyPr/>
          <a:lstStyle/>
          <a:p>
            <a:r>
              <a:rPr lang="en-US" spc="-100" dirty="0" smtClean="0"/>
              <a:t>Maple Flooring Manufacturers’ Ass’n v. United States, 268 U.S. 563 (1925)</a:t>
            </a:r>
          </a:p>
          <a:p>
            <a:pPr lvl="1"/>
            <a:r>
              <a:rPr lang="en-US" dirty="0" smtClean="0"/>
              <a:t>Facts</a:t>
            </a:r>
          </a:p>
          <a:p>
            <a:pPr lvl="2"/>
            <a:r>
              <a:rPr lang="en-US" dirty="0" smtClean="0"/>
              <a:t>Association </a:t>
            </a:r>
          </a:p>
          <a:p>
            <a:pPr lvl="3"/>
            <a:r>
              <a:rPr lang="en-US" dirty="0" smtClean="0"/>
              <a:t>Consisted of 22 members accounting for about 70% of maple, beech and birch flooring</a:t>
            </a:r>
          </a:p>
          <a:p>
            <a:pPr lvl="3"/>
            <a:r>
              <a:rPr lang="en-US" dirty="0" smtClean="0"/>
              <a:t>Organized in March 1922, about four months after American Column was decided</a:t>
            </a:r>
          </a:p>
          <a:p>
            <a:pPr lvl="2"/>
            <a:r>
              <a:rPr lang="en-US" dirty="0" smtClean="0"/>
              <a:t>Activities</a:t>
            </a:r>
          </a:p>
          <a:p>
            <a:pPr lvl="3"/>
            <a:r>
              <a:rPr lang="en-US" dirty="0" smtClean="0"/>
              <a:t>Detailed information submitted by members to Association, but Association only disseminated aggregated historical data on past and closed transactions</a:t>
            </a:r>
          </a:p>
          <a:p>
            <a:pPr lvl="4"/>
            <a:r>
              <a:rPr lang="en-US" dirty="0" smtClean="0"/>
              <a:t>No identification of individual customers, individual mills or geographic distribution of sales</a:t>
            </a:r>
          </a:p>
          <a:p>
            <a:pPr lvl="4"/>
            <a:r>
              <a:rPr lang="en-US" dirty="0" smtClean="0"/>
              <a:t>Statistics published in trade journals and open to the public</a:t>
            </a:r>
          </a:p>
          <a:p>
            <a:pPr lvl="3"/>
            <a:r>
              <a:rPr lang="en-US" dirty="0" smtClean="0"/>
              <a:t>Complied aggregated data showing average cost of production for association members</a:t>
            </a:r>
          </a:p>
          <a:p>
            <a:pPr lvl="3"/>
            <a:r>
              <a:rPr lang="en-US" dirty="0" smtClean="0"/>
              <a:t>Complied information as to freight rates on flooring</a:t>
            </a:r>
          </a:p>
          <a:p>
            <a:pPr lvl="4"/>
            <a:r>
              <a:rPr lang="en-US" dirty="0" smtClean="0"/>
              <a:t>Members often experienced a delay in securing quotations of freight rates from carriers</a:t>
            </a:r>
          </a:p>
          <a:p>
            <a:pPr lvl="2"/>
            <a:r>
              <a:rPr lang="en-US" dirty="0" smtClean="0"/>
              <a:t>Prices</a:t>
            </a:r>
          </a:p>
          <a:p>
            <a:pPr lvl="3"/>
            <a:r>
              <a:rPr lang="en-US" dirty="0" smtClean="0"/>
              <a:t>No direct proof that the Association activities had any adverse effect on consumer prices</a:t>
            </a:r>
          </a:p>
          <a:p>
            <a:pPr lvl="3"/>
            <a:r>
              <a:rPr lang="en-US" dirty="0" smtClean="0"/>
              <a:t>No proof of price uniformity among Association members</a:t>
            </a:r>
          </a:p>
          <a:p>
            <a:pPr lvl="4"/>
            <a:r>
              <a:rPr lang="en-US" dirty="0" smtClean="0"/>
              <a:t>In particular, no proof that Association members used Association average cost + Association freight rates + some margin to calculate sales prices</a:t>
            </a:r>
          </a:p>
          <a:p>
            <a:pPr lvl="3"/>
            <a:r>
              <a:rPr lang="en-US" dirty="0" smtClean="0"/>
              <a:t>Association members generally priced lower than non-association members</a:t>
            </a:r>
          </a:p>
          <a:p>
            <a:pPr lvl="1"/>
            <a:r>
              <a:rPr lang="en-US" dirty="0" smtClean="0"/>
              <a:t>Held, no violation of the Sherman Act</a:t>
            </a:r>
          </a:p>
          <a:p>
            <a:pPr lvl="2"/>
            <a:r>
              <a:rPr lang="en-US" dirty="0" smtClean="0"/>
              <a:t>Procompetitive to disseminate accurate general data on the market, provided that competition is not thereby adversely affected</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37</a:t>
            </a:fld>
            <a:endParaRPr lang="en-US" altLang="en-US" dirty="0"/>
          </a:p>
        </p:txBody>
      </p:sp>
    </p:spTree>
    <p:extLst>
      <p:ext uri="{BB962C8B-B14F-4D97-AF65-F5344CB8AC3E}">
        <p14:creationId xmlns:p14="http://schemas.microsoft.com/office/powerpoint/2010/main" val="36006267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Information Sharing</a:t>
            </a:r>
          </a:p>
        </p:txBody>
      </p:sp>
      <p:sp>
        <p:nvSpPr>
          <p:cNvPr id="3" name="Content Placeholder 2"/>
          <p:cNvSpPr>
            <a:spLocks noGrp="1"/>
          </p:cNvSpPr>
          <p:nvPr>
            <p:ph idx="1"/>
          </p:nvPr>
        </p:nvSpPr>
        <p:spPr/>
        <p:txBody>
          <a:bodyPr/>
          <a:lstStyle/>
          <a:p>
            <a:r>
              <a:rPr lang="en-US" dirty="0"/>
              <a:t>United States v. Container Corp., 393 U.S. 333 (1969</a:t>
            </a:r>
            <a:r>
              <a:rPr lang="en-US" dirty="0" smtClean="0"/>
              <a:t>)</a:t>
            </a:r>
          </a:p>
          <a:p>
            <a:pPr lvl="1"/>
            <a:r>
              <a:rPr lang="en-US" dirty="0" smtClean="0"/>
              <a:t>Facts</a:t>
            </a:r>
          </a:p>
          <a:p>
            <a:pPr lvl="2"/>
            <a:r>
              <a:rPr lang="en-US" dirty="0"/>
              <a:t>Practice was that a corrugated container firm could request its competitor-defendant for information about the most recent price charged or quoted to a specific customer</a:t>
            </a:r>
          </a:p>
          <a:p>
            <a:pPr lvl="2"/>
            <a:r>
              <a:rPr lang="en-US" dirty="0"/>
              <a:t>Each defendant gave price information to other defendants with the expectation of reciprocity</a:t>
            </a:r>
          </a:p>
          <a:p>
            <a:pPr lvl="2"/>
            <a:r>
              <a:rPr lang="en-US" dirty="0"/>
              <a:t>No evidence of an express agreement or understanding between or among any of the defendants to either exchange price information or to restrict price competition</a:t>
            </a:r>
          </a:p>
          <a:p>
            <a:pPr lvl="2"/>
            <a:r>
              <a:rPr lang="en-US" dirty="0"/>
              <a:t>Defendants accounted for 90% of corrugated container shipments </a:t>
            </a:r>
          </a:p>
          <a:p>
            <a:pPr lvl="2"/>
            <a:r>
              <a:rPr lang="en-US" dirty="0"/>
              <a:t>Product fungible and demand inelastic</a:t>
            </a:r>
          </a:p>
          <a:p>
            <a:pPr lvl="2"/>
            <a:r>
              <a:rPr lang="en-US" dirty="0"/>
              <a:t>Industry overcapacity, but reciprocal information exchange stabilized downward </a:t>
            </a:r>
            <a:r>
              <a:rPr lang="en-US" dirty="0" smtClean="0"/>
              <a:t>pricing</a:t>
            </a:r>
          </a:p>
          <a:p>
            <a:pPr lvl="1"/>
            <a:r>
              <a:rPr lang="en-US" i="1" dirty="0" smtClean="0"/>
              <a:t>Held</a:t>
            </a:r>
            <a:r>
              <a:rPr lang="en-US" dirty="0" smtClean="0"/>
              <a:t>,</a:t>
            </a:r>
          </a:p>
          <a:p>
            <a:pPr lvl="2"/>
            <a:r>
              <a:rPr lang="en-US" dirty="0" smtClean="0"/>
              <a:t>As </a:t>
            </a:r>
            <a:r>
              <a:rPr lang="en-US" dirty="0"/>
              <a:t>circumstantial evidence, practice + effect on price sufficient to find a per se illegal price-fixing agreement</a:t>
            </a:r>
          </a:p>
          <a:p>
            <a:pPr lvl="1"/>
            <a:endParaRPr lang="en-US" dirty="0" smtClean="0"/>
          </a:p>
          <a:p>
            <a:pPr lvl="2"/>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38</a:t>
            </a:fld>
            <a:endParaRPr lang="en-US" altLang="en-US" dirty="0"/>
          </a:p>
        </p:txBody>
      </p:sp>
    </p:spTree>
    <p:extLst>
      <p:ext uri="{BB962C8B-B14F-4D97-AF65-F5344CB8AC3E}">
        <p14:creationId xmlns:p14="http://schemas.microsoft.com/office/powerpoint/2010/main" val="3351077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22313" y="2981325"/>
            <a:ext cx="7772400" cy="1362075"/>
          </a:xfrm>
        </p:spPr>
        <p:txBody>
          <a:bodyPr/>
          <a:lstStyle/>
          <a:p>
            <a:pPr algn="ctr"/>
            <a:r>
              <a:rPr lang="en-US" altLang="en-US" sz="3600" cap="none" dirty="0"/>
              <a:t>Horizontal Standard Setting</a:t>
            </a:r>
            <a:endParaRPr lang="en-US" altLang="en-US" sz="2800" cap="none"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39</a:t>
            </a:fld>
            <a:endParaRPr lang="en-US" altLang="en-US" sz="900">
              <a:solidFill>
                <a:srgbClr val="000000"/>
              </a:solidFill>
              <a:latin typeface="Garamond" panose="02020404030301010803" pitchFamily="18" charset="0"/>
            </a:endParaRPr>
          </a:p>
        </p:txBody>
      </p:sp>
    </p:spTree>
    <p:extLst>
      <p:ext uri="{BB962C8B-B14F-4D97-AF65-F5344CB8AC3E}">
        <p14:creationId xmlns:p14="http://schemas.microsoft.com/office/powerpoint/2010/main" val="210007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22313" y="2981325"/>
            <a:ext cx="7772400" cy="1362075"/>
          </a:xfrm>
        </p:spPr>
        <p:txBody>
          <a:bodyPr/>
          <a:lstStyle/>
          <a:p>
            <a:pPr algn="ctr"/>
            <a:r>
              <a:rPr lang="en-US" altLang="en-US" sz="3600" cap="none" dirty="0"/>
              <a:t>Horizontal Market Allocations</a:t>
            </a:r>
            <a:endParaRPr lang="en-US" altLang="en-US" sz="2800" cap="none"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4</a:t>
            </a:fld>
            <a:endParaRPr lang="en-US" altLang="en-US" sz="900">
              <a:solidFill>
                <a:srgbClr val="000000"/>
              </a:solidFill>
              <a:latin typeface="Garamond" panose="02020404030301010803" pitchFamily="18" charset="0"/>
            </a:endParaRPr>
          </a:p>
        </p:txBody>
      </p:sp>
    </p:spTree>
    <p:extLst>
      <p:ext uri="{BB962C8B-B14F-4D97-AF65-F5344CB8AC3E}">
        <p14:creationId xmlns:p14="http://schemas.microsoft.com/office/powerpoint/2010/main" val="10960272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a:t>
            </a:r>
            <a:r>
              <a:rPr lang="en-US" dirty="0" smtClean="0"/>
              <a:t>Standard Setting</a:t>
            </a:r>
            <a:endParaRPr lang="en-US" dirty="0"/>
          </a:p>
        </p:txBody>
      </p:sp>
      <p:sp>
        <p:nvSpPr>
          <p:cNvPr id="3" name="Content Placeholder 2"/>
          <p:cNvSpPr>
            <a:spLocks noGrp="1"/>
          </p:cNvSpPr>
          <p:nvPr>
            <p:ph idx="1"/>
          </p:nvPr>
        </p:nvSpPr>
        <p:spPr/>
        <p:txBody>
          <a:bodyPr/>
          <a:lstStyle/>
          <a:p>
            <a:r>
              <a:rPr lang="en-US" dirty="0" smtClean="0"/>
              <a:t>Definition</a:t>
            </a:r>
          </a:p>
          <a:p>
            <a:pPr lvl="1"/>
            <a:r>
              <a:rPr lang="en-US" dirty="0" smtClean="0"/>
              <a:t>Agreements </a:t>
            </a:r>
            <a:r>
              <a:rPr lang="en-US" dirty="0"/>
              <a:t>among competitors on standards that for various products or services </a:t>
            </a:r>
            <a:endParaRPr lang="en-US" dirty="0" smtClean="0"/>
          </a:p>
          <a:p>
            <a:pPr lvl="2"/>
            <a:r>
              <a:rPr lang="en-US" dirty="0" smtClean="0"/>
              <a:t>E.g</a:t>
            </a:r>
            <a:r>
              <a:rPr lang="en-US" dirty="0"/>
              <a:t>., the Blu-ray standard for video discs or the CDMA telecommunications standard for mobile </a:t>
            </a:r>
            <a:r>
              <a:rPr lang="en-US" dirty="0" smtClean="0"/>
              <a:t>phones</a:t>
            </a:r>
          </a:p>
          <a:p>
            <a:r>
              <a:rPr lang="en-US" dirty="0" smtClean="0"/>
              <a:t>Proving unreasonableness</a:t>
            </a:r>
          </a:p>
          <a:p>
            <a:pPr lvl="1"/>
            <a:r>
              <a:rPr lang="en-US" dirty="0" smtClean="0"/>
              <a:t>Subject to rule of reason analysis</a:t>
            </a:r>
            <a:endParaRPr lang="en-US" dirty="0"/>
          </a:p>
          <a:p>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40</a:t>
            </a:fld>
            <a:endParaRPr lang="en-US" altLang="en-US" dirty="0"/>
          </a:p>
        </p:txBody>
      </p:sp>
      <p:sp>
        <p:nvSpPr>
          <p:cNvPr id="6" name="TextBox 5"/>
          <p:cNvSpPr txBox="1"/>
          <p:nvPr/>
        </p:nvSpPr>
        <p:spPr>
          <a:xfrm>
            <a:off x="1459913" y="3027752"/>
            <a:ext cx="6892152" cy="2677656"/>
          </a:xfrm>
          <a:prstGeom prst="rect">
            <a:avLst/>
          </a:prstGeom>
          <a:noFill/>
        </p:spPr>
        <p:txBody>
          <a:bodyPr wrap="square" rtlCol="0">
            <a:spAutoFit/>
          </a:bodyPr>
          <a:lstStyle/>
          <a:p>
            <a:r>
              <a:rPr lang="en-US" sz="1400" dirty="0"/>
              <a:t>There is no doubt that the members of such associations often have economic incentives to restrain competition and that the product standards set by such associations have a serious potential for anticompetitive </a:t>
            </a:r>
            <a:r>
              <a:rPr lang="en-US" sz="1400" dirty="0" smtClean="0"/>
              <a:t>harm. </a:t>
            </a:r>
            <a:r>
              <a:rPr lang="en-US" sz="1400" dirty="0"/>
              <a:t>Agreement on a product standard is, after all, implicitly an agreement not to manufacture, distribute, or purchase certain types of products. Accordingly, private standard-setting associations have traditionally been objects of antitrust scrutiny. </a:t>
            </a:r>
            <a:r>
              <a:rPr lang="en-US" sz="1400" dirty="0" smtClean="0"/>
              <a:t>When</a:t>
            </a:r>
            <a:r>
              <a:rPr lang="en-US" sz="1400" dirty="0"/>
              <a:t>, however, private associations promulgate safety standards based on the merits of objective expert judgments and through procedures that prevent the standard-setting process from being biased by members with economic interests in stifling product competition, </a:t>
            </a:r>
            <a:r>
              <a:rPr lang="en-US" sz="1400" dirty="0" smtClean="0"/>
              <a:t>those </a:t>
            </a:r>
            <a:r>
              <a:rPr lang="en-US" sz="1400" dirty="0"/>
              <a:t>private standards can have significant procompetitive advantages. It is this potential for procompetitive benefits that has led most lower courts to apply rule-of-reason analysis to product standard-setting by private </a:t>
            </a:r>
            <a:r>
              <a:rPr lang="en-US" sz="1400" dirty="0" smtClean="0"/>
              <a:t>associations.</a:t>
            </a:r>
            <a:r>
              <a:rPr lang="en-US" sz="1400" baseline="30000" dirty="0" smtClean="0"/>
              <a:t>1</a:t>
            </a:r>
            <a:endParaRPr lang="en-US" sz="1400" baseline="30000" dirty="0"/>
          </a:p>
        </p:txBody>
      </p:sp>
      <p:sp>
        <p:nvSpPr>
          <p:cNvPr id="7" name="TextBox 6"/>
          <p:cNvSpPr txBox="1"/>
          <p:nvPr/>
        </p:nvSpPr>
        <p:spPr>
          <a:xfrm>
            <a:off x="457200" y="5909193"/>
            <a:ext cx="8229600" cy="276999"/>
          </a:xfrm>
          <a:prstGeom prst="rect">
            <a:avLst/>
          </a:prstGeom>
          <a:noFill/>
        </p:spPr>
        <p:txBody>
          <a:bodyPr wrap="square" rtlCol="0">
            <a:spAutoFit/>
          </a:bodyPr>
          <a:lstStyle/>
          <a:p>
            <a:r>
              <a:rPr lang="en-US" sz="1200" baseline="30000" dirty="0"/>
              <a:t>1 </a:t>
            </a:r>
            <a:r>
              <a:rPr lang="en-US" sz="1200" dirty="0"/>
              <a:t>Allied Tube &amp; Conduit Corp. v. Indian Head, Inc</a:t>
            </a:r>
            <a:r>
              <a:rPr lang="en-US" sz="1200" dirty="0" smtClean="0"/>
              <a:t>., 486 </a:t>
            </a:r>
            <a:r>
              <a:rPr lang="en-US" sz="1200" dirty="0"/>
              <a:t>U.S. 492, </a:t>
            </a:r>
            <a:r>
              <a:rPr lang="en-US" sz="1200" dirty="0" smtClean="0"/>
              <a:t>500-01 (988).</a:t>
            </a:r>
            <a:endParaRPr lang="en-US" sz="1200" dirty="0"/>
          </a:p>
        </p:txBody>
      </p:sp>
    </p:spTree>
    <p:extLst>
      <p:ext uri="{BB962C8B-B14F-4D97-AF65-F5344CB8AC3E}">
        <p14:creationId xmlns:p14="http://schemas.microsoft.com/office/powerpoint/2010/main" val="33981851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Standard Setting</a:t>
            </a:r>
          </a:p>
        </p:txBody>
      </p:sp>
      <p:sp>
        <p:nvSpPr>
          <p:cNvPr id="3" name="Content Placeholder 2"/>
          <p:cNvSpPr>
            <a:spLocks noGrp="1"/>
          </p:cNvSpPr>
          <p:nvPr>
            <p:ph idx="1"/>
          </p:nvPr>
        </p:nvSpPr>
        <p:spPr/>
        <p:txBody>
          <a:bodyPr/>
          <a:lstStyle/>
          <a:p>
            <a:r>
              <a:rPr lang="en-US" dirty="0"/>
              <a:t>Radiant Burners, Inc. v. Peoples Gas Light &amp; Coke Co., 364 U.S. 656 (1961) (per curiam</a:t>
            </a:r>
            <a:r>
              <a:rPr lang="en-US" dirty="0" smtClean="0"/>
              <a:t>)</a:t>
            </a:r>
          </a:p>
          <a:p>
            <a:pPr lvl="1"/>
            <a:r>
              <a:rPr lang="en-US" dirty="0" smtClean="0"/>
              <a:t>Allegations (on motion to dismiss)</a:t>
            </a:r>
          </a:p>
          <a:p>
            <a:pPr lvl="2"/>
            <a:r>
              <a:rPr lang="en-US" dirty="0" smtClean="0"/>
              <a:t>The American Gas Association (AGA) operates testing laboratories and provides a “seal of approval” for gas burners as to safety, utility and durability</a:t>
            </a:r>
          </a:p>
          <a:p>
            <a:pPr lvl="2"/>
            <a:r>
              <a:rPr lang="en-US" dirty="0" smtClean="0"/>
              <a:t>AGA tests are not objective and can be influenced by members</a:t>
            </a:r>
          </a:p>
          <a:p>
            <a:pPr lvl="2"/>
            <a:r>
              <a:rPr lang="en-US" dirty="0" smtClean="0"/>
              <a:t> Radiant Burner was twice rejected by the AGA. Although its burners are safer, more efficient, and just as durable as burners that AGA has approved</a:t>
            </a:r>
          </a:p>
          <a:p>
            <a:pPr lvl="1"/>
            <a:r>
              <a:rPr lang="en-US" dirty="0" smtClean="0"/>
              <a:t>Complaint</a:t>
            </a:r>
          </a:p>
          <a:p>
            <a:pPr lvl="2"/>
            <a:r>
              <a:rPr lang="en-US" dirty="0" smtClean="0"/>
              <a:t>AGA and 10 of its members (six of whom are manufacturer-competitors of Radiant Burners) conspired to deny AGA approval of the Radiant Burner, with the effect that the Radiant Burner has been excluded from the market</a:t>
            </a:r>
          </a:p>
          <a:p>
            <a:pPr lvl="3"/>
            <a:r>
              <a:rPr lang="en-US" dirty="0" smtClean="0"/>
              <a:t>Gas companies would not supply gas to uncertified burner</a:t>
            </a:r>
          </a:p>
          <a:p>
            <a:pPr lvl="1"/>
            <a:r>
              <a:rPr lang="en-US" i="1" dirty="0" smtClean="0"/>
              <a:t>Held</a:t>
            </a:r>
            <a:r>
              <a:rPr lang="en-US" dirty="0" smtClean="0"/>
              <a:t>, complaint states a cause of action for a Sherman Act per se violation</a:t>
            </a:r>
          </a:p>
          <a:p>
            <a:pPr lvl="2"/>
            <a:r>
              <a:rPr lang="en-US" dirty="0" smtClean="0"/>
              <a:t>No defense that exclusion did not have an adverse market impact because the manufacturer was too small to make a competitive difference</a:t>
            </a:r>
          </a:p>
          <a:p>
            <a:pPr lvl="3"/>
            <a:r>
              <a:rPr lang="en-US" dirty="0" smtClean="0"/>
              <a:t>Hence, per se illegal</a:t>
            </a:r>
          </a:p>
          <a:p>
            <a:pPr lvl="2"/>
            <a:r>
              <a:rPr lang="en-US" dirty="0" smtClean="0"/>
              <a:t>Per se illegality appears to require—</a:t>
            </a:r>
          </a:p>
          <a:p>
            <a:pPr lvl="3"/>
            <a:r>
              <a:rPr lang="en-US" dirty="0" smtClean="0"/>
              <a:t>Certification was based on standards that were not objective and that could be manipulated by competitors, and</a:t>
            </a:r>
          </a:p>
          <a:p>
            <a:pPr lvl="3"/>
            <a:r>
              <a:rPr lang="en-US" dirty="0" smtClean="0"/>
              <a:t>The denial of certification in some way prevented the product from entering the market</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41</a:t>
            </a:fld>
            <a:endParaRPr lang="en-US" altLang="en-US" dirty="0"/>
          </a:p>
        </p:txBody>
      </p:sp>
    </p:spTree>
    <p:extLst>
      <p:ext uri="{BB962C8B-B14F-4D97-AF65-F5344CB8AC3E}">
        <p14:creationId xmlns:p14="http://schemas.microsoft.com/office/powerpoint/2010/main" val="16532906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Standard Setting</a:t>
            </a:r>
            <a:endParaRPr lang="en-US" dirty="0"/>
          </a:p>
        </p:txBody>
      </p:sp>
      <p:sp>
        <p:nvSpPr>
          <p:cNvPr id="3" name="Content Placeholder 2"/>
          <p:cNvSpPr>
            <a:spLocks noGrp="1"/>
          </p:cNvSpPr>
          <p:nvPr>
            <p:ph idx="1"/>
          </p:nvPr>
        </p:nvSpPr>
        <p:spPr>
          <a:xfrm>
            <a:off x="457200" y="789310"/>
            <a:ext cx="8433708" cy="5225141"/>
          </a:xfrm>
        </p:spPr>
        <p:txBody>
          <a:bodyPr/>
          <a:lstStyle/>
          <a:p>
            <a:r>
              <a:rPr lang="en-US" dirty="0" smtClean="0"/>
              <a:t>American </a:t>
            </a:r>
            <a:r>
              <a:rPr lang="en-US" dirty="0" err="1" smtClean="0"/>
              <a:t>Soc’y</a:t>
            </a:r>
            <a:r>
              <a:rPr lang="en-US" dirty="0" smtClean="0"/>
              <a:t> of Mech. </a:t>
            </a:r>
            <a:r>
              <a:rPr lang="en-US" dirty="0" err="1" smtClean="0"/>
              <a:t>Eng’rs</a:t>
            </a:r>
            <a:r>
              <a:rPr lang="en-US" dirty="0" smtClean="0"/>
              <a:t>, Inc. v. Hydrolevel Corp., 456 U.S. 556 (1982)</a:t>
            </a:r>
          </a:p>
          <a:p>
            <a:pPr lvl="1"/>
            <a:r>
              <a:rPr lang="en-US" dirty="0" smtClean="0"/>
              <a:t>Facts</a:t>
            </a:r>
          </a:p>
          <a:p>
            <a:pPr lvl="2"/>
            <a:r>
              <a:rPr lang="en-US" dirty="0" smtClean="0"/>
              <a:t>M&amp;M had dominated the market for low water cut-off safety devices for water boilers</a:t>
            </a:r>
          </a:p>
          <a:p>
            <a:pPr lvl="2"/>
            <a:r>
              <a:rPr lang="en-US" dirty="0" smtClean="0"/>
              <a:t>When Hydrolevel entered the market with a new design of cut-off device, it began taking business from M&amp;M</a:t>
            </a:r>
          </a:p>
          <a:p>
            <a:pPr lvl="2"/>
            <a:r>
              <a:rPr lang="en-US" dirty="0" smtClean="0"/>
              <a:t>ASME is a nonprofit membership corporation that, among other things, promulgates standards (codes) for product safety, including standards for boiler and pressure vessel components.</a:t>
            </a:r>
          </a:p>
          <a:p>
            <a:pPr lvl="3"/>
            <a:r>
              <a:rPr lang="en-US" dirty="0" smtClean="0"/>
              <a:t>Although only advisory, the codes have a powerful impact since they are often incorporated by reference in federal regulations and state and local laws</a:t>
            </a:r>
          </a:p>
          <a:p>
            <a:pPr lvl="3"/>
            <a:r>
              <a:rPr lang="en-US" dirty="0" smtClean="0"/>
              <a:t>An M&amp;M vice president (James) was the vice chairman of the ASME subcommittee that drafted and interpreted ASME’s code governing cut-off devices </a:t>
            </a:r>
          </a:p>
          <a:p>
            <a:pPr lvl="2"/>
            <a:r>
              <a:rPr lang="en-US" dirty="0" smtClean="0"/>
              <a:t>Hydrolevel showed at trial that James used his position on the ASME subcommittee to cause ASME in 1971 to mischaracterize Hydrolevel’s product as unsafe</a:t>
            </a:r>
          </a:p>
          <a:p>
            <a:pPr lvl="2"/>
            <a:r>
              <a:rPr lang="en-US" dirty="0" smtClean="0"/>
              <a:t>As a result, Hydrolevel experienced significant difficulty in selling its cut off device and ultimately exited the market in 1975</a:t>
            </a:r>
          </a:p>
          <a:p>
            <a:pPr lvl="1"/>
            <a:r>
              <a:rPr lang="en-US" dirty="0" smtClean="0"/>
              <a:t>Held, </a:t>
            </a:r>
          </a:p>
          <a:p>
            <a:pPr lvl="2"/>
            <a:r>
              <a:rPr lang="en-US" dirty="0" smtClean="0"/>
              <a:t>ASME could be held liable for a Section 1 violation if its agents (including James) had acted within the scope of their apparent authority</a:t>
            </a:r>
          </a:p>
          <a:p>
            <a:pPr lvl="2"/>
            <a:r>
              <a:rPr lang="en-US" dirty="0" smtClean="0"/>
              <a:t>The issue of whether James’ conduct violated the Sherman Act was not before the Court</a:t>
            </a:r>
          </a:p>
          <a:p>
            <a:pPr lvl="3"/>
            <a:r>
              <a:rPr lang="en-US" dirty="0" smtClean="0"/>
              <a:t>But the theory of anticompetitive harm in the case is widely regarded as being endorsed by the Court</a:t>
            </a:r>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42</a:t>
            </a:fld>
            <a:endParaRPr lang="en-US" altLang="en-US" dirty="0"/>
          </a:p>
        </p:txBody>
      </p:sp>
    </p:spTree>
    <p:extLst>
      <p:ext uri="{BB962C8B-B14F-4D97-AF65-F5344CB8AC3E}">
        <p14:creationId xmlns:p14="http://schemas.microsoft.com/office/powerpoint/2010/main" val="24492730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Standard Setting</a:t>
            </a:r>
          </a:p>
        </p:txBody>
      </p:sp>
      <p:sp>
        <p:nvSpPr>
          <p:cNvPr id="3" name="Content Placeholder 2"/>
          <p:cNvSpPr>
            <a:spLocks noGrp="1"/>
          </p:cNvSpPr>
          <p:nvPr>
            <p:ph idx="1"/>
          </p:nvPr>
        </p:nvSpPr>
        <p:spPr>
          <a:xfrm>
            <a:off x="457198" y="781146"/>
            <a:ext cx="8417381" cy="5225141"/>
          </a:xfrm>
        </p:spPr>
        <p:txBody>
          <a:bodyPr/>
          <a:lstStyle/>
          <a:p>
            <a:r>
              <a:rPr lang="en-US" dirty="0"/>
              <a:t>Allied Tube &amp; Conduit Corp. v. Indian Head, Inc., 486 U.S. 492 (1988) </a:t>
            </a:r>
            <a:endParaRPr lang="en-US" dirty="0" smtClean="0"/>
          </a:p>
          <a:p>
            <a:pPr lvl="1"/>
            <a:r>
              <a:rPr lang="en-US" dirty="0" smtClean="0"/>
              <a:t>Facts</a:t>
            </a:r>
          </a:p>
          <a:p>
            <a:pPr lvl="2"/>
            <a:r>
              <a:rPr lang="en-US" dirty="0" smtClean="0"/>
              <a:t>National </a:t>
            </a:r>
            <a:r>
              <a:rPr lang="en-US" dirty="0"/>
              <a:t>Fire Protection Association </a:t>
            </a:r>
            <a:endParaRPr lang="en-US" dirty="0" smtClean="0"/>
          </a:p>
          <a:p>
            <a:pPr lvl="3"/>
            <a:r>
              <a:rPr lang="en-US" dirty="0" smtClean="0"/>
              <a:t>A </a:t>
            </a:r>
            <a:r>
              <a:rPr lang="en-US" dirty="0"/>
              <a:t>private, voluntary organization with more than 31,500 individual and group members representing industry, labor, academia, insurers, organized medicine, firefighters, and </a:t>
            </a:r>
            <a:r>
              <a:rPr lang="en-US" dirty="0" smtClean="0"/>
              <a:t>government</a:t>
            </a:r>
            <a:endParaRPr lang="en-US" dirty="0"/>
          </a:p>
          <a:p>
            <a:pPr lvl="3"/>
            <a:r>
              <a:rPr lang="en-US" dirty="0" smtClean="0"/>
              <a:t>Publishes </a:t>
            </a:r>
            <a:r>
              <a:rPr lang="en-US" dirty="0"/>
              <a:t>product standards and codes related to fire protection through a process known as “consensus standard </a:t>
            </a:r>
            <a:r>
              <a:rPr lang="en-US" dirty="0" smtClean="0"/>
              <a:t>making,”</a:t>
            </a:r>
            <a:r>
              <a:rPr lang="en-US" dirty="0"/>
              <a:t>  </a:t>
            </a:r>
            <a:r>
              <a:rPr lang="en-US" dirty="0" smtClean="0"/>
              <a:t>which allows members to vote on codes</a:t>
            </a:r>
          </a:p>
          <a:p>
            <a:pPr lvl="3"/>
            <a:r>
              <a:rPr lang="en-US" dirty="0" smtClean="0"/>
              <a:t>Codes are widely adopted by state and local government</a:t>
            </a:r>
          </a:p>
          <a:p>
            <a:pPr lvl="2"/>
            <a:r>
              <a:rPr lang="en-US" dirty="0" smtClean="0"/>
              <a:t>Electrical conduit</a:t>
            </a:r>
          </a:p>
          <a:p>
            <a:pPr lvl="3"/>
            <a:r>
              <a:rPr lang="en-US" dirty="0" smtClean="0"/>
              <a:t>Pipes through which electrical wires are run in buildings </a:t>
            </a:r>
          </a:p>
          <a:p>
            <a:pPr lvl="3"/>
            <a:r>
              <a:rPr lang="en-US" dirty="0" smtClean="0"/>
              <a:t>Prior to 1980, NFPA code required steel conduit</a:t>
            </a:r>
          </a:p>
          <a:p>
            <a:pPr lvl="3"/>
            <a:r>
              <a:rPr lang="en-US" dirty="0" smtClean="0"/>
              <a:t>Indian Head sought to get the code changed to include polyvinyl chloride (PVC) conduit</a:t>
            </a:r>
          </a:p>
          <a:p>
            <a:pPr lvl="3"/>
            <a:r>
              <a:rPr lang="en-US" dirty="0" smtClean="0"/>
              <a:t>Approved by NFPA professional panel and set for vote at 1981 NAPA annual meeting</a:t>
            </a:r>
          </a:p>
          <a:p>
            <a:pPr lvl="3"/>
            <a:r>
              <a:rPr lang="en-US" dirty="0" smtClean="0"/>
              <a:t>Allied Tube (the largest manufacturer steel conduit) and other steel conduit manufacturers packed the annual meeting with new NAFA members—paying all expenses—and voted down the PVC proposal </a:t>
            </a:r>
          </a:p>
          <a:p>
            <a:pPr lvl="1"/>
            <a:r>
              <a:rPr lang="en-US" dirty="0" smtClean="0"/>
              <a:t>Jury: Rule of reason violation</a:t>
            </a:r>
          </a:p>
          <a:p>
            <a:pPr lvl="2"/>
            <a:r>
              <a:rPr lang="en-US" i="1" dirty="0" smtClean="0"/>
              <a:t>Special interrogatories</a:t>
            </a:r>
            <a:r>
              <a:rPr lang="en-US" dirty="0" smtClean="0"/>
              <a:t>: Although Allied Tube had a good faith belief that PVC pipe was unsafe and did not violate any of the NFPA rules, it did subvert the NFPA process, which had an adverse effect on competition, and did not use the least restrictive means of expressing its opposition to the inclusion of PVC pipe in the code</a:t>
            </a:r>
          </a:p>
          <a:p>
            <a:pPr lvl="1"/>
            <a:r>
              <a:rPr lang="en-US" dirty="0" smtClean="0"/>
              <a:t>Supreme Court</a:t>
            </a:r>
          </a:p>
          <a:p>
            <a:pPr lvl="2"/>
            <a:r>
              <a:rPr lang="en-US" i="1" dirty="0" smtClean="0"/>
              <a:t>Held</a:t>
            </a:r>
            <a:r>
              <a:rPr lang="en-US" dirty="0" smtClean="0"/>
              <a:t>, no defense that the codes were implemented by government entities and not by the NFPA (i.e., Allied Tube’s conduct was not </a:t>
            </a:r>
            <a:r>
              <a:rPr lang="en-US" i="1" dirty="0" err="1" smtClean="0"/>
              <a:t>Noerr</a:t>
            </a:r>
            <a:r>
              <a:rPr lang="en-US" i="1" dirty="0" smtClean="0"/>
              <a:t>-Pennington</a:t>
            </a:r>
            <a:r>
              <a:rPr lang="en-US" dirty="0" smtClean="0"/>
              <a:t> protected petitioning conduct)</a:t>
            </a:r>
          </a:p>
          <a:p>
            <a:pPr lvl="2"/>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43</a:t>
            </a:fld>
            <a:endParaRPr lang="en-US" altLang="en-US" dirty="0"/>
          </a:p>
        </p:txBody>
      </p:sp>
    </p:spTree>
    <p:extLst>
      <p:ext uri="{BB962C8B-B14F-4D97-AF65-F5344CB8AC3E}">
        <p14:creationId xmlns:p14="http://schemas.microsoft.com/office/powerpoint/2010/main" val="19876587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22313" y="2981325"/>
            <a:ext cx="7772400" cy="1362075"/>
          </a:xfrm>
        </p:spPr>
        <p:txBody>
          <a:bodyPr/>
          <a:lstStyle/>
          <a:p>
            <a:pPr algn="ctr"/>
            <a:r>
              <a:rPr lang="en-US" altLang="en-US" sz="3600" cap="none" dirty="0"/>
              <a:t>Horizontal Joint Ventures</a:t>
            </a:r>
            <a:endParaRPr lang="en-US" altLang="en-US" sz="2800" cap="none" dirty="0" smtClean="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solidFill>
                  <a:srgbClr val="000000"/>
                </a:solidFill>
                <a:latin typeface="Garamond" panose="02020404030301010803" pitchFamily="18" charset="0"/>
              </a:rPr>
              <a:pPr eaLnBrk="1" hangingPunct="1">
                <a:spcBef>
                  <a:spcPct val="0"/>
                </a:spcBef>
                <a:buClrTx/>
                <a:buSzTx/>
                <a:buFontTx/>
                <a:buNone/>
              </a:pPr>
              <a:t>44</a:t>
            </a:fld>
            <a:endParaRPr lang="en-US" altLang="en-US" sz="900">
              <a:solidFill>
                <a:srgbClr val="000000"/>
              </a:solidFill>
              <a:latin typeface="Garamond" panose="02020404030301010803" pitchFamily="18" charset="0"/>
            </a:endParaRPr>
          </a:p>
        </p:txBody>
      </p:sp>
    </p:spTree>
    <p:extLst>
      <p:ext uri="{BB962C8B-B14F-4D97-AF65-F5344CB8AC3E}">
        <p14:creationId xmlns:p14="http://schemas.microsoft.com/office/powerpoint/2010/main" val="35975591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a:t>
            </a:r>
            <a:r>
              <a:rPr lang="en-US" dirty="0" smtClean="0"/>
              <a:t>Joint Ventures</a:t>
            </a:r>
            <a:endParaRPr lang="en-US" dirty="0"/>
          </a:p>
        </p:txBody>
      </p:sp>
      <p:sp>
        <p:nvSpPr>
          <p:cNvPr id="3" name="Content Placeholder 2"/>
          <p:cNvSpPr>
            <a:spLocks noGrp="1"/>
          </p:cNvSpPr>
          <p:nvPr>
            <p:ph idx="1"/>
          </p:nvPr>
        </p:nvSpPr>
        <p:spPr/>
        <p:txBody>
          <a:bodyPr/>
          <a:lstStyle/>
          <a:p>
            <a:r>
              <a:rPr lang="en-US" dirty="0" smtClean="0"/>
              <a:t>Definition</a:t>
            </a:r>
          </a:p>
          <a:p>
            <a:pPr lvl="1"/>
            <a:r>
              <a:rPr lang="en-US" dirty="0" smtClean="0"/>
              <a:t>Agreements </a:t>
            </a:r>
            <a:r>
              <a:rPr lang="en-US" dirty="0"/>
              <a:t>among competitors to partially integrate their existing operations or create a new business in a single business </a:t>
            </a:r>
            <a:r>
              <a:rPr lang="en-US" dirty="0" smtClean="0"/>
              <a:t>unit</a:t>
            </a:r>
          </a:p>
          <a:p>
            <a:pPr lvl="2"/>
            <a:r>
              <a:rPr lang="en-US" dirty="0" smtClean="0"/>
              <a:t>Sometimes call a “partial merger”</a:t>
            </a:r>
          </a:p>
          <a:p>
            <a:pPr lvl="1"/>
            <a:r>
              <a:rPr lang="en-US" dirty="0" smtClean="0"/>
              <a:t>Typically, “bona fide” joint ventures are designed to either</a:t>
            </a:r>
            <a:r>
              <a:rPr lang="en-US" dirty="0" smtClean="0">
                <a:latin typeface="Arial"/>
                <a:cs typeface="Arial"/>
              </a:rPr>
              <a:t>—</a:t>
            </a:r>
          </a:p>
          <a:p>
            <a:pPr lvl="2"/>
            <a:r>
              <a:rPr lang="en-US" dirty="0" smtClean="0">
                <a:latin typeface="Arial"/>
                <a:cs typeface="Arial"/>
              </a:rPr>
              <a:t>Create a new product or service,</a:t>
            </a:r>
          </a:p>
          <a:p>
            <a:pPr lvl="2"/>
            <a:r>
              <a:rPr lang="en-US" dirty="0" smtClean="0">
                <a:latin typeface="Arial"/>
                <a:cs typeface="Arial"/>
              </a:rPr>
              <a:t>Improve an existing product or service, or</a:t>
            </a:r>
          </a:p>
          <a:p>
            <a:pPr lvl="2"/>
            <a:r>
              <a:rPr lang="en-US" dirty="0" smtClean="0">
                <a:latin typeface="Arial"/>
                <a:cs typeface="Arial"/>
              </a:rPr>
              <a:t>Reduce the costs of manufacture or distribution</a:t>
            </a:r>
            <a:endParaRPr lang="en-US" dirty="0" smtClean="0"/>
          </a:p>
          <a:p>
            <a:r>
              <a:rPr lang="en-US" dirty="0" smtClean="0"/>
              <a:t>Proving unreasonableness</a:t>
            </a:r>
          </a:p>
          <a:p>
            <a:pPr lvl="1"/>
            <a:r>
              <a:rPr lang="en-US" dirty="0" smtClean="0"/>
              <a:t>Restraints that are ancillary to a bona fide joint venture are subject to the rule of reason/quick look</a:t>
            </a:r>
          </a:p>
          <a:p>
            <a:pPr lvl="2"/>
            <a:r>
              <a:rPr lang="en-US" dirty="0" smtClean="0"/>
              <a:t>Analogous to the common law treatment of contracts in restraint of trade, where the restraints were ancillary to a more fundamental business purpose</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45</a:t>
            </a:fld>
            <a:endParaRPr lang="en-US" altLang="en-US" dirty="0"/>
          </a:p>
        </p:txBody>
      </p:sp>
    </p:spTree>
    <p:extLst>
      <p:ext uri="{BB962C8B-B14F-4D97-AF65-F5344CB8AC3E}">
        <p14:creationId xmlns:p14="http://schemas.microsoft.com/office/powerpoint/2010/main" val="4276790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a:t>
            </a:r>
            <a:r>
              <a:rPr lang="en-US" dirty="0" smtClean="0"/>
              <a:t>Joint Ventures</a:t>
            </a:r>
            <a:endParaRPr lang="en-US" dirty="0"/>
          </a:p>
        </p:txBody>
      </p:sp>
      <p:sp>
        <p:nvSpPr>
          <p:cNvPr id="3" name="Content Placeholder 2"/>
          <p:cNvSpPr>
            <a:spLocks noGrp="1"/>
          </p:cNvSpPr>
          <p:nvPr>
            <p:ph idx="1"/>
          </p:nvPr>
        </p:nvSpPr>
        <p:spPr/>
        <p:txBody>
          <a:bodyPr/>
          <a:lstStyle/>
          <a:p>
            <a:r>
              <a:rPr lang="en-US" dirty="0" smtClean="0"/>
              <a:t>Sample case authority</a:t>
            </a:r>
          </a:p>
          <a:p>
            <a:pPr lvl="2"/>
            <a:r>
              <a:rPr lang="en-US" i="1" dirty="0"/>
              <a:t>Copperweld Corp. v. Independence Tube Corp</a:t>
            </a:r>
            <a:r>
              <a:rPr lang="en-US" dirty="0" smtClean="0"/>
              <a:t>., 467 </a:t>
            </a:r>
            <a:r>
              <a:rPr lang="en-US" dirty="0"/>
              <a:t>U.S. 752, </a:t>
            </a:r>
            <a:r>
              <a:rPr lang="en-US" dirty="0" smtClean="0"/>
              <a:t>768 (1984) (“</a:t>
            </a:r>
            <a:r>
              <a:rPr lang="en-US" dirty="0"/>
              <a:t>Other combinations, such as mergers, joint ventures, and various vertical agreements, hold the promise of increasing a firm's efficiency and enabling it to compete more effectively. Accordingly, such combinations are judged under a rule of reason, an inquiry into market power and market structure designed to assess the combination's actual effect</a:t>
            </a:r>
            <a:r>
              <a:rPr lang="en-US" dirty="0" smtClean="0"/>
              <a:t>.”)</a:t>
            </a:r>
          </a:p>
          <a:p>
            <a:pPr lvl="2"/>
            <a:r>
              <a:rPr lang="en-US" i="1" dirty="0"/>
              <a:t>In re Sulfuric Acid Antitrust </a:t>
            </a:r>
            <a:r>
              <a:rPr lang="en-US" i="1" dirty="0" smtClean="0"/>
              <a:t>Litig</a:t>
            </a:r>
            <a:r>
              <a:rPr lang="en-US" dirty="0" smtClean="0"/>
              <a:t>., 703 </a:t>
            </a:r>
            <a:r>
              <a:rPr lang="en-US" dirty="0"/>
              <a:t>F.3d </a:t>
            </a:r>
            <a:r>
              <a:rPr lang="en-US" dirty="0" smtClean="0"/>
              <a:t>1004, 1013 (7th Cir. 2012) (“</a:t>
            </a:r>
            <a:r>
              <a:rPr lang="en-US" dirty="0"/>
              <a:t>If two or more competing firms, wanting to fix prices, agreed to form a joint venture to sell their output at a price agreed on by the parties, the designation of the price-fixing agreement as a joint venture would not save it from being adjudged illegal per se. </a:t>
            </a:r>
            <a:r>
              <a:rPr lang="en-US" dirty="0" smtClean="0"/>
              <a:t>But </a:t>
            </a:r>
            <a:r>
              <a:rPr lang="en-US" dirty="0"/>
              <a:t>as also explained in the cases and treatise that we've just cited, if a joint venture has a legitimate business purpose, as the defendants' joint venture with DuPont did, the fact that as part of the venture the prices of the </a:t>
            </a:r>
            <a:r>
              <a:rPr lang="en-US" dirty="0" err="1"/>
              <a:t>venturers</a:t>
            </a:r>
            <a:r>
              <a:rPr lang="en-US" dirty="0"/>
              <a:t> are coordinated does not condemn it out of hand, but instead subjects it to scrutiny under the rule of reason. If the coordination is ancillary to (that is, supportive of) the legitimate business purpose of the venture, it may be permissible—a rule of reason question</a:t>
            </a:r>
            <a:r>
              <a:rPr lang="en-US" dirty="0" smtClean="0"/>
              <a:t>.”) (internal citation omitted)</a:t>
            </a:r>
          </a:p>
          <a:p>
            <a:pPr lvl="2"/>
            <a:r>
              <a:rPr lang="en-US" i="1" dirty="0" err="1"/>
              <a:t>Addamax</a:t>
            </a:r>
            <a:r>
              <a:rPr lang="en-US" i="1" dirty="0"/>
              <a:t> Corp. v. Open Software Found., Inc.</a:t>
            </a:r>
            <a:r>
              <a:rPr lang="en-US" dirty="0"/>
              <a:t>, 152 F.3d 48, 52 (1st Cir</a:t>
            </a:r>
            <a:r>
              <a:rPr lang="en-US" dirty="0" smtClean="0"/>
              <a:t>. 1998</a:t>
            </a:r>
            <a:r>
              <a:rPr lang="en-US" dirty="0"/>
              <a:t>) </a:t>
            </a:r>
            <a:r>
              <a:rPr lang="en-US" dirty="0" smtClean="0"/>
              <a:t>(observing that research joint </a:t>
            </a:r>
            <a:r>
              <a:rPr lang="en-US" dirty="0"/>
              <a:t>venture research </a:t>
            </a:r>
            <a:r>
              <a:rPr lang="en-US" dirty="0" smtClean="0"/>
              <a:t>“</a:t>
            </a:r>
            <a:r>
              <a:rPr lang="en-US" dirty="0"/>
              <a:t>unless they amount to complete shams, are rarely susceptible to per se treatment. Where the venture is producing a new product </a:t>
            </a:r>
            <a:r>
              <a:rPr lang="en-US" dirty="0" smtClean="0"/>
              <a:t>. . . </a:t>
            </a:r>
            <a:r>
              <a:rPr lang="en-US" dirty="0"/>
              <a:t>there is patently a potential for a productive contribution to the economy, and conduct that is strictly ancillary to this productive effort </a:t>
            </a:r>
            <a:r>
              <a:rPr lang="en-US" dirty="0" smtClean="0"/>
              <a:t>. . . </a:t>
            </a:r>
            <a:r>
              <a:rPr lang="en-US" dirty="0"/>
              <a:t>is evaluated under the rule of reason</a:t>
            </a:r>
            <a:r>
              <a:rPr lang="en-US" dirty="0" smtClean="0"/>
              <a:t>.”).</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46</a:t>
            </a:fld>
            <a:endParaRPr lang="en-US" altLang="en-US" dirty="0"/>
          </a:p>
        </p:txBody>
      </p:sp>
    </p:spTree>
    <p:extLst>
      <p:ext uri="{BB962C8B-B14F-4D97-AF65-F5344CB8AC3E}">
        <p14:creationId xmlns:p14="http://schemas.microsoft.com/office/powerpoint/2010/main" val="14082134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Horizontal </a:t>
            </a:r>
            <a:r>
              <a:rPr lang="en-US" dirty="0" smtClean="0"/>
              <a:t>Joint Ventures</a:t>
            </a:r>
            <a:endParaRPr lang="en-US" dirty="0"/>
          </a:p>
        </p:txBody>
      </p:sp>
      <p:sp>
        <p:nvSpPr>
          <p:cNvPr id="3" name="Content Placeholder 2"/>
          <p:cNvSpPr>
            <a:spLocks noGrp="1"/>
          </p:cNvSpPr>
          <p:nvPr>
            <p:ph idx="1"/>
          </p:nvPr>
        </p:nvSpPr>
        <p:spPr/>
        <p:txBody>
          <a:bodyPr/>
          <a:lstStyle/>
          <a:p>
            <a:r>
              <a:rPr lang="en-US" dirty="0" smtClean="0"/>
              <a:t>Sample case authority</a:t>
            </a:r>
          </a:p>
          <a:p>
            <a:pPr lvl="1"/>
            <a:r>
              <a:rPr lang="en-US" i="1" dirty="0"/>
              <a:t>MLB Props., Inc. v. </a:t>
            </a:r>
            <a:r>
              <a:rPr lang="en-US" i="1" dirty="0" err="1"/>
              <a:t>Salvino</a:t>
            </a:r>
            <a:r>
              <a:rPr lang="en-US" i="1" dirty="0"/>
              <a:t>, Inc</a:t>
            </a:r>
            <a:r>
              <a:rPr lang="en-US" dirty="0"/>
              <a:t>., 542 F.3d 290, 339 (2d Cir</a:t>
            </a:r>
            <a:r>
              <a:rPr lang="en-US" dirty="0" smtClean="0"/>
              <a:t>. 2008</a:t>
            </a:r>
            <a:r>
              <a:rPr lang="en-US" dirty="0"/>
              <a:t>) (Sotomayor, J., concurring in the judgment) (“[A] restraint that is unnecessary to achieve a joint venture's efficiency-enhancing benefits may not be justified based on those benefits</a:t>
            </a:r>
            <a:r>
              <a:rPr lang="en-US" dirty="0" smtClean="0"/>
              <a:t>. . . . </a:t>
            </a:r>
            <a:r>
              <a:rPr lang="en-US" dirty="0"/>
              <a:t>In contrast, where a restraint is reasonably necessary to achieve a joint venture's efficiency-enhancing purposes (i.e., ancillary), it will be analyzed under the rule of reason as part of the joint venture because the effects of that restraint are not so plainly anticompetitive as to make a per se or quick-look approach appropriate</a:t>
            </a:r>
            <a:r>
              <a:rPr lang="en-US" dirty="0" smtClean="0"/>
              <a:t>.”).</a:t>
            </a:r>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47</a:t>
            </a:fld>
            <a:endParaRPr lang="en-US" altLang="en-US" dirty="0"/>
          </a:p>
        </p:txBody>
      </p:sp>
    </p:spTree>
    <p:extLst>
      <p:ext uri="{BB962C8B-B14F-4D97-AF65-F5344CB8AC3E}">
        <p14:creationId xmlns:p14="http://schemas.microsoft.com/office/powerpoint/2010/main" val="3886116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Market Allocations</a:t>
            </a:r>
            <a:br>
              <a:rPr lang="en-US" dirty="0" smtClean="0"/>
            </a:br>
            <a:endParaRPr lang="en-US" dirty="0"/>
          </a:p>
        </p:txBody>
      </p:sp>
      <p:sp>
        <p:nvSpPr>
          <p:cNvPr id="3" name="Content Placeholder 2"/>
          <p:cNvSpPr>
            <a:spLocks noGrp="1"/>
          </p:cNvSpPr>
          <p:nvPr>
            <p:ph idx="1"/>
          </p:nvPr>
        </p:nvSpPr>
        <p:spPr/>
        <p:txBody>
          <a:bodyPr/>
          <a:lstStyle/>
          <a:p>
            <a:r>
              <a:rPr lang="en-US" dirty="0" smtClean="0"/>
              <a:t>Definition</a:t>
            </a:r>
          </a:p>
          <a:p>
            <a:pPr lvl="1"/>
            <a:r>
              <a:rPr lang="en-US" dirty="0" smtClean="0"/>
              <a:t>Agreements among competitors to divide territories or customers and not to compete in each other’s allocated area </a:t>
            </a:r>
          </a:p>
          <a:p>
            <a:pPr lvl="2"/>
            <a:r>
              <a:rPr lang="en-US" dirty="0" smtClean="0"/>
              <a:t>“You sell east of the Mississippi, and I will sell west of the Mississippi, and we will not compete in each other’s territory.”</a:t>
            </a:r>
          </a:p>
          <a:p>
            <a:pPr lvl="2"/>
            <a:r>
              <a:rPr lang="en-US" dirty="0" smtClean="0"/>
              <a:t>“You sell to local customers, I will sell to national accounts, and we will not compete for each other’s customers”</a:t>
            </a:r>
          </a:p>
          <a:p>
            <a:r>
              <a:rPr lang="en-US" dirty="0" smtClean="0"/>
              <a:t>Proving unreasonableness</a:t>
            </a:r>
          </a:p>
          <a:p>
            <a:pPr lvl="1"/>
            <a:r>
              <a:rPr lang="en-GB" dirty="0" smtClean="0"/>
              <a:t>All forms of horizontal market allocations are per se unlawful</a:t>
            </a:r>
          </a:p>
          <a:p>
            <a:pPr lvl="1"/>
            <a:r>
              <a:rPr lang="en-GB" dirty="0" smtClean="0"/>
              <a:t>Modern exception: If the allocation is ancillary to a joint venture, it will be subject to the rule of reason or quick look</a:t>
            </a:r>
            <a:r>
              <a:rPr lang="en-GB" baseline="30000" dirty="0" smtClean="0"/>
              <a:t>1</a:t>
            </a:r>
          </a:p>
          <a:p>
            <a:pPr lvl="2"/>
            <a:r>
              <a:rPr lang="en-GB" dirty="0" smtClean="0"/>
              <a:t>Many of the older cases would fall into this exception today</a:t>
            </a:r>
            <a:endParaRPr lang="en-US" dirty="0" smtClean="0"/>
          </a:p>
          <a:p>
            <a:pPr lvl="1"/>
            <a:endParaRPr lang="en-US" dirty="0" smtClean="0"/>
          </a:p>
          <a:p>
            <a:pPr lvl="2"/>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5</a:t>
            </a:fld>
            <a:endParaRPr lang="en-US" altLang="en-US" dirty="0"/>
          </a:p>
        </p:txBody>
      </p:sp>
      <p:sp>
        <p:nvSpPr>
          <p:cNvPr id="7" name="TextBox 6"/>
          <p:cNvSpPr txBox="1"/>
          <p:nvPr/>
        </p:nvSpPr>
        <p:spPr>
          <a:xfrm>
            <a:off x="457201" y="5532447"/>
            <a:ext cx="8229600" cy="646331"/>
          </a:xfrm>
          <a:prstGeom prst="rect">
            <a:avLst/>
          </a:prstGeom>
          <a:noFill/>
        </p:spPr>
        <p:txBody>
          <a:bodyPr wrap="square" rtlCol="0">
            <a:spAutoFit/>
          </a:bodyPr>
          <a:lstStyle/>
          <a:p>
            <a:r>
              <a:rPr lang="en-US" sz="1200" baseline="30000" dirty="0" smtClean="0"/>
              <a:t>1</a:t>
            </a:r>
            <a:r>
              <a:rPr lang="en-US" sz="1200" dirty="0" smtClean="0"/>
              <a:t> For criticisms of the older cases, see, for example, </a:t>
            </a:r>
            <a:r>
              <a:rPr lang="en-US" sz="1200" dirty="0" err="1" smtClean="0"/>
              <a:t>Rothery</a:t>
            </a:r>
            <a:r>
              <a:rPr lang="en-US" sz="1200" dirty="0" smtClean="0"/>
              <a:t> </a:t>
            </a:r>
            <a:r>
              <a:rPr lang="en-US" sz="1200" dirty="0"/>
              <a:t>Storage &amp; Van Co. v. Atlas Van Lines, Inc., 792 F.2d 210 (D.C. Cir. 1986) (Bork, J</a:t>
            </a:r>
            <a:r>
              <a:rPr lang="en-US" sz="1200" dirty="0" smtClean="0"/>
              <a:t>.); Polk </a:t>
            </a:r>
            <a:r>
              <a:rPr lang="en-US" sz="1200" dirty="0"/>
              <a:t>Bros., Inc. v. Forest City Enters. Inc., 776 F.2d 185 (7th Cir. 1985) (Easterbrook, J</a:t>
            </a:r>
            <a:r>
              <a:rPr lang="en-US" sz="1200" dirty="0" smtClean="0"/>
              <a:t>.); and General </a:t>
            </a:r>
            <a:r>
              <a:rPr lang="en-US" sz="1200" dirty="0" err="1"/>
              <a:t>Leaseways</a:t>
            </a:r>
            <a:r>
              <a:rPr lang="en-US" sz="1200" dirty="0"/>
              <a:t>, Inc. v. National Truck Leasing </a:t>
            </a:r>
            <a:r>
              <a:rPr lang="en-US" sz="1200" dirty="0" smtClean="0"/>
              <a:t>Ass’n</a:t>
            </a:r>
            <a:r>
              <a:rPr lang="en-US" sz="1200" dirty="0"/>
              <a:t>, 744 F.2d 588 (7th Cir. 1984) (Posner, J</a:t>
            </a:r>
            <a:r>
              <a:rPr lang="en-US" sz="1200" dirty="0" smtClean="0"/>
              <a:t>.).</a:t>
            </a:r>
            <a:endParaRPr lang="en-US" dirty="0"/>
          </a:p>
        </p:txBody>
      </p:sp>
    </p:spTree>
    <p:extLst>
      <p:ext uri="{BB962C8B-B14F-4D97-AF65-F5344CB8AC3E}">
        <p14:creationId xmlns:p14="http://schemas.microsoft.com/office/powerpoint/2010/main" val="1970465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Market Allocations</a:t>
            </a:r>
            <a:endParaRPr lang="en-US" dirty="0"/>
          </a:p>
        </p:txBody>
      </p:sp>
      <p:sp>
        <p:nvSpPr>
          <p:cNvPr id="3" name="Content Placeholder 2"/>
          <p:cNvSpPr>
            <a:spLocks noGrp="1"/>
          </p:cNvSpPr>
          <p:nvPr>
            <p:ph idx="1"/>
          </p:nvPr>
        </p:nvSpPr>
        <p:spPr/>
        <p:txBody>
          <a:bodyPr/>
          <a:lstStyle/>
          <a:p>
            <a:r>
              <a:rPr lang="en-US" dirty="0" smtClean="0"/>
              <a:t>Timken Roller Bearing Co. v. United States, 341 U.S. 593 (1951)</a:t>
            </a:r>
          </a:p>
          <a:p>
            <a:pPr lvl="1"/>
            <a:r>
              <a:rPr lang="en-US" dirty="0" smtClean="0"/>
              <a:t>Facts</a:t>
            </a:r>
          </a:p>
          <a:p>
            <a:pPr lvl="2"/>
            <a:r>
              <a:rPr lang="en-US" dirty="0" smtClean="0"/>
              <a:t>Timken developed and patented a tapered roller bearing in late nineteenth century</a:t>
            </a:r>
          </a:p>
          <a:p>
            <a:pPr lvl="2"/>
            <a:r>
              <a:rPr lang="en-US" dirty="0" smtClean="0"/>
              <a:t>Licensed British Timken Ltd. and ultimately acquired 30% of its stock</a:t>
            </a:r>
          </a:p>
          <a:p>
            <a:pPr lvl="2"/>
            <a:r>
              <a:rPr lang="en-US" dirty="0" smtClean="0"/>
              <a:t>Formed and licensed </a:t>
            </a:r>
            <a:r>
              <a:rPr lang="en-US" dirty="0" err="1" smtClean="0"/>
              <a:t>Societe</a:t>
            </a:r>
            <a:r>
              <a:rPr lang="en-US" dirty="0" smtClean="0"/>
              <a:t> </a:t>
            </a:r>
            <a:r>
              <a:rPr lang="en-US" dirty="0" err="1" smtClean="0"/>
              <a:t>Anonyme</a:t>
            </a:r>
            <a:r>
              <a:rPr lang="en-US" dirty="0" smtClean="0"/>
              <a:t> </a:t>
            </a:r>
            <a:r>
              <a:rPr lang="en-US" dirty="0" err="1" smtClean="0"/>
              <a:t>Francaise</a:t>
            </a:r>
            <a:r>
              <a:rPr lang="en-US" dirty="0" smtClean="0"/>
              <a:t> Timken (French Timken) and held 50% of its stock</a:t>
            </a:r>
          </a:p>
          <a:p>
            <a:pPr lvl="3"/>
            <a:r>
              <a:rPr lang="en-US" dirty="0" smtClean="0"/>
              <a:t>Dewar, an English businessman, held 24% of British Timken and 50% of French Timken</a:t>
            </a:r>
          </a:p>
          <a:p>
            <a:pPr lvl="1"/>
            <a:r>
              <a:rPr lang="en-US" dirty="0" smtClean="0"/>
              <a:t>DOJ complaint: Three Timken companies—</a:t>
            </a:r>
          </a:p>
          <a:p>
            <a:pPr lvl="2"/>
            <a:r>
              <a:rPr lang="en-US" dirty="0" smtClean="0"/>
              <a:t>allocated trade territories among themselves; </a:t>
            </a:r>
          </a:p>
          <a:p>
            <a:pPr lvl="2"/>
            <a:r>
              <a:rPr lang="en-US" dirty="0" smtClean="0"/>
              <a:t>fixed prices on products of one sold in the territory of the others; </a:t>
            </a:r>
          </a:p>
          <a:p>
            <a:pPr lvl="2"/>
            <a:r>
              <a:rPr lang="en-US" dirty="0" smtClean="0"/>
              <a:t>cooperated to protect each other’s markets and to eliminate outside competition; and </a:t>
            </a:r>
          </a:p>
          <a:p>
            <a:pPr lvl="2"/>
            <a:r>
              <a:rPr lang="en-US" dirty="0" smtClean="0"/>
              <a:t>participated in cartels to restrict imports to, and exports from, the United States.</a:t>
            </a:r>
          </a:p>
          <a:p>
            <a:pPr lvl="1"/>
            <a:r>
              <a:rPr lang="en-US" i="1" dirty="0" smtClean="0"/>
              <a:t>Held</a:t>
            </a:r>
            <a:r>
              <a:rPr lang="en-US" dirty="0" smtClean="0"/>
              <a:t>, “aggregation of trade restraints” violated the Sherman Act</a:t>
            </a:r>
          </a:p>
          <a:p>
            <a:pPr lvl="2"/>
            <a:r>
              <a:rPr lang="en-US" dirty="0" smtClean="0"/>
              <a:t>Dominant purpose of restraints was to eliminate competition among the Timken companies and others</a:t>
            </a:r>
          </a:p>
          <a:p>
            <a:pPr lvl="2"/>
            <a:r>
              <a:rPr lang="en-US" dirty="0" smtClean="0"/>
              <a:t>Common ownership does not insulate defendants from Sherman Act liability</a:t>
            </a:r>
            <a:r>
              <a:rPr lang="en-US" baseline="30000" dirty="0" smtClean="0"/>
              <a:t>1</a:t>
            </a:r>
          </a:p>
          <a:p>
            <a:pPr lvl="2"/>
            <a:r>
              <a:rPr lang="en-US" dirty="0" smtClean="0"/>
              <a:t>Trademark licenses could not be used to anticompetitively allocate territories and eliminate competition in the circumstances (restraints went beyond trademark licenses)</a:t>
            </a:r>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6</a:t>
            </a:fld>
            <a:endParaRPr lang="en-US" altLang="en-US" dirty="0"/>
          </a:p>
        </p:txBody>
      </p:sp>
      <p:sp>
        <p:nvSpPr>
          <p:cNvPr id="5" name="TextBox 4"/>
          <p:cNvSpPr txBox="1"/>
          <p:nvPr/>
        </p:nvSpPr>
        <p:spPr>
          <a:xfrm>
            <a:off x="457199" y="5561159"/>
            <a:ext cx="8229601" cy="646331"/>
          </a:xfrm>
          <a:prstGeom prst="rect">
            <a:avLst/>
          </a:prstGeom>
          <a:noFill/>
        </p:spPr>
        <p:txBody>
          <a:bodyPr wrap="square" rtlCol="0">
            <a:spAutoFit/>
          </a:bodyPr>
          <a:lstStyle/>
          <a:p>
            <a:r>
              <a:rPr lang="en-US" sz="1200" baseline="30000" dirty="0" smtClean="0"/>
              <a:t>1</a:t>
            </a:r>
            <a:r>
              <a:rPr lang="en-US" sz="1200" dirty="0" smtClean="0"/>
              <a:t> </a:t>
            </a:r>
            <a:r>
              <a:rPr lang="en-US" sz="1200" i="1" dirty="0" smtClean="0"/>
              <a:t>Timken</a:t>
            </a:r>
            <a:r>
              <a:rPr lang="en-US" sz="1200" dirty="0" smtClean="0"/>
              <a:t> was part of the case law that sought to expand the reach of Section 1 by ignoring intracorporate ownership relationships. Recall that the Supreme Court reversed this </a:t>
            </a:r>
            <a:r>
              <a:rPr lang="en-US" sz="1200" dirty="0"/>
              <a:t>trend in Copperweld Corp. v. Independence Tube Corp., 467 U.S. 752 (1984</a:t>
            </a:r>
            <a:r>
              <a:rPr lang="en-US" sz="1200" dirty="0" smtClean="0"/>
              <a:t>).</a:t>
            </a:r>
            <a:endParaRPr lang="en-US" sz="1200" dirty="0"/>
          </a:p>
        </p:txBody>
      </p:sp>
    </p:spTree>
    <p:extLst>
      <p:ext uri="{BB962C8B-B14F-4D97-AF65-F5344CB8AC3E}">
        <p14:creationId xmlns:p14="http://schemas.microsoft.com/office/powerpoint/2010/main" val="1715648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Market Allocations</a:t>
            </a:r>
            <a:endParaRPr lang="en-US" dirty="0"/>
          </a:p>
        </p:txBody>
      </p:sp>
      <p:sp>
        <p:nvSpPr>
          <p:cNvPr id="3" name="Content Placeholder 2"/>
          <p:cNvSpPr>
            <a:spLocks noGrp="1"/>
          </p:cNvSpPr>
          <p:nvPr>
            <p:ph idx="1"/>
          </p:nvPr>
        </p:nvSpPr>
        <p:spPr>
          <a:xfrm>
            <a:off x="457199" y="903606"/>
            <a:ext cx="8462211" cy="5225141"/>
          </a:xfrm>
        </p:spPr>
        <p:txBody>
          <a:bodyPr/>
          <a:lstStyle/>
          <a:p>
            <a:r>
              <a:rPr lang="en-US" dirty="0" smtClean="0"/>
              <a:t>United States v. Sealy, Inc., 388 U.S. 350 (1967)</a:t>
            </a:r>
          </a:p>
          <a:p>
            <a:pPr lvl="1"/>
            <a:r>
              <a:rPr lang="en-US" dirty="0" smtClean="0"/>
              <a:t>Facts</a:t>
            </a:r>
          </a:p>
          <a:p>
            <a:pPr lvl="2"/>
            <a:r>
              <a:rPr lang="en-US" dirty="0" smtClean="0"/>
              <a:t>In 1891, Sealy began making mattresses with patented features and licensing third-party manufacturers to produce Sealy mattresses under the Sealy trademark</a:t>
            </a:r>
          </a:p>
          <a:p>
            <a:pPr lvl="2"/>
            <a:r>
              <a:rPr lang="en-US" dirty="0" smtClean="0"/>
              <a:t>During the Great Depression, Sealy was hit hard and to survive was acquired by its licensees (about 30)</a:t>
            </a:r>
          </a:p>
          <a:p>
            <a:pPr lvl="2"/>
            <a:r>
              <a:rPr lang="en-US" dirty="0" smtClean="0"/>
              <a:t>Licensees had exclusive territories in which to sell Sealy-branded mattresses</a:t>
            </a:r>
          </a:p>
          <a:p>
            <a:pPr lvl="3"/>
            <a:r>
              <a:rPr lang="en-US" dirty="0" smtClean="0"/>
              <a:t>Licensees were free to sell private label mattresses without restriction</a:t>
            </a:r>
          </a:p>
          <a:p>
            <a:pPr lvl="1"/>
            <a:r>
              <a:rPr lang="en-US" i="1" dirty="0" smtClean="0"/>
              <a:t>Held</a:t>
            </a:r>
            <a:r>
              <a:rPr lang="en-US" dirty="0" smtClean="0"/>
              <a:t>, per se unlawful horizontal market allocation</a:t>
            </a:r>
          </a:p>
          <a:p>
            <a:pPr lvl="2"/>
            <a:r>
              <a:rPr lang="en-US" dirty="0" smtClean="0"/>
              <a:t>Sealy owned and controlled by stockholder-licensees, making restraint horizontal and not vertical</a:t>
            </a:r>
          </a:p>
          <a:p>
            <a:pPr lvl="3"/>
            <a:r>
              <a:rPr lang="en-US" dirty="0" smtClean="0"/>
              <a:t>The case was precipitated when in the early 1960s when Ohio Mattress breached its license agreement and began competing with other Sealy licensees, often undercutting them in price until they sold out to Ohio Mattress. So the territorial restraints appear to be binding at least to some licensees</a:t>
            </a:r>
          </a:p>
          <a:p>
            <a:pPr lvl="2"/>
            <a:r>
              <a:rPr lang="en-US" dirty="0" smtClean="0"/>
              <a:t>Horizontal market allocations are per se unlawful under Timken</a:t>
            </a:r>
          </a:p>
          <a:p>
            <a:pPr lvl="1"/>
            <a:r>
              <a:rPr lang="en-US" sz="1400" dirty="0" smtClean="0"/>
              <a:t>Notes: </a:t>
            </a:r>
          </a:p>
          <a:p>
            <a:pPr lvl="2"/>
            <a:r>
              <a:rPr lang="en-US" sz="1200" dirty="0" smtClean="0"/>
              <a:t>The DOJ charged and the district court found that Sealy stockholder-licensees also fixed minimum retail prices, but this was not appealed to the Supreme Court</a:t>
            </a:r>
          </a:p>
          <a:p>
            <a:pPr lvl="2"/>
            <a:r>
              <a:rPr lang="en-US" sz="1200" dirty="0" smtClean="0"/>
              <a:t>Following the Supreme Court’s decision, Sealy eliminated its contractual provisions for territorial exclusivity but its licensees apparently maintained de facto exclusive territories. Ohio Mattress later successfully challenged this arrangement in a private action, which ultimately resulted in Ohio Mattress gaining control over Sealy.</a:t>
            </a:r>
          </a:p>
          <a:p>
            <a:pPr lvl="1"/>
            <a:endParaRPr lang="en-US" dirty="0" smtClean="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7</a:t>
            </a:fld>
            <a:endParaRPr lang="en-US" altLang="en-US" dirty="0"/>
          </a:p>
        </p:txBody>
      </p:sp>
    </p:spTree>
    <p:extLst>
      <p:ext uri="{BB962C8B-B14F-4D97-AF65-F5344CB8AC3E}">
        <p14:creationId xmlns:p14="http://schemas.microsoft.com/office/powerpoint/2010/main" val="17780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Market Allocations</a:t>
            </a:r>
            <a:endParaRPr lang="en-US" dirty="0"/>
          </a:p>
        </p:txBody>
      </p:sp>
      <p:sp>
        <p:nvSpPr>
          <p:cNvPr id="3" name="Content Placeholder 2"/>
          <p:cNvSpPr>
            <a:spLocks noGrp="1"/>
          </p:cNvSpPr>
          <p:nvPr>
            <p:ph idx="1"/>
          </p:nvPr>
        </p:nvSpPr>
        <p:spPr/>
        <p:txBody>
          <a:bodyPr/>
          <a:lstStyle/>
          <a:p>
            <a:r>
              <a:rPr lang="en-US" smtClean="0"/>
              <a:t>United States v. Topco Assocs., Inc., 405 U.S. 596 (1972)</a:t>
            </a:r>
          </a:p>
          <a:p>
            <a:pPr lvl="1"/>
            <a:r>
              <a:rPr lang="en-US" smtClean="0"/>
              <a:t>Facts</a:t>
            </a:r>
          </a:p>
          <a:p>
            <a:pPr lvl="2"/>
            <a:r>
              <a:rPr lang="en-US" smtClean="0"/>
              <a:t>In 1944, 25 small and medium-sized regional supermarket chains operating stores in 33 states form co-op (Topco) to act as purchasing agent for products to become Topco private label goods.  </a:t>
            </a:r>
          </a:p>
          <a:p>
            <a:pPr lvl="3"/>
            <a:r>
              <a:rPr lang="en-US" smtClean="0"/>
              <a:t>Topco governed by members</a:t>
            </a:r>
          </a:p>
          <a:p>
            <a:pPr lvl="3"/>
            <a:r>
              <a:rPr lang="en-US" smtClean="0"/>
              <a:t>Topco earns no profits</a:t>
            </a:r>
          </a:p>
          <a:p>
            <a:pPr lvl="3"/>
            <a:r>
              <a:rPr lang="en-US" smtClean="0"/>
              <a:t>Members operate independently and with no pooling of earnings or profits</a:t>
            </a:r>
          </a:p>
          <a:p>
            <a:pPr lvl="3"/>
            <a:r>
              <a:rPr lang="en-US" smtClean="0"/>
              <a:t>About 10% of the total goods sold by Topco members are Topco-branded (but still very important)</a:t>
            </a:r>
          </a:p>
          <a:p>
            <a:pPr lvl="2"/>
            <a:r>
              <a:rPr lang="en-US" smtClean="0"/>
              <a:t>Members agreed that they would each sell Topco-branded goods only within their Topco-assigned exclusive marketing territory. Stated rationale—</a:t>
            </a:r>
          </a:p>
          <a:p>
            <a:pPr lvl="3"/>
            <a:r>
              <a:rPr lang="en-US" smtClean="0"/>
              <a:t>Formation and operation of Topco is procompetitive since it allows smaller firms to take advantage of volume purchasing discounts and so better compete with large firms</a:t>
            </a:r>
          </a:p>
          <a:p>
            <a:pPr lvl="3"/>
            <a:r>
              <a:rPr lang="en-US" smtClean="0"/>
              <a:t>Topco-private labelling provides a brand to promote and a means of differentiation </a:t>
            </a:r>
          </a:p>
          <a:p>
            <a:pPr lvl="3"/>
            <a:r>
              <a:rPr lang="en-US" smtClean="0"/>
              <a:t>Exclusive territories necessary to avoid free rider problem in Topco brand promotion</a:t>
            </a:r>
          </a:p>
          <a:p>
            <a:pPr lvl="1"/>
            <a:endParaRPr lang="en-US" smtClean="0"/>
          </a:p>
          <a:p>
            <a:pPr lvl="2"/>
            <a:endParaRPr lang="en-US" smtClean="0"/>
          </a:p>
          <a:p>
            <a:pPr lvl="2"/>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8</a:t>
            </a:fld>
            <a:endParaRPr lang="en-US" altLang="en-US" dirty="0"/>
          </a:p>
        </p:txBody>
      </p:sp>
    </p:spTree>
    <p:extLst>
      <p:ext uri="{BB962C8B-B14F-4D97-AF65-F5344CB8AC3E}">
        <p14:creationId xmlns:p14="http://schemas.microsoft.com/office/powerpoint/2010/main" val="4190852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Horizontal Market Allocations</a:t>
            </a:r>
            <a:endParaRPr lang="en-US" dirty="0"/>
          </a:p>
        </p:txBody>
      </p:sp>
      <p:sp>
        <p:nvSpPr>
          <p:cNvPr id="3" name="Content Placeholder 2"/>
          <p:cNvSpPr>
            <a:spLocks noGrp="1"/>
          </p:cNvSpPr>
          <p:nvPr>
            <p:ph idx="1"/>
          </p:nvPr>
        </p:nvSpPr>
        <p:spPr/>
        <p:txBody>
          <a:bodyPr/>
          <a:lstStyle/>
          <a:p>
            <a:r>
              <a:rPr lang="en-US" dirty="0" smtClean="0"/>
              <a:t>United States v. Topco Assocs., Inc., 405 U.S. 596 (1972) (</a:t>
            </a:r>
            <a:r>
              <a:rPr lang="en-US" dirty="0" err="1" smtClean="0"/>
              <a:t>con’t</a:t>
            </a:r>
            <a:r>
              <a:rPr lang="en-US" dirty="0" smtClean="0"/>
              <a:t>)</a:t>
            </a:r>
          </a:p>
          <a:p>
            <a:pPr lvl="1"/>
            <a:r>
              <a:rPr lang="en-US" dirty="0" smtClean="0"/>
              <a:t>District court: After trial on the merits judgment for the defendants (not per se illegal and satisfies rule of reason)</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r>
              <a:rPr lang="en-US" dirty="0" smtClean="0"/>
              <a:t>Supreme Court (6-1): Reversed—per se unlawful horizontal division of markets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fld id="{B76A2FD4-C39A-4DF5-9018-0E50141DC318}" type="slidenum">
              <a:rPr lang="en-US" altLang="en-US" smtClean="0"/>
              <a:pPr/>
              <a:t>9</a:t>
            </a:fld>
            <a:endParaRPr lang="en-US" altLang="en-US" dirty="0"/>
          </a:p>
        </p:txBody>
      </p:sp>
      <p:sp>
        <p:nvSpPr>
          <p:cNvPr id="5" name="TextBox 4"/>
          <p:cNvSpPr txBox="1"/>
          <p:nvPr/>
        </p:nvSpPr>
        <p:spPr>
          <a:xfrm>
            <a:off x="1534887" y="1832702"/>
            <a:ext cx="6927323" cy="1754326"/>
          </a:xfrm>
          <a:prstGeom prst="rect">
            <a:avLst/>
          </a:prstGeom>
          <a:noFill/>
        </p:spPr>
        <p:txBody>
          <a:bodyPr wrap="square" rtlCol="0">
            <a:spAutoFit/>
          </a:bodyPr>
          <a:lstStyle/>
          <a:p>
            <a:r>
              <a:rPr lang="en-US" sz="1200" dirty="0" smtClean="0"/>
              <a:t>Whatever </a:t>
            </a:r>
            <a:r>
              <a:rPr lang="en-US" sz="1200" dirty="0"/>
              <a:t>anti-competitive effect these practices may have on competition in the sale of Topco private label brands is far outweighed by the increased ability of Topco members to compete both with the national chains and other supermarkets operating in their respective territories. Moreover, if the testimony of all the live witnesses at the trial is correct, the elimination of the Topco territorial limitations in the franchises would result in the demise of the Topco organization and its private label program with no benefit to competition in those private label brands and with a substantial reduction in the competition between its members and both the national chains and other supermarkets. Expressed another way, the relief which the government here seeks would not increase competition in Topco private label brands but </a:t>
            </a:r>
            <a:r>
              <a:rPr lang="en-US" sz="1200" dirty="0" smtClean="0"/>
              <a:t>would </a:t>
            </a:r>
            <a:r>
              <a:rPr lang="en-US" sz="1200" dirty="0"/>
              <a:t>substantially diminish competition in the supermarket </a:t>
            </a:r>
            <a:r>
              <a:rPr lang="en-US" sz="1200" dirty="0" smtClean="0"/>
              <a:t>filed.</a:t>
            </a:r>
            <a:r>
              <a:rPr lang="en-US" sz="1200" baseline="30000" dirty="0" smtClean="0"/>
              <a:t>1</a:t>
            </a:r>
            <a:endParaRPr lang="en-US" sz="1200" baseline="30000" dirty="0"/>
          </a:p>
        </p:txBody>
      </p:sp>
      <p:sp>
        <p:nvSpPr>
          <p:cNvPr id="6" name="TextBox 5"/>
          <p:cNvSpPr txBox="1"/>
          <p:nvPr/>
        </p:nvSpPr>
        <p:spPr>
          <a:xfrm>
            <a:off x="457200" y="5740028"/>
            <a:ext cx="7436010" cy="461665"/>
          </a:xfrm>
          <a:prstGeom prst="rect">
            <a:avLst/>
          </a:prstGeom>
          <a:noFill/>
        </p:spPr>
        <p:txBody>
          <a:bodyPr wrap="none" rtlCol="0">
            <a:spAutoFit/>
          </a:bodyPr>
          <a:lstStyle/>
          <a:p>
            <a:r>
              <a:rPr lang="en-US" sz="1200" baseline="30000" dirty="0" smtClean="0"/>
              <a:t>1</a:t>
            </a:r>
            <a:r>
              <a:rPr lang="en-US" sz="1200" dirty="0" smtClean="0"/>
              <a:t> United </a:t>
            </a:r>
            <a:r>
              <a:rPr lang="en-US" sz="1200" dirty="0"/>
              <a:t>States v. Topco Assocs., Inc., 319 F. Supp. </a:t>
            </a:r>
            <a:r>
              <a:rPr lang="en-US" sz="1200" dirty="0" smtClean="0"/>
              <a:t>1031, 1043 </a:t>
            </a:r>
            <a:r>
              <a:rPr lang="en-US" sz="1200" dirty="0"/>
              <a:t>(N.D. Ill. 1970), </a:t>
            </a:r>
            <a:r>
              <a:rPr lang="en-US" sz="1200" i="1" dirty="0" smtClean="0"/>
              <a:t>rev’d</a:t>
            </a:r>
            <a:r>
              <a:rPr lang="en-US" sz="1200" dirty="0" smtClean="0"/>
              <a:t>, </a:t>
            </a:r>
            <a:r>
              <a:rPr lang="en-US" sz="1200" dirty="0"/>
              <a:t>405 U.S. 596 (1972</a:t>
            </a:r>
            <a:r>
              <a:rPr lang="en-US" sz="1200" dirty="0" smtClean="0"/>
              <a:t>).</a:t>
            </a:r>
          </a:p>
          <a:p>
            <a:r>
              <a:rPr lang="en-US" sz="1200" baseline="30000" dirty="0" smtClean="0"/>
              <a:t>2</a:t>
            </a:r>
            <a:r>
              <a:rPr lang="en-US" sz="1200" dirty="0" smtClean="0"/>
              <a:t> </a:t>
            </a:r>
            <a:r>
              <a:rPr lang="en-US" sz="1200" i="1" dirty="0" smtClean="0"/>
              <a:t>Topco</a:t>
            </a:r>
            <a:r>
              <a:rPr lang="en-US" sz="1200" dirty="0" smtClean="0"/>
              <a:t>, 405 U.S. at 609-10 (footnote omitted).</a:t>
            </a:r>
            <a:endParaRPr lang="en-US" sz="1200" dirty="0"/>
          </a:p>
        </p:txBody>
      </p:sp>
      <p:sp>
        <p:nvSpPr>
          <p:cNvPr id="7" name="TextBox 6"/>
          <p:cNvSpPr txBox="1"/>
          <p:nvPr/>
        </p:nvSpPr>
        <p:spPr>
          <a:xfrm>
            <a:off x="1534888" y="3933235"/>
            <a:ext cx="6927322" cy="1692771"/>
          </a:xfrm>
          <a:prstGeom prst="rect">
            <a:avLst/>
          </a:prstGeom>
          <a:noFill/>
        </p:spPr>
        <p:txBody>
          <a:bodyPr wrap="square" rtlCol="0">
            <a:spAutoFit/>
          </a:bodyPr>
          <a:lstStyle/>
          <a:p>
            <a:r>
              <a:rPr lang="en-US" sz="1200" dirty="0"/>
              <a:t>Whether or not we would decide this case the same way under the rule of reason used by the District Court is irrelevant to the issue before us. The fact is that courts are of limited utility in examining difficult economic </a:t>
            </a:r>
            <a:r>
              <a:rPr lang="en-US" sz="1200" dirty="0" smtClean="0"/>
              <a:t>problems. </a:t>
            </a:r>
            <a:r>
              <a:rPr lang="en-US" sz="1200" dirty="0"/>
              <a:t>Our inability to weigh, in any </a:t>
            </a:r>
            <a:r>
              <a:rPr lang="en-US" sz="1200" dirty="0" smtClean="0"/>
              <a:t>meaningful </a:t>
            </a:r>
            <a:r>
              <a:rPr lang="en-US" sz="1200" dirty="0"/>
              <a:t>sense, destruction of competition in one sector of the economy against promotion of competition in another sector is one important reason we have formulated per se </a:t>
            </a:r>
            <a:r>
              <a:rPr lang="en-US" sz="1200" dirty="0" smtClean="0"/>
              <a:t>rules.</a:t>
            </a:r>
          </a:p>
          <a:p>
            <a:endParaRPr lang="en-US" sz="1200" baseline="30000" dirty="0"/>
          </a:p>
          <a:p>
            <a:r>
              <a:rPr lang="en-US" sz="1200" dirty="0"/>
              <a:t>In applying these rigid rules, the Court has consistently rejected the notion that </a:t>
            </a:r>
            <a:r>
              <a:rPr lang="en-US" sz="1200" dirty="0" smtClean="0"/>
              <a:t>naked </a:t>
            </a:r>
            <a:r>
              <a:rPr lang="en-US" sz="1200" dirty="0"/>
              <a:t>restraints of trade are to be tolerated because they are well intended or because they are allegedly developed to increase </a:t>
            </a:r>
            <a:r>
              <a:rPr lang="en-US" sz="1200" dirty="0" smtClean="0"/>
              <a:t>competition.</a:t>
            </a:r>
            <a:r>
              <a:rPr lang="en-US" sz="1200" baseline="30000" dirty="0" smtClean="0"/>
              <a:t>2</a:t>
            </a:r>
            <a:endParaRPr lang="en-US" sz="1200" baseline="30000" dirty="0"/>
          </a:p>
        </p:txBody>
      </p:sp>
    </p:spTree>
    <p:extLst>
      <p:ext uri="{BB962C8B-B14F-4D97-AF65-F5344CB8AC3E}">
        <p14:creationId xmlns:p14="http://schemas.microsoft.com/office/powerpoint/2010/main" val="425107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26909</TotalTime>
  <Words>7722</Words>
  <Application>Microsoft Office PowerPoint</Application>
  <PresentationFormat>On-screen Show (4:3)</PresentationFormat>
  <Paragraphs>643</Paragraphs>
  <Slides>47</Slides>
  <Notes>42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Edge</vt:lpstr>
      <vt:lpstr>8. Horizontal Market Divisions,  Group Boycotts,  and Other Horizontal Arrangements </vt:lpstr>
      <vt:lpstr>Topics</vt:lpstr>
      <vt:lpstr>General Warnings on Group Boycotts</vt:lpstr>
      <vt:lpstr>Horizontal Market Allocations</vt:lpstr>
      <vt:lpstr>Horizontal Market Allocations </vt:lpstr>
      <vt:lpstr>Horizontal Market Allocations</vt:lpstr>
      <vt:lpstr>Horizontal Market Allocations</vt:lpstr>
      <vt:lpstr>Horizontal Market Allocations</vt:lpstr>
      <vt:lpstr>Horizontal Market Allocations</vt:lpstr>
      <vt:lpstr>Horizontal Market Allocations</vt:lpstr>
      <vt:lpstr>Horizontal Market Allocations</vt:lpstr>
      <vt:lpstr>Horizontal Market Allocations</vt:lpstr>
      <vt:lpstr>Horizontal Group Boycotts of Customers and Suppliers</vt:lpstr>
      <vt:lpstr>Horizontal Group Boycotts of Customers/Suppliers</vt:lpstr>
      <vt:lpstr>Horizontal Group Boycotts of Customers/Suppliers</vt:lpstr>
      <vt:lpstr>Horizontal Primary Group Boycotts</vt:lpstr>
      <vt:lpstr>Horizontal Primary Group Boycotts</vt:lpstr>
      <vt:lpstr>Horizontal Primary Group Boycotts</vt:lpstr>
      <vt:lpstr>Horizontal Primary Group Boycotts</vt:lpstr>
      <vt:lpstr>Horizontal Primary Group Boycotts</vt:lpstr>
      <vt:lpstr>Horizontal Primary Group Boycotts</vt:lpstr>
      <vt:lpstr>Horizontal Primary Group Boycotts</vt:lpstr>
      <vt:lpstr>Horizontal Primary Group Boycotts</vt:lpstr>
      <vt:lpstr>Horizontal Secondary Group Boycotts</vt:lpstr>
      <vt:lpstr>Horizontal Secondary Group Boycotts</vt:lpstr>
      <vt:lpstr>Horizontal Secondary Group Boycotts</vt:lpstr>
      <vt:lpstr>Horizontal Secondary Group Boycotts</vt:lpstr>
      <vt:lpstr>Horizontal Secondary Group Boycotts</vt:lpstr>
      <vt:lpstr>Horizontal Secondary Group Boycotts</vt:lpstr>
      <vt:lpstr>Horizontal Secondary Group Boycotts</vt:lpstr>
      <vt:lpstr>Horizontal Secondary Group Boycotts</vt:lpstr>
      <vt:lpstr>Horizontal Information Sharing</vt:lpstr>
      <vt:lpstr>Horizontal Information Sharing</vt:lpstr>
      <vt:lpstr>Horizontal Information Sharing</vt:lpstr>
      <vt:lpstr>Horizontal Information Sharing</vt:lpstr>
      <vt:lpstr>Horizontal Information Sharing</vt:lpstr>
      <vt:lpstr>Horizontal Information Sharing</vt:lpstr>
      <vt:lpstr>Horizontal Information Sharing</vt:lpstr>
      <vt:lpstr>Horizontal Standard Setting</vt:lpstr>
      <vt:lpstr>Horizontal Standard Setting</vt:lpstr>
      <vt:lpstr>Horizontal Standard Setting</vt:lpstr>
      <vt:lpstr>Horizontal Standard Setting</vt:lpstr>
      <vt:lpstr>Horizontal Standard Setting</vt:lpstr>
      <vt:lpstr>Horizontal Joint Ventures</vt:lpstr>
      <vt:lpstr>Horizontal Joint Ventures</vt:lpstr>
      <vt:lpstr>Horizontal Joint Ventures</vt:lpstr>
      <vt:lpstr>Horizontal Joint Ventures</vt:lpstr>
    </vt:vector>
  </TitlesOfParts>
  <Company>Shearman &amp; Sterling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Proving Conspiracy</dc:title>
  <dc:creator>Dale</dc:creator>
  <cp:lastModifiedBy>Dale</cp:lastModifiedBy>
  <cp:revision>1003</cp:revision>
  <cp:lastPrinted>2014-10-13T15:58:58Z</cp:lastPrinted>
  <dcterms:created xsi:type="dcterms:W3CDTF">2010-03-05T16:25:53Z</dcterms:created>
  <dcterms:modified xsi:type="dcterms:W3CDTF">2016-04-15T20:17:19Z</dcterms:modified>
</cp:coreProperties>
</file>