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sldIdLst>
    <p:sldId id="551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664" y="-810"/>
      </p:cViewPr>
      <p:guideLst>
        <p:guide orient="horz" pos="1704"/>
        <p:guide pos="2880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9" tIns="46576" rIns="93149" bIns="46576" numCol="1" anchor="t" anchorCtr="0" compatLnSpc="1">
            <a:prstTxWarp prst="textNoShape">
              <a:avLst/>
            </a:prstTxWarp>
          </a:bodyPr>
          <a:lstStyle>
            <a:lvl1pPr defTabSz="9317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1"/>
            <a:ext cx="3038145" cy="46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9" tIns="46576" rIns="93149" bIns="46576" numCol="1" anchor="t" anchorCtr="0" compatLnSpc="1">
            <a:prstTxWarp prst="textNoShape">
              <a:avLst/>
            </a:prstTxWarp>
          </a:bodyPr>
          <a:lstStyle>
            <a:lvl1pPr algn="r" defTabSz="9317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6" y="4387443"/>
            <a:ext cx="5607711" cy="415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9" tIns="46576" rIns="93149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357"/>
            <a:ext cx="3038145" cy="46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9" tIns="46576" rIns="93149" bIns="46576" numCol="1" anchor="b" anchorCtr="0" compatLnSpc="1">
            <a:prstTxWarp prst="textNoShape">
              <a:avLst/>
            </a:prstTxWarp>
          </a:bodyPr>
          <a:lstStyle>
            <a:lvl1pPr defTabSz="9317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3357"/>
            <a:ext cx="3038145" cy="46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9" tIns="46576" rIns="93149" bIns="46576" numCol="1" anchor="b" anchorCtr="0" compatLnSpc="1">
            <a:prstTxWarp prst="textNoShape">
              <a:avLst/>
            </a:prstTxWarp>
          </a:bodyPr>
          <a:lstStyle>
            <a:lvl1pPr algn="r" defTabSz="930356">
              <a:defRPr sz="1300"/>
            </a:lvl1pPr>
          </a:lstStyle>
          <a:p>
            <a:fld id="{20623207-242A-45FA-B7B3-1ACCD3866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163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ADF9-080D-4B59-8ABA-DB694DA6FDC3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68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695A7-515A-4804-92E5-02CFA15F63ED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15DF1-8D01-45F1-A094-F3190021B6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341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B7879-5717-43F8-A55D-22462857DFCB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2DD9F-3CB0-4BA2-91C7-DBBA40AECE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452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4957445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latin typeface="+mn-lt"/>
              </a:defRPr>
            </a:lvl1pPr>
          </a:lstStyle>
          <a:p>
            <a:fld id="{B76A2FD4-C39A-4DF5-9018-0E50141DC31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393700" y="6248400"/>
            <a:ext cx="42672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dirty="0" smtClean="0"/>
              <a:t>Antitrust Law</a:t>
            </a:r>
            <a:r>
              <a:rPr lang="en-US" altLang="en-US" sz="900" dirty="0" smtClean="0"/>
              <a:t/>
            </a:r>
            <a:br>
              <a:rPr lang="en-US" altLang="en-US" sz="900" dirty="0" smtClean="0"/>
            </a:br>
            <a:r>
              <a:rPr lang="en-US" altLang="en-US" sz="900" dirty="0" smtClean="0"/>
              <a:t>Fall 2014   Yale Law School</a:t>
            </a:r>
            <a:br>
              <a:rPr lang="en-US" altLang="en-US" sz="900" dirty="0" smtClean="0"/>
            </a:br>
            <a:r>
              <a:rPr lang="en-US" altLang="en-US" sz="900" dirty="0" smtClean="0"/>
              <a:t>Dale Collins</a:t>
            </a:r>
          </a:p>
        </p:txBody>
      </p:sp>
    </p:spTree>
    <p:extLst>
      <p:ext uri="{BB962C8B-B14F-4D97-AF65-F5344CB8AC3E}">
        <p14:creationId xmlns:p14="http://schemas.microsoft.com/office/powerpoint/2010/main" val="223997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6F919-64E7-46A2-838E-4048E583E2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393700" y="6248400"/>
            <a:ext cx="42672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dirty="0" smtClean="0"/>
              <a:t>Antitrust Law</a:t>
            </a:r>
            <a:r>
              <a:rPr lang="en-US" altLang="en-US" sz="900" dirty="0" smtClean="0"/>
              <a:t/>
            </a:r>
            <a:br>
              <a:rPr lang="en-US" altLang="en-US" sz="900" dirty="0" smtClean="0"/>
            </a:br>
            <a:r>
              <a:rPr lang="en-US" altLang="en-US" sz="900" dirty="0" smtClean="0"/>
              <a:t>Fall 2014  Yale Law School</a:t>
            </a:r>
            <a:br>
              <a:rPr lang="en-US" altLang="en-US" sz="900" dirty="0" smtClean="0"/>
            </a:br>
            <a:r>
              <a:rPr lang="en-US" altLang="en-US" sz="900" dirty="0" smtClean="0"/>
              <a:t>Dale Collins</a:t>
            </a:r>
          </a:p>
        </p:txBody>
      </p:sp>
    </p:spTree>
    <p:extLst>
      <p:ext uri="{BB962C8B-B14F-4D97-AF65-F5344CB8AC3E}">
        <p14:creationId xmlns:p14="http://schemas.microsoft.com/office/powerpoint/2010/main" val="2887865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64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64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99424-FEB4-4F25-93D3-96EA2BAED8A0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C4DF3-7541-40AC-BE60-4C9E3FD068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93347-B46F-44F1-AF8A-098223622C4E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E046C-E8CA-46A3-8E4A-32A744368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28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53AA-CF1F-477A-86B8-068D426B3828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E72F6-0ABB-4BFE-A625-D18C8AB1686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824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557A3-F9E4-437C-88D6-20C846BC4BC6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24A07-1A9A-4576-B6FD-05005A9D17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058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EDC4-B9E8-4664-ADE3-81FC7353C66E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BE2A4-79CC-4F67-945F-C4528C010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5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83AE3-BEEA-410B-BD09-96A637C92DA1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C5BD0-10BD-4747-845D-A8976FFBD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15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4"/>
            <a:endParaRPr lang="en-US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48442BC7-69C6-4A02-AE06-3FF63F31B348}" type="datetime1">
              <a:rPr lang="en-US"/>
              <a:pPr>
                <a:defRPr/>
              </a:pPr>
              <a:t>10/24/2014</a:t>
            </a:fld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fld id="{0F014187-6994-440A-9278-A32211235A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4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2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4A07-1A9A-4576-B6FD-05005A9D17F1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35571" y="1106542"/>
            <a:ext cx="7185747" cy="3595463"/>
            <a:chOff x="435571" y="1106542"/>
            <a:chExt cx="7185747" cy="3595463"/>
          </a:xfrm>
        </p:grpSpPr>
        <p:sp>
          <p:nvSpPr>
            <p:cNvPr id="4" name="TextBox 3"/>
            <p:cNvSpPr txBox="1"/>
            <p:nvPr/>
          </p:nvSpPr>
          <p:spPr>
            <a:xfrm>
              <a:off x="1413042" y="1640974"/>
              <a:ext cx="144379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Manufacturing</a:t>
              </a:r>
            </a:p>
            <a:p>
              <a:r>
                <a:rPr lang="en-US" sz="1200" dirty="0" smtClean="0"/>
                <a:t>25.6 million pairs</a:t>
              </a:r>
            </a:p>
            <a:p>
              <a:r>
                <a:rPr lang="en-US" sz="1200" dirty="0" smtClean="0"/>
                <a:t>Rank: 4</a:t>
              </a:r>
            </a:p>
            <a:p>
              <a:r>
                <a:rPr lang="en-US" sz="1200" dirty="0" smtClean="0"/>
                <a:t>Plants: 42</a:t>
              </a:r>
            </a:p>
            <a:p>
              <a:r>
                <a:rPr lang="en-US" sz="1200" dirty="0" smtClean="0"/>
                <a:t>Share: 3.97%</a:t>
              </a:r>
              <a:endParaRPr lang="en-US" sz="1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95285" y="1648996"/>
              <a:ext cx="144379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Manufacturing</a:t>
              </a:r>
            </a:p>
            <a:p>
              <a:r>
                <a:rPr lang="en-US" b="0" dirty="0"/>
                <a:t>3.5 million pairs</a:t>
              </a:r>
            </a:p>
            <a:p>
              <a:r>
                <a:rPr lang="en-US" b="0" dirty="0"/>
                <a:t>Rank: 12</a:t>
              </a:r>
            </a:p>
            <a:p>
              <a:r>
                <a:rPr lang="en-US" b="0" dirty="0"/>
                <a:t>Plants: 4</a:t>
              </a:r>
            </a:p>
            <a:p>
              <a:r>
                <a:rPr lang="en-US" b="0" dirty="0"/>
                <a:t>Share: 0.5%</a:t>
              </a:r>
              <a:endParaRPr lang="en-US" b="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7528" y="1648996"/>
              <a:ext cx="144379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Manufacturing</a:t>
              </a:r>
            </a:p>
            <a:p>
              <a:r>
                <a:rPr lang="en-US" b="0" dirty="0"/>
                <a:t>509 million pairs</a:t>
              </a:r>
            </a:p>
            <a:p>
              <a:r>
                <a:rPr lang="en-US" b="0" dirty="0"/>
                <a:t>Share: 94.5%</a:t>
              </a:r>
            </a:p>
            <a:p>
              <a:r>
                <a:rPr lang="en-US" b="0" dirty="0"/>
                <a:t>4-FCR: 23%</a:t>
              </a:r>
            </a:p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13042" y="3678321"/>
              <a:ext cx="144379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Retailing</a:t>
              </a:r>
            </a:p>
            <a:p>
              <a:r>
                <a:rPr lang="en-US" b="0" dirty="0"/>
                <a:t>1230 outlets Rank: 3</a:t>
              </a:r>
            </a:p>
            <a:p>
              <a:r>
                <a:rPr lang="en-US" b="0" dirty="0"/>
                <a:t>Share: 3.8%</a:t>
              </a:r>
            </a:p>
            <a:p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95285" y="3678321"/>
              <a:ext cx="144379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Retailing</a:t>
              </a:r>
            </a:p>
            <a:p>
              <a:r>
                <a:rPr lang="en-US" b="0" dirty="0"/>
                <a:t>352 outlets </a:t>
              </a:r>
            </a:p>
            <a:p>
              <a:r>
                <a:rPr lang="en-US" b="0" dirty="0"/>
                <a:t>Rank: 8</a:t>
              </a:r>
            </a:p>
            <a:p>
              <a:r>
                <a:rPr lang="en-US" b="0" dirty="0"/>
                <a:t>Share: 1.2%</a:t>
              </a:r>
            </a:p>
            <a:p>
              <a:r>
                <a:rPr lang="en-US" b="0" dirty="0"/>
                <a:t>Sales: $42 million</a:t>
              </a:r>
              <a:endParaRPr lang="en-US" b="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77528" y="3686342"/>
              <a:ext cx="144379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Retailing</a:t>
              </a:r>
            </a:p>
            <a:p>
              <a:r>
                <a:rPr lang="en-US" b="0" dirty="0"/>
                <a:t>22,000 outlets</a:t>
              </a:r>
            </a:p>
            <a:p>
              <a:r>
                <a:rPr lang="en-US" b="0" dirty="0"/>
                <a:t>Share: 95.0%</a:t>
              </a:r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13042" y="1106542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Brown Shoe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72186" y="1114564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Kinney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26189" y="1106542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All others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798053" y="2656637"/>
              <a:ext cx="0" cy="102168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288213" y="2683205"/>
              <a:ext cx="4261" cy="100313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2"/>
            </p:cNvCxnSpPr>
            <p:nvPr/>
          </p:nvCxnSpPr>
          <p:spPr>
            <a:xfrm flipH="1">
              <a:off x="4516511" y="2664659"/>
              <a:ext cx="669" cy="101366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9253" y="2656637"/>
              <a:ext cx="0" cy="5281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490703" y="2662987"/>
              <a:ext cx="0" cy="5281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79303" y="3199229"/>
              <a:ext cx="0" cy="46814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865103" y="3199229"/>
              <a:ext cx="0" cy="46814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15603" y="3167479"/>
              <a:ext cx="16700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865103" y="3167479"/>
              <a:ext cx="16192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730500" y="2940050"/>
              <a:ext cx="1043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Premerger: 0%</a:t>
              </a:r>
              <a:endParaRPr lang="en-US" sz="1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30500" y="3143250"/>
              <a:ext cx="12057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Postmerger: 7.9%</a:t>
              </a:r>
              <a:endParaRPr lang="en-US" sz="1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70039" y="2720024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20%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52518" y="2942951"/>
              <a:ext cx="11144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Premerger: 80%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52518" y="3167479"/>
              <a:ext cx="1276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Postmerger: 71.1%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5571" y="2964413"/>
              <a:ext cx="13901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Supply of </a:t>
              </a:r>
            </a:p>
            <a:p>
              <a:r>
                <a:rPr lang="en-US" sz="1000" dirty="0" smtClean="0"/>
                <a:t>Kinney requirements: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098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24807</TotalTime>
  <Words>101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Edge</vt:lpstr>
      <vt:lpstr>PowerPoint Presentation</vt:lpstr>
    </vt:vector>
  </TitlesOfParts>
  <Company>Shearman &amp; Sterling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Proving Conspiracy</dc:title>
  <dc:creator>Dale</dc:creator>
  <cp:lastModifiedBy>Dale</cp:lastModifiedBy>
  <cp:revision>821</cp:revision>
  <cp:lastPrinted>2014-10-18T17:25:17Z</cp:lastPrinted>
  <dcterms:created xsi:type="dcterms:W3CDTF">2010-03-05T16:25:53Z</dcterms:created>
  <dcterms:modified xsi:type="dcterms:W3CDTF">2014-10-24T23:16:44Z</dcterms:modified>
</cp:coreProperties>
</file>