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rts/chart2.xml" ContentType="application/vnd.openxmlformats-officedocument.drawingml.chart+xml"/>
  <Override PartName="/ppt/notesSlides/notesSlide54.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777" r:id="rId2"/>
    <p:sldMasterId id="2147483790" r:id="rId3"/>
  </p:sldMasterIdLst>
  <p:notesMasterIdLst>
    <p:notesMasterId r:id="rId78"/>
  </p:notesMasterIdLst>
  <p:sldIdLst>
    <p:sldId id="256" r:id="rId4"/>
    <p:sldId id="543" r:id="rId5"/>
    <p:sldId id="544" r:id="rId6"/>
    <p:sldId id="505" r:id="rId7"/>
    <p:sldId id="517" r:id="rId8"/>
    <p:sldId id="541" r:id="rId9"/>
    <p:sldId id="539" r:id="rId10"/>
    <p:sldId id="546" r:id="rId11"/>
    <p:sldId id="518" r:id="rId12"/>
    <p:sldId id="603" r:id="rId13"/>
    <p:sldId id="596" r:id="rId14"/>
    <p:sldId id="622" r:id="rId15"/>
    <p:sldId id="547" r:id="rId16"/>
    <p:sldId id="552" r:id="rId17"/>
    <p:sldId id="554" r:id="rId18"/>
    <p:sldId id="568" r:id="rId19"/>
    <p:sldId id="575" r:id="rId20"/>
    <p:sldId id="576" r:id="rId21"/>
    <p:sldId id="578" r:id="rId22"/>
    <p:sldId id="577" r:id="rId23"/>
    <p:sldId id="580" r:id="rId24"/>
    <p:sldId id="548" r:id="rId25"/>
    <p:sldId id="560" r:id="rId26"/>
    <p:sldId id="561" r:id="rId27"/>
    <p:sldId id="555" r:id="rId28"/>
    <p:sldId id="557" r:id="rId29"/>
    <p:sldId id="558" r:id="rId30"/>
    <p:sldId id="607" r:id="rId31"/>
    <p:sldId id="605" r:id="rId32"/>
    <p:sldId id="559" r:id="rId33"/>
    <p:sldId id="556" r:id="rId34"/>
    <p:sldId id="572" r:id="rId35"/>
    <p:sldId id="562" r:id="rId36"/>
    <p:sldId id="563" r:id="rId37"/>
    <p:sldId id="565" r:id="rId38"/>
    <p:sldId id="567" r:id="rId39"/>
    <p:sldId id="564" r:id="rId40"/>
    <p:sldId id="606" r:id="rId41"/>
    <p:sldId id="569" r:id="rId42"/>
    <p:sldId id="570" r:id="rId43"/>
    <p:sldId id="571" r:id="rId44"/>
    <p:sldId id="587" r:id="rId45"/>
    <p:sldId id="549" r:id="rId46"/>
    <p:sldId id="588" r:id="rId47"/>
    <p:sldId id="602" r:id="rId48"/>
    <p:sldId id="601" r:id="rId49"/>
    <p:sldId id="589" r:id="rId50"/>
    <p:sldId id="623" r:id="rId51"/>
    <p:sldId id="590" r:id="rId52"/>
    <p:sldId id="609" r:id="rId53"/>
    <p:sldId id="611" r:id="rId54"/>
    <p:sldId id="612" r:id="rId55"/>
    <p:sldId id="593" r:id="rId56"/>
    <p:sldId id="594" r:id="rId57"/>
    <p:sldId id="595" r:id="rId58"/>
    <p:sldId id="618" r:id="rId59"/>
    <p:sldId id="619" r:id="rId60"/>
    <p:sldId id="550" r:id="rId61"/>
    <p:sldId id="613" r:id="rId62"/>
    <p:sldId id="614" r:id="rId63"/>
    <p:sldId id="615" r:id="rId64"/>
    <p:sldId id="616" r:id="rId65"/>
    <p:sldId id="620" r:id="rId66"/>
    <p:sldId id="617" r:id="rId67"/>
    <p:sldId id="581" r:id="rId68"/>
    <p:sldId id="582" r:id="rId69"/>
    <p:sldId id="584" r:id="rId70"/>
    <p:sldId id="621" r:id="rId71"/>
    <p:sldId id="585" r:id="rId72"/>
    <p:sldId id="586" r:id="rId73"/>
    <p:sldId id="600" r:id="rId74"/>
    <p:sldId id="598" r:id="rId75"/>
    <p:sldId id="604" r:id="rId76"/>
    <p:sldId id="599" r:id="rId7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704" userDrawn="1">
          <p15:clr>
            <a:srgbClr val="A4A3A4"/>
          </p15:clr>
        </p15:guide>
        <p15:guide id="2" pos="3072" userDrawn="1">
          <p15:clr>
            <a:srgbClr val="A4A3A4"/>
          </p15:clr>
        </p15:guide>
        <p15:guide id="3" orient="horz" pos="1326">
          <p15:clr>
            <a:srgbClr val="A4A3A4"/>
          </p15:clr>
        </p15:guide>
        <p15:guide id="4" pos="12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4" autoAdjust="0"/>
  </p:normalViewPr>
  <p:slideViewPr>
    <p:cSldViewPr snapToGrid="0">
      <p:cViewPr varScale="1">
        <p:scale>
          <a:sx n="123" d="100"/>
          <a:sy n="123" d="100"/>
        </p:scale>
        <p:origin x="1176" y="96"/>
      </p:cViewPr>
      <p:guideLst>
        <p:guide orient="horz" pos="1704"/>
        <p:guide pos="3072"/>
        <p:guide orient="horz" pos="1326"/>
        <p:guide pos="1218"/>
      </p:guideLst>
    </p:cSldViewPr>
  </p:slideViewPr>
  <p:notesTextViewPr>
    <p:cViewPr>
      <p:scale>
        <a:sx n="100" d="100"/>
        <a:sy n="100" d="100"/>
      </p:scale>
      <p:origin x="0" y="0"/>
    </p:cViewPr>
  </p:notesText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oleObject" Target="file:///C:\Data1\Applied%20Antitrust\11_horizontal_mergers\litigation_hh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ata1\Applied%20Antitrust\11_horizontal_mergers\Recapture_of_profit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ata1\Applied%20Antitrust\11_horizontal_mergers\Recapture_of_profi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guidelines!$A$5:$A$14</c:f>
              <c:numCache>
                <c:formatCode>General</c:formatCode>
                <c:ptCount val="10"/>
                <c:pt idx="0">
                  <c:v>10</c:v>
                </c:pt>
                <c:pt idx="1">
                  <c:v>9</c:v>
                </c:pt>
                <c:pt idx="2">
                  <c:v>8</c:v>
                </c:pt>
                <c:pt idx="3">
                  <c:v>7</c:v>
                </c:pt>
                <c:pt idx="4">
                  <c:v>6</c:v>
                </c:pt>
                <c:pt idx="5">
                  <c:v>5</c:v>
                </c:pt>
                <c:pt idx="6">
                  <c:v>4</c:v>
                </c:pt>
                <c:pt idx="7">
                  <c:v>3</c:v>
                </c:pt>
                <c:pt idx="8">
                  <c:v>2</c:v>
                </c:pt>
                <c:pt idx="9">
                  <c:v>1</c:v>
                </c:pt>
              </c:numCache>
            </c:numRef>
          </c:cat>
          <c:val>
            <c:numRef>
              <c:f>guidelines!$C$5:$C$14</c:f>
              <c:numCache>
                <c:formatCode>0</c:formatCode>
                <c:ptCount val="10"/>
                <c:pt idx="0">
                  <c:v>1000</c:v>
                </c:pt>
                <c:pt idx="1">
                  <c:v>1111.1111111111111</c:v>
                </c:pt>
                <c:pt idx="2">
                  <c:v>1250</c:v>
                </c:pt>
                <c:pt idx="3">
                  <c:v>1428.5714285714287</c:v>
                </c:pt>
                <c:pt idx="4">
                  <c:v>1666.666666666667</c:v>
                </c:pt>
                <c:pt idx="5">
                  <c:v>2000</c:v>
                </c:pt>
                <c:pt idx="6">
                  <c:v>2500</c:v>
                </c:pt>
                <c:pt idx="7">
                  <c:v>3333.3333333333339</c:v>
                </c:pt>
                <c:pt idx="8">
                  <c:v>5000</c:v>
                </c:pt>
                <c:pt idx="9">
                  <c:v>10000</c:v>
                </c:pt>
              </c:numCache>
            </c:numRef>
          </c:val>
          <c:smooth val="0"/>
        </c:ser>
        <c:dLbls>
          <c:showLegendKey val="0"/>
          <c:showVal val="0"/>
          <c:showCatName val="0"/>
          <c:showSerName val="0"/>
          <c:showPercent val="0"/>
          <c:showBubbleSize val="0"/>
        </c:dLbls>
        <c:smooth val="0"/>
        <c:axId val="496280448"/>
        <c:axId val="496276528"/>
      </c:lineChart>
      <c:catAx>
        <c:axId val="496280448"/>
        <c:scaling>
          <c:orientation val="minMax"/>
        </c:scaling>
        <c:delete val="0"/>
        <c:axPos val="b"/>
        <c:title>
          <c:tx>
            <c:rich>
              <a:bodyPr/>
              <a:lstStyle/>
              <a:p>
                <a:pPr>
                  <a:defRPr/>
                </a:pPr>
                <a:r>
                  <a:rPr lang="en-US"/>
                  <a:t>Number of firms premerger</a:t>
                </a:r>
              </a:p>
            </c:rich>
          </c:tx>
          <c:overlay val="0"/>
        </c:title>
        <c:numFmt formatCode="General" sourceLinked="1"/>
        <c:majorTickMark val="out"/>
        <c:minorTickMark val="none"/>
        <c:tickLblPos val="nextTo"/>
        <c:crossAx val="496276528"/>
        <c:crosses val="autoZero"/>
        <c:auto val="1"/>
        <c:lblAlgn val="ctr"/>
        <c:lblOffset val="100"/>
        <c:noMultiLvlLbl val="0"/>
      </c:catAx>
      <c:valAx>
        <c:axId val="496276528"/>
        <c:scaling>
          <c:orientation val="minMax"/>
          <c:max val="10000"/>
          <c:min val="0"/>
        </c:scaling>
        <c:delete val="0"/>
        <c:axPos val="l"/>
        <c:majorGridlines/>
        <c:title>
          <c:tx>
            <c:rich>
              <a:bodyPr rot="-5400000" vert="horz"/>
              <a:lstStyle/>
              <a:p>
                <a:pPr>
                  <a:defRPr/>
                </a:pPr>
                <a:r>
                  <a:rPr lang="en-US"/>
                  <a:t>Premerger HHI</a:t>
                </a:r>
              </a:p>
            </c:rich>
          </c:tx>
          <c:overlay val="0"/>
        </c:title>
        <c:numFmt formatCode="0" sourceLinked="1"/>
        <c:majorTickMark val="out"/>
        <c:minorTickMark val="none"/>
        <c:tickLblPos val="nextTo"/>
        <c:crossAx val="496280448"/>
        <c:crosses val="autoZero"/>
        <c:crossBetween val="between"/>
      </c:valAx>
      <c:spPr>
        <a:ln>
          <a:no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Premerger and Postmerger Profits</a:t>
            </a:r>
          </a:p>
        </c:rich>
      </c:tx>
      <c:overlay val="0"/>
      <c:spPr>
        <a:noFill/>
        <a:ln>
          <a:noFill/>
        </a:ln>
        <a:effectLst/>
      </c:spPr>
    </c:title>
    <c:autoTitleDeleted val="0"/>
    <c:plotArea>
      <c:layout/>
      <c:lineChart>
        <c:grouping val="standard"/>
        <c:varyColors val="0"/>
        <c:ser>
          <c:idx val="0"/>
          <c:order val="0"/>
          <c:tx>
            <c:strRef>
              <c:f>Sheet1!$A$47</c:f>
              <c:strCache>
                <c:ptCount val="1"/>
                <c:pt idx="0">
                  <c:v>Premerger</c:v>
                </c:pt>
              </c:strCache>
            </c:strRef>
          </c:tx>
          <c:spPr>
            <a:ln w="28575" cap="rnd">
              <a:solidFill>
                <a:schemeClr val="accent1"/>
              </a:solidFill>
              <a:round/>
            </a:ln>
            <a:effectLst/>
          </c:spPr>
          <c:marker>
            <c:symbol val="none"/>
          </c:marker>
          <c:cat>
            <c:numRef>
              <c:f>Sheet1!$A$15:$A$44</c:f>
              <c:numCache>
                <c:formatCode>General</c:formatCode>
                <c:ptCount val="30"/>
                <c:pt idx="0">
                  <c:v>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numCache>
            </c:numRef>
          </c:cat>
          <c:val>
            <c:numRef>
              <c:f>Sheet1!$G$15:$G$44</c:f>
              <c:numCache>
                <c:formatCode>General</c:formatCode>
                <c:ptCount val="30"/>
                <c:pt idx="0">
                  <c:v>-6000</c:v>
                </c:pt>
                <c:pt idx="1">
                  <c:v>-2900</c:v>
                </c:pt>
                <c:pt idx="2">
                  <c:v>0</c:v>
                </c:pt>
                <c:pt idx="3">
                  <c:v>2700</c:v>
                </c:pt>
                <c:pt idx="4">
                  <c:v>5200</c:v>
                </c:pt>
                <c:pt idx="5">
                  <c:v>7500</c:v>
                </c:pt>
                <c:pt idx="6">
                  <c:v>9600</c:v>
                </c:pt>
                <c:pt idx="7">
                  <c:v>11500</c:v>
                </c:pt>
                <c:pt idx="8">
                  <c:v>13200</c:v>
                </c:pt>
                <c:pt idx="9">
                  <c:v>14700</c:v>
                </c:pt>
                <c:pt idx="10">
                  <c:v>16000</c:v>
                </c:pt>
                <c:pt idx="11">
                  <c:v>17100</c:v>
                </c:pt>
                <c:pt idx="12">
                  <c:v>18000</c:v>
                </c:pt>
                <c:pt idx="13">
                  <c:v>18700</c:v>
                </c:pt>
                <c:pt idx="14">
                  <c:v>19200</c:v>
                </c:pt>
                <c:pt idx="15">
                  <c:v>19500</c:v>
                </c:pt>
                <c:pt idx="16">
                  <c:v>19600</c:v>
                </c:pt>
                <c:pt idx="17">
                  <c:v>19500</c:v>
                </c:pt>
                <c:pt idx="18">
                  <c:v>19200</c:v>
                </c:pt>
                <c:pt idx="19">
                  <c:v>18700</c:v>
                </c:pt>
                <c:pt idx="20">
                  <c:v>18000</c:v>
                </c:pt>
                <c:pt idx="21">
                  <c:v>17100</c:v>
                </c:pt>
                <c:pt idx="22">
                  <c:v>16000</c:v>
                </c:pt>
                <c:pt idx="23">
                  <c:v>14700</c:v>
                </c:pt>
                <c:pt idx="24">
                  <c:v>13200</c:v>
                </c:pt>
                <c:pt idx="25">
                  <c:v>11500</c:v>
                </c:pt>
                <c:pt idx="26">
                  <c:v>9600</c:v>
                </c:pt>
                <c:pt idx="27">
                  <c:v>7500</c:v>
                </c:pt>
                <c:pt idx="28">
                  <c:v>5200</c:v>
                </c:pt>
                <c:pt idx="29">
                  <c:v>2700</c:v>
                </c:pt>
              </c:numCache>
            </c:numRef>
          </c:val>
          <c:smooth val="0"/>
        </c:ser>
        <c:ser>
          <c:idx val="1"/>
          <c:order val="1"/>
          <c:tx>
            <c:strRef>
              <c:f>Sheet1!$J$47</c:f>
              <c:strCache>
                <c:ptCount val="1"/>
                <c:pt idx="0">
                  <c:v>Postmerger</c:v>
                </c:pt>
              </c:strCache>
            </c:strRef>
          </c:tx>
          <c:spPr>
            <a:ln w="28575" cap="rnd">
              <a:solidFill>
                <a:schemeClr val="accent2"/>
              </a:solidFill>
              <a:prstDash val="dash"/>
              <a:round/>
            </a:ln>
            <a:effectLst/>
          </c:spPr>
          <c:marker>
            <c:symbol val="none"/>
          </c:marker>
          <c:val>
            <c:numRef>
              <c:f>Sheet1!$N$15:$N$44</c:f>
              <c:numCache>
                <c:formatCode>General</c:formatCode>
                <c:ptCount val="30"/>
                <c:pt idx="16">
                  <c:v>19600</c:v>
                </c:pt>
                <c:pt idx="17">
                  <c:v>19920</c:v>
                </c:pt>
                <c:pt idx="18">
                  <c:v>20040</c:v>
                </c:pt>
                <c:pt idx="19">
                  <c:v>19960</c:v>
                </c:pt>
                <c:pt idx="20">
                  <c:v>19680</c:v>
                </c:pt>
                <c:pt idx="21">
                  <c:v>19200</c:v>
                </c:pt>
                <c:pt idx="22">
                  <c:v>18520</c:v>
                </c:pt>
                <c:pt idx="23">
                  <c:v>17640</c:v>
                </c:pt>
                <c:pt idx="24">
                  <c:v>16560</c:v>
                </c:pt>
                <c:pt idx="25">
                  <c:v>15280</c:v>
                </c:pt>
                <c:pt idx="26">
                  <c:v>13800</c:v>
                </c:pt>
                <c:pt idx="27">
                  <c:v>12120</c:v>
                </c:pt>
                <c:pt idx="28">
                  <c:v>10240</c:v>
                </c:pt>
                <c:pt idx="29">
                  <c:v>8160</c:v>
                </c:pt>
              </c:numCache>
            </c:numRef>
          </c:val>
          <c:smooth val="0"/>
        </c:ser>
        <c:dLbls>
          <c:showLegendKey val="0"/>
          <c:showVal val="0"/>
          <c:showCatName val="0"/>
          <c:showSerName val="0"/>
          <c:showPercent val="0"/>
          <c:showBubbleSize val="0"/>
        </c:dLbls>
        <c:smooth val="0"/>
        <c:axId val="496279272"/>
        <c:axId val="496279664"/>
      </c:lineChart>
      <c:catAx>
        <c:axId val="4962792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Price of Product 1</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279664"/>
        <c:crosses val="autoZero"/>
        <c:auto val="1"/>
        <c:lblAlgn val="ctr"/>
        <c:lblOffset val="100"/>
        <c:noMultiLvlLbl val="0"/>
      </c:catAx>
      <c:valAx>
        <c:axId val="496279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Profits of Firm 1</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279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Profit Maximization with Postmerger Recapture</a:t>
            </a:r>
          </a:p>
        </c:rich>
      </c:tx>
      <c:overlay val="0"/>
      <c:spPr>
        <a:noFill/>
        <a:ln>
          <a:noFill/>
        </a:ln>
        <a:effectLst/>
      </c:spPr>
    </c:title>
    <c:autoTitleDeleted val="0"/>
    <c:plotArea>
      <c:layout>
        <c:manualLayout>
          <c:layoutTarget val="inner"/>
          <c:xMode val="edge"/>
          <c:yMode val="edge"/>
          <c:x val="9.1072525170713209E-2"/>
          <c:y val="7.6672583468208988E-2"/>
          <c:w val="0.88559862451629023"/>
          <c:h val="0.8225496364127125"/>
        </c:manualLayout>
      </c:layout>
      <c:lineChart>
        <c:grouping val="standard"/>
        <c:varyColors val="0"/>
        <c:ser>
          <c:idx val="0"/>
          <c:order val="0"/>
          <c:tx>
            <c:strRef>
              <c:f>Sheet1!$D$58</c:f>
              <c:strCache>
                <c:ptCount val="1"/>
                <c:pt idx="0">
                  <c:v>MR-1</c:v>
                </c:pt>
              </c:strCache>
            </c:strRef>
          </c:tx>
          <c:spPr>
            <a:ln w="28575" cap="rnd">
              <a:solidFill>
                <a:schemeClr val="accent1"/>
              </a:solidFill>
              <a:round/>
            </a:ln>
            <a:effectLst/>
          </c:spPr>
          <c:marker>
            <c:symbol val="none"/>
          </c:marker>
          <c:cat>
            <c:numRef>
              <c:f>Sheet1!$B$59:$B$88</c:f>
              <c:numCache>
                <c:formatCode>General</c:formatCode>
                <c:ptCount val="30"/>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numCache>
            </c:numRef>
          </c:cat>
          <c:val>
            <c:numRef>
              <c:f>Sheet1!$D$59:$D$78</c:f>
              <c:numCache>
                <c:formatCode>General</c:formatCode>
                <c:ptCount val="20"/>
                <c:pt idx="0">
                  <c:v>280</c:v>
                </c:pt>
                <c:pt idx="1">
                  <c:v>260</c:v>
                </c:pt>
                <c:pt idx="2">
                  <c:v>240</c:v>
                </c:pt>
                <c:pt idx="3">
                  <c:v>220</c:v>
                </c:pt>
                <c:pt idx="4">
                  <c:v>200</c:v>
                </c:pt>
                <c:pt idx="5">
                  <c:v>180</c:v>
                </c:pt>
                <c:pt idx="6">
                  <c:v>160</c:v>
                </c:pt>
                <c:pt idx="7">
                  <c:v>140</c:v>
                </c:pt>
                <c:pt idx="8">
                  <c:v>120</c:v>
                </c:pt>
                <c:pt idx="9">
                  <c:v>100</c:v>
                </c:pt>
                <c:pt idx="10">
                  <c:v>80</c:v>
                </c:pt>
                <c:pt idx="11">
                  <c:v>60</c:v>
                </c:pt>
                <c:pt idx="12">
                  <c:v>40</c:v>
                </c:pt>
                <c:pt idx="13">
                  <c:v>20</c:v>
                </c:pt>
                <c:pt idx="14">
                  <c:v>0</c:v>
                </c:pt>
                <c:pt idx="15">
                  <c:v>-20</c:v>
                </c:pt>
                <c:pt idx="16">
                  <c:v>-40</c:v>
                </c:pt>
                <c:pt idx="17">
                  <c:v>-60</c:v>
                </c:pt>
                <c:pt idx="18">
                  <c:v>-80</c:v>
                </c:pt>
                <c:pt idx="19">
                  <c:v>-100</c:v>
                </c:pt>
              </c:numCache>
            </c:numRef>
          </c:val>
          <c:smooth val="0"/>
        </c:ser>
        <c:ser>
          <c:idx val="1"/>
          <c:order val="1"/>
          <c:tx>
            <c:strRef>
              <c:f>Sheet1!$F$58</c:f>
              <c:strCache>
                <c:ptCount val="1"/>
                <c:pt idx="0">
                  <c:v>MC</c:v>
                </c:pt>
              </c:strCache>
            </c:strRef>
          </c:tx>
          <c:spPr>
            <a:ln w="28575" cap="rnd">
              <a:solidFill>
                <a:schemeClr val="accent2"/>
              </a:solidFill>
              <a:round/>
            </a:ln>
            <a:effectLst/>
          </c:spPr>
          <c:marker>
            <c:symbol val="none"/>
          </c:marker>
          <c:val>
            <c:numRef>
              <c:f>Sheet1!$F$59:$F$78</c:f>
              <c:numCache>
                <c:formatCode>General</c:formatCode>
                <c:ptCount val="20"/>
                <c:pt idx="0">
                  <c:v>20</c:v>
                </c:pt>
                <c:pt idx="1">
                  <c:v>20</c:v>
                </c:pt>
                <c:pt idx="2">
                  <c:v>20</c:v>
                </c:pt>
                <c:pt idx="3">
                  <c:v>20</c:v>
                </c:pt>
                <c:pt idx="4">
                  <c:v>20</c:v>
                </c:pt>
                <c:pt idx="5">
                  <c:v>20</c:v>
                </c:pt>
                <c:pt idx="6">
                  <c:v>20</c:v>
                </c:pt>
                <c:pt idx="7">
                  <c:v>20</c:v>
                </c:pt>
                <c:pt idx="8">
                  <c:v>20</c:v>
                </c:pt>
                <c:pt idx="9">
                  <c:v>20</c:v>
                </c:pt>
                <c:pt idx="10">
                  <c:v>20</c:v>
                </c:pt>
                <c:pt idx="11">
                  <c:v>20</c:v>
                </c:pt>
                <c:pt idx="12">
                  <c:v>20</c:v>
                </c:pt>
                <c:pt idx="13">
                  <c:v>20</c:v>
                </c:pt>
                <c:pt idx="14">
                  <c:v>20</c:v>
                </c:pt>
                <c:pt idx="15">
                  <c:v>20</c:v>
                </c:pt>
                <c:pt idx="16">
                  <c:v>20</c:v>
                </c:pt>
                <c:pt idx="17">
                  <c:v>20</c:v>
                </c:pt>
                <c:pt idx="18">
                  <c:v>20</c:v>
                </c:pt>
                <c:pt idx="19">
                  <c:v>20</c:v>
                </c:pt>
              </c:numCache>
            </c:numRef>
          </c:val>
          <c:smooth val="0"/>
        </c:ser>
        <c:ser>
          <c:idx val="2"/>
          <c:order val="2"/>
          <c:tx>
            <c:strRef>
              <c:f>Sheet1!$H$58</c:f>
              <c:strCache>
                <c:ptCount val="1"/>
                <c:pt idx="0">
                  <c:v>MR1-P</c:v>
                </c:pt>
              </c:strCache>
            </c:strRef>
          </c:tx>
          <c:spPr>
            <a:ln w="19050" cap="rnd">
              <a:solidFill>
                <a:schemeClr val="accent1"/>
              </a:solidFill>
              <a:prstDash val="dash"/>
              <a:round/>
            </a:ln>
            <a:effectLst/>
          </c:spPr>
          <c:marker>
            <c:symbol val="none"/>
          </c:marker>
          <c:val>
            <c:numRef>
              <c:f>Sheet1!$H$59:$H$78</c:f>
              <c:numCache>
                <c:formatCode>General</c:formatCode>
                <c:ptCount val="20"/>
                <c:pt idx="0">
                  <c:v>238</c:v>
                </c:pt>
                <c:pt idx="1">
                  <c:v>218</c:v>
                </c:pt>
                <c:pt idx="2">
                  <c:v>198</c:v>
                </c:pt>
                <c:pt idx="3">
                  <c:v>178</c:v>
                </c:pt>
                <c:pt idx="4">
                  <c:v>158</c:v>
                </c:pt>
                <c:pt idx="5">
                  <c:v>138</c:v>
                </c:pt>
                <c:pt idx="6">
                  <c:v>118</c:v>
                </c:pt>
                <c:pt idx="7">
                  <c:v>98</c:v>
                </c:pt>
                <c:pt idx="8">
                  <c:v>78</c:v>
                </c:pt>
                <c:pt idx="9">
                  <c:v>58</c:v>
                </c:pt>
                <c:pt idx="10">
                  <c:v>38</c:v>
                </c:pt>
                <c:pt idx="11">
                  <c:v>18</c:v>
                </c:pt>
                <c:pt idx="12">
                  <c:v>-2</c:v>
                </c:pt>
                <c:pt idx="13">
                  <c:v>-22</c:v>
                </c:pt>
                <c:pt idx="14">
                  <c:v>-42</c:v>
                </c:pt>
                <c:pt idx="15">
                  <c:v>-62</c:v>
                </c:pt>
                <c:pt idx="16">
                  <c:v>-82</c:v>
                </c:pt>
                <c:pt idx="17">
                  <c:v>-102</c:v>
                </c:pt>
                <c:pt idx="18">
                  <c:v>-122</c:v>
                </c:pt>
                <c:pt idx="19">
                  <c:v>-142</c:v>
                </c:pt>
              </c:numCache>
            </c:numRef>
          </c:val>
          <c:smooth val="0"/>
        </c:ser>
        <c:ser>
          <c:idx val="3"/>
          <c:order val="3"/>
          <c:tx>
            <c:strRef>
              <c:f>Sheet1!$A$58</c:f>
              <c:strCache>
                <c:ptCount val="1"/>
                <c:pt idx="0">
                  <c:v>Price</c:v>
                </c:pt>
              </c:strCache>
            </c:strRef>
          </c:tx>
          <c:marker>
            <c:symbol val="none"/>
          </c:marker>
          <c:val>
            <c:numRef>
              <c:f>Sheet1!$A$59:$A$78</c:f>
              <c:numCache>
                <c:formatCode>General</c:formatCode>
                <c:ptCount val="20"/>
                <c:pt idx="0">
                  <c:v>290</c:v>
                </c:pt>
                <c:pt idx="1">
                  <c:v>280</c:v>
                </c:pt>
                <c:pt idx="2">
                  <c:v>270</c:v>
                </c:pt>
                <c:pt idx="3">
                  <c:v>260</c:v>
                </c:pt>
                <c:pt idx="4">
                  <c:v>250</c:v>
                </c:pt>
                <c:pt idx="5">
                  <c:v>240</c:v>
                </c:pt>
                <c:pt idx="6">
                  <c:v>230</c:v>
                </c:pt>
                <c:pt idx="7">
                  <c:v>220</c:v>
                </c:pt>
                <c:pt idx="8">
                  <c:v>210</c:v>
                </c:pt>
                <c:pt idx="9">
                  <c:v>200</c:v>
                </c:pt>
                <c:pt idx="10">
                  <c:v>190</c:v>
                </c:pt>
                <c:pt idx="11">
                  <c:v>180</c:v>
                </c:pt>
                <c:pt idx="12">
                  <c:v>170</c:v>
                </c:pt>
                <c:pt idx="13">
                  <c:v>160</c:v>
                </c:pt>
                <c:pt idx="14">
                  <c:v>150</c:v>
                </c:pt>
                <c:pt idx="15">
                  <c:v>140</c:v>
                </c:pt>
                <c:pt idx="16">
                  <c:v>130</c:v>
                </c:pt>
                <c:pt idx="17">
                  <c:v>120</c:v>
                </c:pt>
                <c:pt idx="18">
                  <c:v>110</c:v>
                </c:pt>
                <c:pt idx="19">
                  <c:v>100</c:v>
                </c:pt>
              </c:numCache>
            </c:numRef>
          </c:val>
          <c:smooth val="0"/>
        </c:ser>
        <c:dLbls>
          <c:showLegendKey val="0"/>
          <c:showVal val="0"/>
          <c:showCatName val="0"/>
          <c:showSerName val="0"/>
          <c:showPercent val="0"/>
          <c:showBubbleSize val="0"/>
        </c:dLbls>
        <c:smooth val="0"/>
        <c:axId val="496282800"/>
        <c:axId val="496275352"/>
      </c:lineChart>
      <c:catAx>
        <c:axId val="496282800"/>
        <c:scaling>
          <c:orientation val="minMax"/>
        </c:scaling>
        <c:delete val="0"/>
        <c:axPos val="b"/>
        <c:title>
          <c:tx>
            <c:rich>
              <a:bodyPr/>
              <a:lstStyle/>
              <a:p>
                <a:pPr>
                  <a:defRPr/>
                </a:pPr>
                <a:r>
                  <a:rPr lang="en-US"/>
                  <a:t>Quantity</a:t>
                </a:r>
              </a:p>
            </c:rich>
          </c:tx>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275352"/>
        <c:crosses val="autoZero"/>
        <c:auto val="1"/>
        <c:lblAlgn val="ctr"/>
        <c:lblOffset val="100"/>
        <c:noMultiLvlLbl val="0"/>
      </c:catAx>
      <c:valAx>
        <c:axId val="4962753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Dollars</a:t>
                </a:r>
              </a:p>
            </c:rich>
          </c:tx>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282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drawings/drawing1.xml><?xml version="1.0" encoding="utf-8"?>
<c:userShapes xmlns:c="http://schemas.openxmlformats.org/drawingml/2006/chart">
  <cdr:relSizeAnchor xmlns:cdr="http://schemas.openxmlformats.org/drawingml/2006/chartDrawing">
    <cdr:from>
      <cdr:x>0.09453</cdr:x>
      <cdr:y>0.32716</cdr:y>
    </cdr:from>
    <cdr:to>
      <cdr:x>0.59165</cdr:x>
      <cdr:y>0.32716</cdr:y>
    </cdr:to>
    <cdr:cxnSp macro="">
      <cdr:nvCxnSpPr>
        <cdr:cNvPr id="3" name="Straight Connector 2"/>
        <cdr:cNvCxnSpPr/>
      </cdr:nvCxnSpPr>
      <cdr:spPr>
        <a:xfrm xmlns:a="http://schemas.openxmlformats.org/drawingml/2006/main" flipH="1">
          <a:off x="671437" y="1966835"/>
          <a:ext cx="3530973" cy="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0.09276</cdr:x>
      <cdr:y>0.36052</cdr:y>
    </cdr:from>
    <cdr:to>
      <cdr:x>0.68817</cdr:x>
      <cdr:y>0.36052</cdr:y>
    </cdr:to>
    <cdr:cxnSp macro="">
      <cdr:nvCxnSpPr>
        <cdr:cNvPr id="5" name="Straight Connector 4"/>
        <cdr:cNvCxnSpPr/>
      </cdr:nvCxnSpPr>
      <cdr:spPr>
        <a:xfrm xmlns:a="http://schemas.openxmlformats.org/drawingml/2006/main" flipH="1">
          <a:off x="658638" y="1740295"/>
          <a:ext cx="4227687" cy="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0.09389</cdr:x>
      <cdr:y>0.32832</cdr:y>
    </cdr:from>
    <cdr:to>
      <cdr:x>0.59997</cdr:x>
      <cdr:y>0.35958</cdr:y>
    </cdr:to>
    <cdr:sp macro="" textlink="">
      <cdr:nvSpPr>
        <cdr:cNvPr id="13" name="Rectangle 12"/>
        <cdr:cNvSpPr/>
      </cdr:nvSpPr>
      <cdr:spPr>
        <a:xfrm xmlns:a="http://schemas.openxmlformats.org/drawingml/2006/main">
          <a:off x="666688" y="1584860"/>
          <a:ext cx="3593368" cy="150898"/>
        </a:xfrm>
        <a:prstGeom xmlns:a="http://schemas.openxmlformats.org/drawingml/2006/main" prst="rect">
          <a:avLst/>
        </a:prstGeom>
        <a:solidFill xmlns:a="http://schemas.openxmlformats.org/drawingml/2006/main">
          <a:schemeClr val="accent1">
            <a:alpha val="1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0.59883</cdr:x>
      <cdr:y>0.32592</cdr:y>
    </cdr:from>
    <cdr:to>
      <cdr:x>0.59883</cdr:x>
      <cdr:y>0.56856</cdr:y>
    </cdr:to>
    <cdr:cxnSp macro="">
      <cdr:nvCxnSpPr>
        <cdr:cNvPr id="6" name="Straight Connector 5"/>
        <cdr:cNvCxnSpPr/>
      </cdr:nvCxnSpPr>
      <cdr:spPr>
        <a:xfrm xmlns:a="http://schemas.openxmlformats.org/drawingml/2006/main" flipV="1">
          <a:off x="4251970" y="1573268"/>
          <a:ext cx="1" cy="1171261"/>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0.68877</cdr:x>
      <cdr:y>0.35922</cdr:y>
    </cdr:from>
    <cdr:to>
      <cdr:x>0.68877</cdr:x>
      <cdr:y>0.56658</cdr:y>
    </cdr:to>
    <cdr:cxnSp macro="">
      <cdr:nvCxnSpPr>
        <cdr:cNvPr id="14" name="Straight Connector 13"/>
        <cdr:cNvCxnSpPr/>
      </cdr:nvCxnSpPr>
      <cdr:spPr>
        <a:xfrm xmlns:a="http://schemas.openxmlformats.org/drawingml/2006/main" flipV="1">
          <a:off x="4890599" y="1734042"/>
          <a:ext cx="1" cy="1000962"/>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1"/>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t" anchorCtr="0" compatLnSpc="1">
            <a:prstTxWarp prst="textNoShape">
              <a:avLst/>
            </a:prstTxWarp>
          </a:bodyPr>
          <a:lstStyle>
            <a:lvl1pPr defTabSz="929627">
              <a:defRPr sz="1300" smtClean="0"/>
            </a:lvl1pPr>
          </a:lstStyle>
          <a:p>
            <a:pPr>
              <a:defRPr/>
            </a:pPr>
            <a:endParaRPr lang="en-US"/>
          </a:p>
        </p:txBody>
      </p:sp>
      <p:sp>
        <p:nvSpPr>
          <p:cNvPr id="8195" name="Rectangle 3"/>
          <p:cNvSpPr>
            <a:spLocks noGrp="1" noChangeArrowheads="1"/>
          </p:cNvSpPr>
          <p:nvPr>
            <p:ph type="dt" idx="1"/>
          </p:nvPr>
        </p:nvSpPr>
        <p:spPr bwMode="auto">
          <a:xfrm>
            <a:off x="3970341" y="1"/>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t" anchorCtr="0" compatLnSpc="1">
            <a:prstTxWarp prst="textNoShape">
              <a:avLst/>
            </a:prstTxWarp>
          </a:bodyPr>
          <a:lstStyle>
            <a:lvl1pPr algn="r" defTabSz="929627">
              <a:defRPr sz="1300" smtClean="0"/>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1676" y="4416425"/>
            <a:ext cx="5607050" cy="418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2" y="883126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b" anchorCtr="0" compatLnSpc="1">
            <a:prstTxWarp prst="textNoShape">
              <a:avLst/>
            </a:prstTxWarp>
          </a:bodyPr>
          <a:lstStyle>
            <a:lvl1pPr defTabSz="929627">
              <a:defRPr sz="1300" smtClean="0"/>
            </a:lvl1pPr>
          </a:lstStyle>
          <a:p>
            <a:pPr>
              <a:defRPr/>
            </a:pPr>
            <a:endParaRPr lang="en-US"/>
          </a:p>
        </p:txBody>
      </p:sp>
      <p:sp>
        <p:nvSpPr>
          <p:cNvPr id="8199" name="Rectangle 7"/>
          <p:cNvSpPr>
            <a:spLocks noGrp="1" noChangeArrowheads="1"/>
          </p:cNvSpPr>
          <p:nvPr>
            <p:ph type="sldNum" sz="quarter" idx="5"/>
          </p:nvPr>
        </p:nvSpPr>
        <p:spPr bwMode="auto">
          <a:xfrm>
            <a:off x="3970341" y="883126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b" anchorCtr="0" compatLnSpc="1">
            <a:prstTxWarp prst="textNoShape">
              <a:avLst/>
            </a:prstTxWarp>
          </a:bodyPr>
          <a:lstStyle>
            <a:lvl1pPr algn="r" defTabSz="929627">
              <a:defRPr sz="1300" smtClean="0"/>
            </a:lvl1pPr>
          </a:lstStyle>
          <a:p>
            <a:pPr>
              <a:defRPr/>
            </a:pPr>
            <a:fld id="{1634B49F-0C95-4C8A-952F-2D32117B9958}" type="slidenum">
              <a:rPr lang="en-US"/>
              <a:pPr>
                <a:defRPr/>
              </a:pPr>
              <a:t>‹#›</a:t>
            </a:fld>
            <a:endParaRPr lang="en-US"/>
          </a:p>
        </p:txBody>
      </p:sp>
    </p:spTree>
    <p:extLst>
      <p:ext uri="{BB962C8B-B14F-4D97-AF65-F5344CB8AC3E}">
        <p14:creationId xmlns:p14="http://schemas.microsoft.com/office/powerpoint/2010/main" val="152531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a:t>
            </a:fld>
            <a:endParaRPr lang="en-US"/>
          </a:p>
        </p:txBody>
      </p:sp>
    </p:spTree>
    <p:extLst>
      <p:ext uri="{BB962C8B-B14F-4D97-AF65-F5344CB8AC3E}">
        <p14:creationId xmlns:p14="http://schemas.microsoft.com/office/powerpoint/2010/main" val="3920166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10</a:t>
            </a:fld>
            <a:endParaRPr lang="en-US"/>
          </a:p>
        </p:txBody>
      </p:sp>
    </p:spTree>
    <p:extLst>
      <p:ext uri="{BB962C8B-B14F-4D97-AF65-F5344CB8AC3E}">
        <p14:creationId xmlns:p14="http://schemas.microsoft.com/office/powerpoint/2010/main" val="974285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11</a:t>
            </a:fld>
            <a:endParaRPr lang="en-US"/>
          </a:p>
        </p:txBody>
      </p:sp>
    </p:spTree>
    <p:extLst>
      <p:ext uri="{BB962C8B-B14F-4D97-AF65-F5344CB8AC3E}">
        <p14:creationId xmlns:p14="http://schemas.microsoft.com/office/powerpoint/2010/main" val="3405792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12</a:t>
            </a:fld>
            <a:endParaRPr lang="en-US"/>
          </a:p>
        </p:txBody>
      </p:sp>
    </p:spTree>
    <p:extLst>
      <p:ext uri="{BB962C8B-B14F-4D97-AF65-F5344CB8AC3E}">
        <p14:creationId xmlns:p14="http://schemas.microsoft.com/office/powerpoint/2010/main" val="1044899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85863" y="695325"/>
            <a:ext cx="4648200" cy="3486150"/>
          </a:xfrm>
          <a:ln/>
        </p:spPr>
      </p:sp>
      <p:sp>
        <p:nvSpPr>
          <p:cNvPr id="76803" name="Notes Placeholder 2"/>
          <p:cNvSpPr>
            <a:spLocks noGrp="1"/>
          </p:cNvSpPr>
          <p:nvPr>
            <p:ph type="body" idx="1"/>
          </p:nvPr>
        </p:nvSpPr>
        <p:spPr>
          <a:xfrm>
            <a:off x="933450" y="4413251"/>
            <a:ext cx="5143500" cy="4187825"/>
          </a:xfrm>
          <a:noFill/>
        </p:spPr>
        <p:txBody>
          <a:bodyPr lIns="88950" tIns="44472" rIns="88950" bIns="44472"/>
          <a:lstStyle/>
          <a:p>
            <a:endParaRPr lang="en-US" smtClean="0"/>
          </a:p>
        </p:txBody>
      </p:sp>
      <p:sp>
        <p:nvSpPr>
          <p:cNvPr id="76804"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8AA5AF6-5A09-4D57-BF74-B1A2D8D7B148}" type="slidenum">
              <a:rPr lang="zh-CN" altLang="en-US" sz="1200"/>
              <a:pPr algn="r"/>
              <a:t>13</a:t>
            </a:fld>
            <a:endParaRPr lang="en-US" altLang="zh-CN" sz="1200"/>
          </a:p>
        </p:txBody>
      </p:sp>
    </p:spTree>
    <p:extLst>
      <p:ext uri="{BB962C8B-B14F-4D97-AF65-F5344CB8AC3E}">
        <p14:creationId xmlns:p14="http://schemas.microsoft.com/office/powerpoint/2010/main" val="306506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83972" name="Slide Number Placeholder 3"/>
          <p:cNvSpPr>
            <a:spLocks noGrp="1"/>
          </p:cNvSpPr>
          <p:nvPr>
            <p:ph type="sldNum" sz="quarter" idx="5"/>
          </p:nvPr>
        </p:nvSpPr>
        <p:spPr>
          <a:noFill/>
        </p:spPr>
        <p:txBody>
          <a:bodyPr/>
          <a:lstStyle>
            <a:lvl1pPr defTabSz="968687" eaLnBrk="0" hangingPunct="0">
              <a:spcBef>
                <a:spcPct val="30000"/>
              </a:spcBef>
              <a:defRPr sz="1200">
                <a:solidFill>
                  <a:schemeClr val="tx1"/>
                </a:solidFill>
                <a:latin typeface="Arial" panose="020B0604020202020204" pitchFamily="34" charset="0"/>
              </a:defRPr>
            </a:lvl1pPr>
            <a:lvl2pPr marL="745635" indent="-286782" defTabSz="968687" eaLnBrk="0" hangingPunct="0">
              <a:spcBef>
                <a:spcPct val="30000"/>
              </a:spcBef>
              <a:defRPr sz="1200">
                <a:solidFill>
                  <a:schemeClr val="tx1"/>
                </a:solidFill>
                <a:latin typeface="Arial" panose="020B0604020202020204" pitchFamily="34" charset="0"/>
              </a:defRPr>
            </a:lvl2pPr>
            <a:lvl3pPr marL="1147130" indent="-229426" defTabSz="968687" eaLnBrk="0" hangingPunct="0">
              <a:spcBef>
                <a:spcPct val="30000"/>
              </a:spcBef>
              <a:defRPr sz="1200">
                <a:solidFill>
                  <a:schemeClr val="tx1"/>
                </a:solidFill>
                <a:latin typeface="Arial" panose="020B0604020202020204" pitchFamily="34" charset="0"/>
              </a:defRPr>
            </a:lvl3pPr>
            <a:lvl4pPr marL="1605981" indent="-229426" defTabSz="968687" eaLnBrk="0" hangingPunct="0">
              <a:spcBef>
                <a:spcPct val="30000"/>
              </a:spcBef>
              <a:defRPr sz="1200">
                <a:solidFill>
                  <a:schemeClr val="tx1"/>
                </a:solidFill>
                <a:latin typeface="Arial" panose="020B0604020202020204" pitchFamily="34" charset="0"/>
              </a:defRPr>
            </a:lvl4pPr>
            <a:lvl5pPr marL="2064833" indent="-229426" defTabSz="968687" eaLnBrk="0" hangingPunct="0">
              <a:spcBef>
                <a:spcPct val="30000"/>
              </a:spcBef>
              <a:defRPr sz="1200">
                <a:solidFill>
                  <a:schemeClr val="tx1"/>
                </a:solidFill>
                <a:latin typeface="Arial" panose="020B0604020202020204" pitchFamily="34" charset="0"/>
              </a:defRPr>
            </a:lvl5pPr>
            <a:lvl6pPr marL="2523685" indent="-229426" defTabSz="968687" eaLnBrk="0" fontAlgn="base" hangingPunct="0">
              <a:spcBef>
                <a:spcPct val="30000"/>
              </a:spcBef>
              <a:spcAft>
                <a:spcPct val="0"/>
              </a:spcAft>
              <a:defRPr sz="1200">
                <a:solidFill>
                  <a:schemeClr val="tx1"/>
                </a:solidFill>
                <a:latin typeface="Arial" panose="020B0604020202020204" pitchFamily="34" charset="0"/>
              </a:defRPr>
            </a:lvl6pPr>
            <a:lvl7pPr marL="2982536" indent="-229426" defTabSz="968687" eaLnBrk="0" fontAlgn="base" hangingPunct="0">
              <a:spcBef>
                <a:spcPct val="30000"/>
              </a:spcBef>
              <a:spcAft>
                <a:spcPct val="0"/>
              </a:spcAft>
              <a:defRPr sz="1200">
                <a:solidFill>
                  <a:schemeClr val="tx1"/>
                </a:solidFill>
                <a:latin typeface="Arial" panose="020B0604020202020204" pitchFamily="34" charset="0"/>
              </a:defRPr>
            </a:lvl7pPr>
            <a:lvl8pPr marL="3441388" indent="-229426" defTabSz="968687" eaLnBrk="0" fontAlgn="base" hangingPunct="0">
              <a:spcBef>
                <a:spcPct val="30000"/>
              </a:spcBef>
              <a:spcAft>
                <a:spcPct val="0"/>
              </a:spcAft>
              <a:defRPr sz="1200">
                <a:solidFill>
                  <a:schemeClr val="tx1"/>
                </a:solidFill>
                <a:latin typeface="Arial" panose="020B0604020202020204" pitchFamily="34" charset="0"/>
              </a:defRPr>
            </a:lvl8pPr>
            <a:lvl9pPr marL="3900239" indent="-229426" defTabSz="968687"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4C9308B-2B70-4161-9656-3CC3EEADC473}" type="slidenum">
              <a:rPr lang="en-US" altLang="en-US" sz="1400">
                <a:solidFill>
                  <a:srgbClr val="000000"/>
                </a:solidFill>
              </a:rPr>
              <a:pPr eaLnBrk="1" hangingPunct="1">
                <a:spcBef>
                  <a:spcPct val="0"/>
                </a:spcBef>
              </a:pPr>
              <a:t>14</a:t>
            </a:fld>
            <a:endParaRPr lang="en-US" altLang="en-US" sz="1400">
              <a:solidFill>
                <a:srgbClr val="000000"/>
              </a:solidFill>
            </a:endParaRPr>
          </a:p>
        </p:txBody>
      </p:sp>
    </p:spTree>
    <p:extLst>
      <p:ext uri="{BB962C8B-B14F-4D97-AF65-F5344CB8AC3E}">
        <p14:creationId xmlns:p14="http://schemas.microsoft.com/office/powerpoint/2010/main" val="3773702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15</a:t>
            </a:fld>
            <a:endParaRPr lang="en-US"/>
          </a:p>
        </p:txBody>
      </p:sp>
    </p:spTree>
    <p:extLst>
      <p:ext uri="{BB962C8B-B14F-4D97-AF65-F5344CB8AC3E}">
        <p14:creationId xmlns:p14="http://schemas.microsoft.com/office/powerpoint/2010/main" val="2581969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16</a:t>
            </a:fld>
            <a:endParaRPr lang="en-US"/>
          </a:p>
        </p:txBody>
      </p:sp>
    </p:spTree>
    <p:extLst>
      <p:ext uri="{BB962C8B-B14F-4D97-AF65-F5344CB8AC3E}">
        <p14:creationId xmlns:p14="http://schemas.microsoft.com/office/powerpoint/2010/main" val="971298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20836" name="Slide Number Placeholder 3"/>
          <p:cNvSpPr>
            <a:spLocks noGrp="1"/>
          </p:cNvSpPr>
          <p:nvPr>
            <p:ph type="sldNum" sz="quarter" idx="5"/>
          </p:nvPr>
        </p:nvSpPr>
        <p:spPr>
          <a:noFill/>
        </p:spPr>
        <p:txBody>
          <a:bodyPr/>
          <a:lstStyle>
            <a:lvl1pPr defTabSz="930230" eaLnBrk="0" hangingPunct="0">
              <a:spcBef>
                <a:spcPct val="30000"/>
              </a:spcBef>
              <a:defRPr sz="1200">
                <a:solidFill>
                  <a:schemeClr val="tx1"/>
                </a:solidFill>
                <a:latin typeface="Arial" panose="020B0604020202020204" pitchFamily="34" charset="0"/>
              </a:defRPr>
            </a:lvl1pPr>
            <a:lvl2pPr marL="716033" indent="-275397" defTabSz="930230" eaLnBrk="0" hangingPunct="0">
              <a:spcBef>
                <a:spcPct val="30000"/>
              </a:spcBef>
              <a:defRPr sz="1200">
                <a:solidFill>
                  <a:schemeClr val="tx1"/>
                </a:solidFill>
                <a:latin typeface="Arial" panose="020B0604020202020204" pitchFamily="34" charset="0"/>
              </a:defRPr>
            </a:lvl2pPr>
            <a:lvl3pPr marL="1101589" indent="-220318" defTabSz="930230" eaLnBrk="0" hangingPunct="0">
              <a:spcBef>
                <a:spcPct val="30000"/>
              </a:spcBef>
              <a:defRPr sz="1200">
                <a:solidFill>
                  <a:schemeClr val="tx1"/>
                </a:solidFill>
                <a:latin typeface="Arial" panose="020B0604020202020204" pitchFamily="34" charset="0"/>
              </a:defRPr>
            </a:lvl3pPr>
            <a:lvl4pPr marL="1542224" indent="-220318" defTabSz="930230" eaLnBrk="0" hangingPunct="0">
              <a:spcBef>
                <a:spcPct val="30000"/>
              </a:spcBef>
              <a:defRPr sz="1200">
                <a:solidFill>
                  <a:schemeClr val="tx1"/>
                </a:solidFill>
                <a:latin typeface="Arial" panose="020B0604020202020204" pitchFamily="34" charset="0"/>
              </a:defRPr>
            </a:lvl4pPr>
            <a:lvl5pPr marL="1982859" indent="-220318" defTabSz="930230" eaLnBrk="0" hangingPunct="0">
              <a:spcBef>
                <a:spcPct val="30000"/>
              </a:spcBef>
              <a:defRPr sz="1200">
                <a:solidFill>
                  <a:schemeClr val="tx1"/>
                </a:solidFill>
                <a:latin typeface="Arial" panose="020B0604020202020204" pitchFamily="34" charset="0"/>
              </a:defRPr>
            </a:lvl5pPr>
            <a:lvl6pPr marL="2423495" indent="-220318" defTabSz="930230" eaLnBrk="0" fontAlgn="base" hangingPunct="0">
              <a:spcBef>
                <a:spcPct val="30000"/>
              </a:spcBef>
              <a:spcAft>
                <a:spcPct val="0"/>
              </a:spcAft>
              <a:defRPr sz="1200">
                <a:solidFill>
                  <a:schemeClr val="tx1"/>
                </a:solidFill>
                <a:latin typeface="Arial" panose="020B0604020202020204" pitchFamily="34" charset="0"/>
              </a:defRPr>
            </a:lvl6pPr>
            <a:lvl7pPr marL="2864129" indent="-220318" defTabSz="930230" eaLnBrk="0" fontAlgn="base" hangingPunct="0">
              <a:spcBef>
                <a:spcPct val="30000"/>
              </a:spcBef>
              <a:spcAft>
                <a:spcPct val="0"/>
              </a:spcAft>
              <a:defRPr sz="1200">
                <a:solidFill>
                  <a:schemeClr val="tx1"/>
                </a:solidFill>
                <a:latin typeface="Arial" panose="020B0604020202020204" pitchFamily="34" charset="0"/>
              </a:defRPr>
            </a:lvl7pPr>
            <a:lvl8pPr marL="3304765" indent="-220318" defTabSz="930230" eaLnBrk="0" fontAlgn="base" hangingPunct="0">
              <a:spcBef>
                <a:spcPct val="30000"/>
              </a:spcBef>
              <a:spcAft>
                <a:spcPct val="0"/>
              </a:spcAft>
              <a:defRPr sz="1200">
                <a:solidFill>
                  <a:schemeClr val="tx1"/>
                </a:solidFill>
                <a:latin typeface="Arial" panose="020B0604020202020204" pitchFamily="34" charset="0"/>
              </a:defRPr>
            </a:lvl8pPr>
            <a:lvl9pPr marL="3745400" indent="-220318" defTabSz="93023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B044A15-CCE4-4B20-AC66-C329230C2FE2}" type="slidenum">
              <a:rPr lang="en-US" altLang="en-US" sz="1300">
                <a:solidFill>
                  <a:srgbClr val="000000"/>
                </a:solidFill>
              </a:rPr>
              <a:pPr eaLnBrk="1" hangingPunct="1">
                <a:spcBef>
                  <a:spcPct val="0"/>
                </a:spcBef>
              </a:pPr>
              <a:t>17</a:t>
            </a:fld>
            <a:endParaRPr lang="en-US" altLang="en-US" sz="1300">
              <a:solidFill>
                <a:srgbClr val="000000"/>
              </a:solidFill>
            </a:endParaRPr>
          </a:p>
        </p:txBody>
      </p:sp>
    </p:spTree>
    <p:extLst>
      <p:ext uri="{BB962C8B-B14F-4D97-AF65-F5344CB8AC3E}">
        <p14:creationId xmlns:p14="http://schemas.microsoft.com/office/powerpoint/2010/main" val="1191364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18</a:t>
            </a:fld>
            <a:endParaRPr lang="en-US"/>
          </a:p>
        </p:txBody>
      </p:sp>
    </p:spTree>
    <p:extLst>
      <p:ext uri="{BB962C8B-B14F-4D97-AF65-F5344CB8AC3E}">
        <p14:creationId xmlns:p14="http://schemas.microsoft.com/office/powerpoint/2010/main" val="3231708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19</a:t>
            </a:fld>
            <a:endParaRPr lang="en-US"/>
          </a:p>
        </p:txBody>
      </p:sp>
    </p:spTree>
    <p:extLst>
      <p:ext uri="{BB962C8B-B14F-4D97-AF65-F5344CB8AC3E}">
        <p14:creationId xmlns:p14="http://schemas.microsoft.com/office/powerpoint/2010/main" val="3084218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a:t>
            </a:fld>
            <a:endParaRPr lang="en-US"/>
          </a:p>
        </p:txBody>
      </p:sp>
    </p:spTree>
    <p:extLst>
      <p:ext uri="{BB962C8B-B14F-4D97-AF65-F5344CB8AC3E}">
        <p14:creationId xmlns:p14="http://schemas.microsoft.com/office/powerpoint/2010/main" val="2193391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20</a:t>
            </a:fld>
            <a:endParaRPr lang="en-US"/>
          </a:p>
        </p:txBody>
      </p:sp>
    </p:spTree>
    <p:extLst>
      <p:ext uri="{BB962C8B-B14F-4D97-AF65-F5344CB8AC3E}">
        <p14:creationId xmlns:p14="http://schemas.microsoft.com/office/powerpoint/2010/main" val="1105711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21</a:t>
            </a:fld>
            <a:endParaRPr lang="en-US"/>
          </a:p>
        </p:txBody>
      </p:sp>
    </p:spTree>
    <p:extLst>
      <p:ext uri="{BB962C8B-B14F-4D97-AF65-F5344CB8AC3E}">
        <p14:creationId xmlns:p14="http://schemas.microsoft.com/office/powerpoint/2010/main" val="1101748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85863" y="695325"/>
            <a:ext cx="4648200" cy="3486150"/>
          </a:xfrm>
          <a:ln/>
        </p:spPr>
      </p:sp>
      <p:sp>
        <p:nvSpPr>
          <p:cNvPr id="76803" name="Notes Placeholder 2"/>
          <p:cNvSpPr>
            <a:spLocks noGrp="1"/>
          </p:cNvSpPr>
          <p:nvPr>
            <p:ph type="body" idx="1"/>
          </p:nvPr>
        </p:nvSpPr>
        <p:spPr>
          <a:xfrm>
            <a:off x="933450" y="4413251"/>
            <a:ext cx="5143500" cy="4187825"/>
          </a:xfrm>
          <a:noFill/>
        </p:spPr>
        <p:txBody>
          <a:bodyPr lIns="88950" tIns="44472" rIns="88950" bIns="44472"/>
          <a:lstStyle/>
          <a:p>
            <a:endParaRPr lang="en-US" smtClean="0"/>
          </a:p>
        </p:txBody>
      </p:sp>
      <p:sp>
        <p:nvSpPr>
          <p:cNvPr id="76804"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8AA5AF6-5A09-4D57-BF74-B1A2D8D7B148}" type="slidenum">
              <a:rPr lang="zh-CN" altLang="en-US" sz="1200"/>
              <a:pPr algn="r"/>
              <a:t>22</a:t>
            </a:fld>
            <a:endParaRPr lang="en-US" altLang="zh-CN" sz="1200"/>
          </a:p>
        </p:txBody>
      </p:sp>
    </p:spTree>
    <p:extLst>
      <p:ext uri="{BB962C8B-B14F-4D97-AF65-F5344CB8AC3E}">
        <p14:creationId xmlns:p14="http://schemas.microsoft.com/office/powerpoint/2010/main" val="1368112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23</a:t>
            </a:fld>
            <a:endParaRPr lang="en-US"/>
          </a:p>
        </p:txBody>
      </p:sp>
    </p:spTree>
    <p:extLst>
      <p:ext uri="{BB962C8B-B14F-4D97-AF65-F5344CB8AC3E}">
        <p14:creationId xmlns:p14="http://schemas.microsoft.com/office/powerpoint/2010/main" val="18587702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24</a:t>
            </a:fld>
            <a:endParaRPr lang="en-US"/>
          </a:p>
        </p:txBody>
      </p:sp>
    </p:spTree>
    <p:extLst>
      <p:ext uri="{BB962C8B-B14F-4D97-AF65-F5344CB8AC3E}">
        <p14:creationId xmlns:p14="http://schemas.microsoft.com/office/powerpoint/2010/main" val="1595896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25</a:t>
            </a:fld>
            <a:endParaRPr lang="en-US"/>
          </a:p>
        </p:txBody>
      </p:sp>
    </p:spTree>
    <p:extLst>
      <p:ext uri="{BB962C8B-B14F-4D97-AF65-F5344CB8AC3E}">
        <p14:creationId xmlns:p14="http://schemas.microsoft.com/office/powerpoint/2010/main" val="2823168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26</a:t>
            </a:fld>
            <a:endParaRPr lang="en-US"/>
          </a:p>
        </p:txBody>
      </p:sp>
    </p:spTree>
    <p:extLst>
      <p:ext uri="{BB962C8B-B14F-4D97-AF65-F5344CB8AC3E}">
        <p14:creationId xmlns:p14="http://schemas.microsoft.com/office/powerpoint/2010/main" val="40994640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27</a:t>
            </a:fld>
            <a:endParaRPr lang="en-US"/>
          </a:p>
        </p:txBody>
      </p:sp>
    </p:spTree>
    <p:extLst>
      <p:ext uri="{BB962C8B-B14F-4D97-AF65-F5344CB8AC3E}">
        <p14:creationId xmlns:p14="http://schemas.microsoft.com/office/powerpoint/2010/main" val="1500811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28</a:t>
            </a:fld>
            <a:endParaRPr lang="en-US"/>
          </a:p>
        </p:txBody>
      </p:sp>
    </p:spTree>
    <p:extLst>
      <p:ext uri="{BB962C8B-B14F-4D97-AF65-F5344CB8AC3E}">
        <p14:creationId xmlns:p14="http://schemas.microsoft.com/office/powerpoint/2010/main" val="15008117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29</a:t>
            </a:fld>
            <a:endParaRPr lang="en-US"/>
          </a:p>
        </p:txBody>
      </p:sp>
    </p:spTree>
    <p:extLst>
      <p:ext uri="{BB962C8B-B14F-4D97-AF65-F5344CB8AC3E}">
        <p14:creationId xmlns:p14="http://schemas.microsoft.com/office/powerpoint/2010/main" val="300010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85863" y="695325"/>
            <a:ext cx="4648200" cy="3486150"/>
          </a:xfrm>
          <a:ln/>
        </p:spPr>
      </p:sp>
      <p:sp>
        <p:nvSpPr>
          <p:cNvPr id="76803" name="Notes Placeholder 2"/>
          <p:cNvSpPr>
            <a:spLocks noGrp="1"/>
          </p:cNvSpPr>
          <p:nvPr>
            <p:ph type="body" idx="1"/>
          </p:nvPr>
        </p:nvSpPr>
        <p:spPr>
          <a:xfrm>
            <a:off x="933450" y="4413251"/>
            <a:ext cx="5143500" cy="4187825"/>
          </a:xfrm>
          <a:noFill/>
        </p:spPr>
        <p:txBody>
          <a:bodyPr lIns="88950" tIns="44472" rIns="88950" bIns="44472"/>
          <a:lstStyle/>
          <a:p>
            <a:endParaRPr lang="en-US" smtClean="0"/>
          </a:p>
        </p:txBody>
      </p:sp>
      <p:sp>
        <p:nvSpPr>
          <p:cNvPr id="76804"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8AA5AF6-5A09-4D57-BF74-B1A2D8D7B148}" type="slidenum">
              <a:rPr lang="zh-CN" altLang="en-US" sz="1200"/>
              <a:pPr algn="r"/>
              <a:t>3</a:t>
            </a:fld>
            <a:endParaRPr lang="en-US" altLang="zh-CN" sz="1200"/>
          </a:p>
        </p:txBody>
      </p:sp>
    </p:spTree>
    <p:extLst>
      <p:ext uri="{BB962C8B-B14F-4D97-AF65-F5344CB8AC3E}">
        <p14:creationId xmlns:p14="http://schemas.microsoft.com/office/powerpoint/2010/main" val="31678607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30</a:t>
            </a:fld>
            <a:endParaRPr lang="en-US"/>
          </a:p>
        </p:txBody>
      </p:sp>
    </p:spTree>
    <p:extLst>
      <p:ext uri="{BB962C8B-B14F-4D97-AF65-F5344CB8AC3E}">
        <p14:creationId xmlns:p14="http://schemas.microsoft.com/office/powerpoint/2010/main" val="37547559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31</a:t>
            </a:fld>
            <a:endParaRPr lang="en-US"/>
          </a:p>
        </p:txBody>
      </p:sp>
    </p:spTree>
    <p:extLst>
      <p:ext uri="{BB962C8B-B14F-4D97-AF65-F5344CB8AC3E}">
        <p14:creationId xmlns:p14="http://schemas.microsoft.com/office/powerpoint/2010/main" val="948268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32</a:t>
            </a:fld>
            <a:endParaRPr lang="en-US"/>
          </a:p>
        </p:txBody>
      </p:sp>
    </p:spTree>
    <p:extLst>
      <p:ext uri="{BB962C8B-B14F-4D97-AF65-F5344CB8AC3E}">
        <p14:creationId xmlns:p14="http://schemas.microsoft.com/office/powerpoint/2010/main" val="13463316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33</a:t>
            </a:fld>
            <a:endParaRPr lang="en-US"/>
          </a:p>
        </p:txBody>
      </p:sp>
    </p:spTree>
    <p:extLst>
      <p:ext uri="{BB962C8B-B14F-4D97-AF65-F5344CB8AC3E}">
        <p14:creationId xmlns:p14="http://schemas.microsoft.com/office/powerpoint/2010/main" val="33943595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34</a:t>
            </a:fld>
            <a:endParaRPr lang="en-US"/>
          </a:p>
        </p:txBody>
      </p:sp>
    </p:spTree>
    <p:extLst>
      <p:ext uri="{BB962C8B-B14F-4D97-AF65-F5344CB8AC3E}">
        <p14:creationId xmlns:p14="http://schemas.microsoft.com/office/powerpoint/2010/main" val="3158455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35</a:t>
            </a:fld>
            <a:endParaRPr lang="en-US"/>
          </a:p>
        </p:txBody>
      </p:sp>
    </p:spTree>
    <p:extLst>
      <p:ext uri="{BB962C8B-B14F-4D97-AF65-F5344CB8AC3E}">
        <p14:creationId xmlns:p14="http://schemas.microsoft.com/office/powerpoint/2010/main" val="16846856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36</a:t>
            </a:fld>
            <a:endParaRPr lang="en-US"/>
          </a:p>
        </p:txBody>
      </p:sp>
    </p:spTree>
    <p:extLst>
      <p:ext uri="{BB962C8B-B14F-4D97-AF65-F5344CB8AC3E}">
        <p14:creationId xmlns:p14="http://schemas.microsoft.com/office/powerpoint/2010/main" val="12637023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37</a:t>
            </a:fld>
            <a:endParaRPr lang="en-US"/>
          </a:p>
        </p:txBody>
      </p:sp>
    </p:spTree>
    <p:extLst>
      <p:ext uri="{BB962C8B-B14F-4D97-AF65-F5344CB8AC3E}">
        <p14:creationId xmlns:p14="http://schemas.microsoft.com/office/powerpoint/2010/main" val="35677125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38</a:t>
            </a:fld>
            <a:endParaRPr lang="en-US"/>
          </a:p>
        </p:txBody>
      </p:sp>
    </p:spTree>
    <p:extLst>
      <p:ext uri="{BB962C8B-B14F-4D97-AF65-F5344CB8AC3E}">
        <p14:creationId xmlns:p14="http://schemas.microsoft.com/office/powerpoint/2010/main" val="12859626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39</a:t>
            </a:fld>
            <a:endParaRPr lang="en-US"/>
          </a:p>
        </p:txBody>
      </p:sp>
    </p:spTree>
    <p:extLst>
      <p:ext uri="{BB962C8B-B14F-4D97-AF65-F5344CB8AC3E}">
        <p14:creationId xmlns:p14="http://schemas.microsoft.com/office/powerpoint/2010/main" val="700428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1185863" y="695325"/>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xfrm>
            <a:off x="933658" y="4412930"/>
            <a:ext cx="5143084" cy="41887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8944" tIns="44469" rIns="88944" bIns="44469" numCol="1" anchor="t" anchorCtr="0" compatLnSpc="1">
            <a:prstTxWarp prst="textNoShape">
              <a:avLst/>
            </a:prstTxWarp>
          </a:bodyPr>
          <a:lstStyle/>
          <a:p>
            <a:endParaRPr lang="en-US" altLang="en-US" smtClean="0"/>
          </a:p>
        </p:txBody>
      </p:sp>
      <p:sp>
        <p:nvSpPr>
          <p:cNvPr id="39940" name="Slide Number Placeholder 3"/>
          <p:cNvSpPr txBox="1">
            <a:spLocks noGrp="1"/>
          </p:cNvSpPr>
          <p:nvPr/>
        </p:nvSpPr>
        <p:spPr bwMode="auto">
          <a:xfrm>
            <a:off x="3970436" y="8830629"/>
            <a:ext cx="3039964"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44" tIns="44469" rIns="88944" bIns="44469" anchor="b"/>
          <a:lstStyle>
            <a:lvl1pPr defTabSz="923925" eaLnBrk="0" hangingPunct="0">
              <a:spcBef>
                <a:spcPct val="30000"/>
              </a:spcBef>
              <a:defRPr sz="1200">
                <a:solidFill>
                  <a:schemeClr val="tx1"/>
                </a:solidFill>
                <a:latin typeface="Calibri" pitchFamily="34" charset="0"/>
              </a:defRPr>
            </a:lvl1pPr>
            <a:lvl2pPr marL="742950" indent="-285750" defTabSz="923925" eaLnBrk="0" hangingPunct="0">
              <a:spcBef>
                <a:spcPct val="30000"/>
              </a:spcBef>
              <a:defRPr sz="1200">
                <a:solidFill>
                  <a:schemeClr val="tx1"/>
                </a:solidFill>
                <a:latin typeface="Calibri" pitchFamily="34" charset="0"/>
              </a:defRPr>
            </a:lvl2pPr>
            <a:lvl3pPr marL="1143000" indent="-228600" defTabSz="923925" eaLnBrk="0" hangingPunct="0">
              <a:spcBef>
                <a:spcPct val="30000"/>
              </a:spcBef>
              <a:defRPr sz="1200">
                <a:solidFill>
                  <a:schemeClr val="tx1"/>
                </a:solidFill>
                <a:latin typeface="Calibri" pitchFamily="34" charset="0"/>
              </a:defRPr>
            </a:lvl3pPr>
            <a:lvl4pPr marL="1600200" indent="-228600" defTabSz="923925" eaLnBrk="0" hangingPunct="0">
              <a:spcBef>
                <a:spcPct val="30000"/>
              </a:spcBef>
              <a:defRPr sz="1200">
                <a:solidFill>
                  <a:schemeClr val="tx1"/>
                </a:solidFill>
                <a:latin typeface="Calibri" pitchFamily="34" charset="0"/>
              </a:defRPr>
            </a:lvl4pPr>
            <a:lvl5pPr marL="2057400" indent="-228600" defTabSz="923925" eaLnBrk="0" hangingPunct="0">
              <a:spcBef>
                <a:spcPct val="30000"/>
              </a:spcBef>
              <a:defRPr sz="1200">
                <a:solidFill>
                  <a:schemeClr val="tx1"/>
                </a:solidFill>
                <a:latin typeface="Calibri" pitchFamily="34" charset="0"/>
              </a:defRPr>
            </a:lvl5pPr>
            <a:lvl6pPr marL="2514600" indent="-228600" defTabSz="923925" eaLnBrk="0" fontAlgn="base" hangingPunct="0">
              <a:spcBef>
                <a:spcPct val="30000"/>
              </a:spcBef>
              <a:spcAft>
                <a:spcPct val="0"/>
              </a:spcAft>
              <a:defRPr sz="1200">
                <a:solidFill>
                  <a:schemeClr val="tx1"/>
                </a:solidFill>
                <a:latin typeface="Calibri" pitchFamily="34" charset="0"/>
              </a:defRPr>
            </a:lvl6pPr>
            <a:lvl7pPr marL="2971800" indent="-228600" defTabSz="923925" eaLnBrk="0" fontAlgn="base" hangingPunct="0">
              <a:spcBef>
                <a:spcPct val="30000"/>
              </a:spcBef>
              <a:spcAft>
                <a:spcPct val="0"/>
              </a:spcAft>
              <a:defRPr sz="1200">
                <a:solidFill>
                  <a:schemeClr val="tx1"/>
                </a:solidFill>
                <a:latin typeface="Calibri" pitchFamily="34" charset="0"/>
              </a:defRPr>
            </a:lvl7pPr>
            <a:lvl8pPr marL="3429000" indent="-228600" defTabSz="923925" eaLnBrk="0" fontAlgn="base" hangingPunct="0">
              <a:spcBef>
                <a:spcPct val="30000"/>
              </a:spcBef>
              <a:spcAft>
                <a:spcPct val="0"/>
              </a:spcAft>
              <a:defRPr sz="1200">
                <a:solidFill>
                  <a:schemeClr val="tx1"/>
                </a:solidFill>
                <a:latin typeface="Calibri" pitchFamily="34" charset="0"/>
              </a:defRPr>
            </a:lvl8pPr>
            <a:lvl9pPr marL="3886200" indent="-228600" defTabSz="923925" eaLnBrk="0" fontAlgn="base" hangingPunct="0">
              <a:spcBef>
                <a:spcPct val="30000"/>
              </a:spcBef>
              <a:spcAft>
                <a:spcPct val="0"/>
              </a:spcAft>
              <a:defRPr sz="1200">
                <a:solidFill>
                  <a:schemeClr val="tx1"/>
                </a:solidFill>
                <a:latin typeface="Calibri" pitchFamily="34" charset="0"/>
              </a:defRPr>
            </a:lvl9pPr>
          </a:lstStyle>
          <a:p>
            <a:pPr algn="r">
              <a:spcBef>
                <a:spcPct val="0"/>
              </a:spcBef>
            </a:pPr>
            <a:fld id="{F7CBA0DF-9FAB-4FD5-9CA9-9C3176AADFFE}" type="slidenum">
              <a:rPr lang="zh-CN" altLang="en-US">
                <a:latin typeface="Arial" charset="0"/>
              </a:rPr>
              <a:pPr algn="r">
                <a:spcBef>
                  <a:spcPct val="0"/>
                </a:spcBef>
              </a:pPr>
              <a:t>4</a:t>
            </a:fld>
            <a:endParaRPr lang="en-US" altLang="zh-CN">
              <a:latin typeface="Arial" charset="0"/>
            </a:endParaRPr>
          </a:p>
        </p:txBody>
      </p:sp>
    </p:spTree>
    <p:extLst>
      <p:ext uri="{BB962C8B-B14F-4D97-AF65-F5344CB8AC3E}">
        <p14:creationId xmlns:p14="http://schemas.microsoft.com/office/powerpoint/2010/main" val="1642600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40</a:t>
            </a:fld>
            <a:endParaRPr lang="en-US"/>
          </a:p>
        </p:txBody>
      </p:sp>
    </p:spTree>
    <p:extLst>
      <p:ext uri="{BB962C8B-B14F-4D97-AF65-F5344CB8AC3E}">
        <p14:creationId xmlns:p14="http://schemas.microsoft.com/office/powerpoint/2010/main" val="20338674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41</a:t>
            </a:fld>
            <a:endParaRPr lang="en-US"/>
          </a:p>
        </p:txBody>
      </p:sp>
    </p:spTree>
    <p:extLst>
      <p:ext uri="{BB962C8B-B14F-4D97-AF65-F5344CB8AC3E}">
        <p14:creationId xmlns:p14="http://schemas.microsoft.com/office/powerpoint/2010/main" val="6149815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42</a:t>
            </a:fld>
            <a:endParaRPr lang="en-US"/>
          </a:p>
        </p:txBody>
      </p:sp>
    </p:spTree>
    <p:extLst>
      <p:ext uri="{BB962C8B-B14F-4D97-AF65-F5344CB8AC3E}">
        <p14:creationId xmlns:p14="http://schemas.microsoft.com/office/powerpoint/2010/main" val="1943744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85863" y="695325"/>
            <a:ext cx="4648200" cy="3486150"/>
          </a:xfrm>
          <a:ln/>
        </p:spPr>
      </p:sp>
      <p:sp>
        <p:nvSpPr>
          <p:cNvPr id="76803" name="Notes Placeholder 2"/>
          <p:cNvSpPr>
            <a:spLocks noGrp="1"/>
          </p:cNvSpPr>
          <p:nvPr>
            <p:ph type="body" idx="1"/>
          </p:nvPr>
        </p:nvSpPr>
        <p:spPr>
          <a:xfrm>
            <a:off x="933450" y="4413251"/>
            <a:ext cx="5143500" cy="4187825"/>
          </a:xfrm>
          <a:noFill/>
        </p:spPr>
        <p:txBody>
          <a:bodyPr lIns="88950" tIns="44472" rIns="88950" bIns="44472"/>
          <a:lstStyle/>
          <a:p>
            <a:endParaRPr lang="en-US" smtClean="0"/>
          </a:p>
        </p:txBody>
      </p:sp>
      <p:sp>
        <p:nvSpPr>
          <p:cNvPr id="76804"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8AA5AF6-5A09-4D57-BF74-B1A2D8D7B148}" type="slidenum">
              <a:rPr lang="zh-CN" altLang="en-US" sz="1200"/>
              <a:pPr algn="r"/>
              <a:t>43</a:t>
            </a:fld>
            <a:endParaRPr lang="en-US" altLang="zh-CN" sz="1200"/>
          </a:p>
        </p:txBody>
      </p:sp>
    </p:spTree>
    <p:extLst>
      <p:ext uri="{BB962C8B-B14F-4D97-AF65-F5344CB8AC3E}">
        <p14:creationId xmlns:p14="http://schemas.microsoft.com/office/powerpoint/2010/main" val="27660736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44</a:t>
            </a:fld>
            <a:endParaRPr lang="en-US"/>
          </a:p>
        </p:txBody>
      </p:sp>
    </p:spTree>
    <p:extLst>
      <p:ext uri="{BB962C8B-B14F-4D97-AF65-F5344CB8AC3E}">
        <p14:creationId xmlns:p14="http://schemas.microsoft.com/office/powerpoint/2010/main" val="40734927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45</a:t>
            </a:fld>
            <a:endParaRPr lang="en-US"/>
          </a:p>
        </p:txBody>
      </p:sp>
    </p:spTree>
    <p:extLst>
      <p:ext uri="{BB962C8B-B14F-4D97-AF65-F5344CB8AC3E}">
        <p14:creationId xmlns:p14="http://schemas.microsoft.com/office/powerpoint/2010/main" val="22235386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46</a:t>
            </a:fld>
            <a:endParaRPr lang="en-US"/>
          </a:p>
        </p:txBody>
      </p:sp>
    </p:spTree>
    <p:extLst>
      <p:ext uri="{BB962C8B-B14F-4D97-AF65-F5344CB8AC3E}">
        <p14:creationId xmlns:p14="http://schemas.microsoft.com/office/powerpoint/2010/main" val="10620904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47</a:t>
            </a:fld>
            <a:endParaRPr lang="en-US"/>
          </a:p>
        </p:txBody>
      </p:sp>
    </p:spTree>
    <p:extLst>
      <p:ext uri="{BB962C8B-B14F-4D97-AF65-F5344CB8AC3E}">
        <p14:creationId xmlns:p14="http://schemas.microsoft.com/office/powerpoint/2010/main" val="29645263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49</a:t>
            </a:fld>
            <a:endParaRPr lang="en-US"/>
          </a:p>
        </p:txBody>
      </p:sp>
    </p:spTree>
    <p:extLst>
      <p:ext uri="{BB962C8B-B14F-4D97-AF65-F5344CB8AC3E}">
        <p14:creationId xmlns:p14="http://schemas.microsoft.com/office/powerpoint/2010/main" val="36231741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50</a:t>
            </a:fld>
            <a:endParaRPr lang="en-US"/>
          </a:p>
        </p:txBody>
      </p:sp>
    </p:spTree>
    <p:extLst>
      <p:ext uri="{BB962C8B-B14F-4D97-AF65-F5344CB8AC3E}">
        <p14:creationId xmlns:p14="http://schemas.microsoft.com/office/powerpoint/2010/main" val="345991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185863" y="695325"/>
            <a:ext cx="4648200" cy="3486150"/>
          </a:xfrm>
          <a:ln/>
        </p:spPr>
      </p:sp>
      <p:sp>
        <p:nvSpPr>
          <p:cNvPr id="63491" name="Notes Placeholder 2"/>
          <p:cNvSpPr>
            <a:spLocks noGrp="1"/>
          </p:cNvSpPr>
          <p:nvPr>
            <p:ph type="body" idx="1"/>
          </p:nvPr>
        </p:nvSpPr>
        <p:spPr>
          <a:xfrm>
            <a:off x="933450" y="4413251"/>
            <a:ext cx="5143500" cy="4187825"/>
          </a:xfrm>
          <a:noFill/>
        </p:spPr>
        <p:txBody>
          <a:bodyPr lIns="88950" tIns="44472" rIns="88950" bIns="44472"/>
          <a:lstStyle/>
          <a:p>
            <a:endParaRPr lang="en-US" altLang="en-US" smtClean="0"/>
          </a:p>
        </p:txBody>
      </p:sp>
      <p:sp>
        <p:nvSpPr>
          <p:cNvPr id="63492"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082A1D2-1B0E-4F29-9124-1AF3D789A573}" type="slidenum">
              <a:rPr lang="zh-CN" altLang="en-US" sz="1200"/>
              <a:pPr algn="r"/>
              <a:t>5</a:t>
            </a:fld>
            <a:endParaRPr lang="en-US" altLang="zh-CN" sz="1200"/>
          </a:p>
        </p:txBody>
      </p:sp>
    </p:spTree>
    <p:extLst>
      <p:ext uri="{BB962C8B-B14F-4D97-AF65-F5344CB8AC3E}">
        <p14:creationId xmlns:p14="http://schemas.microsoft.com/office/powerpoint/2010/main" val="25423015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51</a:t>
            </a:fld>
            <a:endParaRPr lang="en-US"/>
          </a:p>
        </p:txBody>
      </p:sp>
    </p:spTree>
    <p:extLst>
      <p:ext uri="{BB962C8B-B14F-4D97-AF65-F5344CB8AC3E}">
        <p14:creationId xmlns:p14="http://schemas.microsoft.com/office/powerpoint/2010/main" val="15248415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52</a:t>
            </a:fld>
            <a:endParaRPr lang="en-US"/>
          </a:p>
        </p:txBody>
      </p:sp>
    </p:spTree>
    <p:extLst>
      <p:ext uri="{BB962C8B-B14F-4D97-AF65-F5344CB8AC3E}">
        <p14:creationId xmlns:p14="http://schemas.microsoft.com/office/powerpoint/2010/main" val="25712980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53</a:t>
            </a:fld>
            <a:endParaRPr lang="en-US"/>
          </a:p>
        </p:txBody>
      </p:sp>
    </p:spTree>
    <p:extLst>
      <p:ext uri="{BB962C8B-B14F-4D97-AF65-F5344CB8AC3E}">
        <p14:creationId xmlns:p14="http://schemas.microsoft.com/office/powerpoint/2010/main" val="18430303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54</a:t>
            </a:fld>
            <a:endParaRPr lang="en-US"/>
          </a:p>
        </p:txBody>
      </p:sp>
    </p:spTree>
    <p:extLst>
      <p:ext uri="{BB962C8B-B14F-4D97-AF65-F5344CB8AC3E}">
        <p14:creationId xmlns:p14="http://schemas.microsoft.com/office/powerpoint/2010/main" val="39305110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55</a:t>
            </a:fld>
            <a:endParaRPr lang="en-US"/>
          </a:p>
        </p:txBody>
      </p:sp>
    </p:spTree>
    <p:extLst>
      <p:ext uri="{BB962C8B-B14F-4D97-AF65-F5344CB8AC3E}">
        <p14:creationId xmlns:p14="http://schemas.microsoft.com/office/powerpoint/2010/main" val="920489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56</a:t>
            </a:fld>
            <a:endParaRPr lang="en-US"/>
          </a:p>
        </p:txBody>
      </p:sp>
    </p:spTree>
    <p:extLst>
      <p:ext uri="{BB962C8B-B14F-4D97-AF65-F5344CB8AC3E}">
        <p14:creationId xmlns:p14="http://schemas.microsoft.com/office/powerpoint/2010/main" val="29579804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57</a:t>
            </a:fld>
            <a:endParaRPr lang="en-US"/>
          </a:p>
        </p:txBody>
      </p:sp>
    </p:spTree>
    <p:extLst>
      <p:ext uri="{BB962C8B-B14F-4D97-AF65-F5344CB8AC3E}">
        <p14:creationId xmlns:p14="http://schemas.microsoft.com/office/powerpoint/2010/main" val="12365927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85863" y="695325"/>
            <a:ext cx="4648200" cy="3486150"/>
          </a:xfrm>
          <a:ln/>
        </p:spPr>
      </p:sp>
      <p:sp>
        <p:nvSpPr>
          <p:cNvPr id="76803" name="Notes Placeholder 2"/>
          <p:cNvSpPr>
            <a:spLocks noGrp="1"/>
          </p:cNvSpPr>
          <p:nvPr>
            <p:ph type="body" idx="1"/>
          </p:nvPr>
        </p:nvSpPr>
        <p:spPr>
          <a:xfrm>
            <a:off x="933450" y="4413251"/>
            <a:ext cx="5143500" cy="4187825"/>
          </a:xfrm>
          <a:noFill/>
        </p:spPr>
        <p:txBody>
          <a:bodyPr lIns="88950" tIns="44472" rIns="88950" bIns="44472"/>
          <a:lstStyle/>
          <a:p>
            <a:endParaRPr lang="en-US" smtClean="0"/>
          </a:p>
        </p:txBody>
      </p:sp>
      <p:sp>
        <p:nvSpPr>
          <p:cNvPr id="76804"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8AA5AF6-5A09-4D57-BF74-B1A2D8D7B148}" type="slidenum">
              <a:rPr lang="zh-CN" altLang="en-US" sz="1200"/>
              <a:pPr algn="r"/>
              <a:t>58</a:t>
            </a:fld>
            <a:endParaRPr lang="en-US" altLang="zh-CN" sz="1200"/>
          </a:p>
        </p:txBody>
      </p:sp>
    </p:spTree>
    <p:extLst>
      <p:ext uri="{BB962C8B-B14F-4D97-AF65-F5344CB8AC3E}">
        <p14:creationId xmlns:p14="http://schemas.microsoft.com/office/powerpoint/2010/main" val="8130385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59</a:t>
            </a:fld>
            <a:endParaRPr lang="en-US"/>
          </a:p>
        </p:txBody>
      </p:sp>
    </p:spTree>
    <p:extLst>
      <p:ext uri="{BB962C8B-B14F-4D97-AF65-F5344CB8AC3E}">
        <p14:creationId xmlns:p14="http://schemas.microsoft.com/office/powerpoint/2010/main" val="3671151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60</a:t>
            </a:fld>
            <a:endParaRPr lang="en-US"/>
          </a:p>
        </p:txBody>
      </p:sp>
    </p:spTree>
    <p:extLst>
      <p:ext uri="{BB962C8B-B14F-4D97-AF65-F5344CB8AC3E}">
        <p14:creationId xmlns:p14="http://schemas.microsoft.com/office/powerpoint/2010/main" val="2311352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185863" y="695325"/>
            <a:ext cx="4648200" cy="3486150"/>
          </a:xfrm>
          <a:ln/>
        </p:spPr>
      </p:sp>
      <p:sp>
        <p:nvSpPr>
          <p:cNvPr id="63491" name="Notes Placeholder 2"/>
          <p:cNvSpPr>
            <a:spLocks noGrp="1"/>
          </p:cNvSpPr>
          <p:nvPr>
            <p:ph type="body" idx="1"/>
          </p:nvPr>
        </p:nvSpPr>
        <p:spPr>
          <a:xfrm>
            <a:off x="933450" y="4413251"/>
            <a:ext cx="5143500" cy="4187825"/>
          </a:xfrm>
          <a:noFill/>
        </p:spPr>
        <p:txBody>
          <a:bodyPr lIns="88950" tIns="44472" rIns="88950" bIns="44472"/>
          <a:lstStyle/>
          <a:p>
            <a:endParaRPr lang="en-US" altLang="en-US" smtClean="0"/>
          </a:p>
        </p:txBody>
      </p:sp>
      <p:sp>
        <p:nvSpPr>
          <p:cNvPr id="63492"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082A1D2-1B0E-4F29-9124-1AF3D789A573}" type="slidenum">
              <a:rPr lang="zh-CN" altLang="en-US" sz="1200"/>
              <a:pPr algn="r"/>
              <a:t>6</a:t>
            </a:fld>
            <a:endParaRPr lang="en-US" altLang="zh-CN" sz="1200"/>
          </a:p>
        </p:txBody>
      </p:sp>
    </p:spTree>
    <p:extLst>
      <p:ext uri="{BB962C8B-B14F-4D97-AF65-F5344CB8AC3E}">
        <p14:creationId xmlns:p14="http://schemas.microsoft.com/office/powerpoint/2010/main" val="22318025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61</a:t>
            </a:fld>
            <a:endParaRPr lang="en-US"/>
          </a:p>
        </p:txBody>
      </p:sp>
    </p:spTree>
    <p:extLst>
      <p:ext uri="{BB962C8B-B14F-4D97-AF65-F5344CB8AC3E}">
        <p14:creationId xmlns:p14="http://schemas.microsoft.com/office/powerpoint/2010/main" val="25370704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62</a:t>
            </a:fld>
            <a:endParaRPr lang="en-US"/>
          </a:p>
        </p:txBody>
      </p:sp>
    </p:spTree>
    <p:extLst>
      <p:ext uri="{BB962C8B-B14F-4D97-AF65-F5344CB8AC3E}">
        <p14:creationId xmlns:p14="http://schemas.microsoft.com/office/powerpoint/2010/main" val="35646599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63</a:t>
            </a:fld>
            <a:endParaRPr lang="en-US"/>
          </a:p>
        </p:txBody>
      </p:sp>
    </p:spTree>
    <p:extLst>
      <p:ext uri="{BB962C8B-B14F-4D97-AF65-F5344CB8AC3E}">
        <p14:creationId xmlns:p14="http://schemas.microsoft.com/office/powerpoint/2010/main" val="27588513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64</a:t>
            </a:fld>
            <a:endParaRPr lang="en-US"/>
          </a:p>
        </p:txBody>
      </p:sp>
    </p:spTree>
    <p:extLst>
      <p:ext uri="{BB962C8B-B14F-4D97-AF65-F5344CB8AC3E}">
        <p14:creationId xmlns:p14="http://schemas.microsoft.com/office/powerpoint/2010/main" val="273714058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85863" y="695325"/>
            <a:ext cx="4648200" cy="3486150"/>
          </a:xfrm>
          <a:ln/>
        </p:spPr>
      </p:sp>
      <p:sp>
        <p:nvSpPr>
          <p:cNvPr id="76803" name="Notes Placeholder 2"/>
          <p:cNvSpPr>
            <a:spLocks noGrp="1"/>
          </p:cNvSpPr>
          <p:nvPr>
            <p:ph type="body" idx="1"/>
          </p:nvPr>
        </p:nvSpPr>
        <p:spPr>
          <a:xfrm>
            <a:off x="933450" y="4413251"/>
            <a:ext cx="5143500" cy="4187825"/>
          </a:xfrm>
          <a:noFill/>
        </p:spPr>
        <p:txBody>
          <a:bodyPr lIns="88950" tIns="44472" rIns="88950" bIns="44472"/>
          <a:lstStyle/>
          <a:p>
            <a:endParaRPr lang="en-US" smtClean="0"/>
          </a:p>
        </p:txBody>
      </p:sp>
      <p:sp>
        <p:nvSpPr>
          <p:cNvPr id="76804"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8AA5AF6-5A09-4D57-BF74-B1A2D8D7B148}" type="slidenum">
              <a:rPr lang="zh-CN" altLang="en-US" sz="1200"/>
              <a:pPr algn="r"/>
              <a:t>65</a:t>
            </a:fld>
            <a:endParaRPr lang="en-US" altLang="zh-CN" sz="1200"/>
          </a:p>
        </p:txBody>
      </p:sp>
    </p:spTree>
    <p:extLst>
      <p:ext uri="{BB962C8B-B14F-4D97-AF65-F5344CB8AC3E}">
        <p14:creationId xmlns:p14="http://schemas.microsoft.com/office/powerpoint/2010/main" val="30650661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66</a:t>
            </a:fld>
            <a:endParaRPr lang="en-US"/>
          </a:p>
        </p:txBody>
      </p:sp>
    </p:spTree>
    <p:extLst>
      <p:ext uri="{BB962C8B-B14F-4D97-AF65-F5344CB8AC3E}">
        <p14:creationId xmlns:p14="http://schemas.microsoft.com/office/powerpoint/2010/main" val="349408413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67</a:t>
            </a:fld>
            <a:endParaRPr lang="en-US"/>
          </a:p>
        </p:txBody>
      </p:sp>
    </p:spTree>
    <p:extLst>
      <p:ext uri="{BB962C8B-B14F-4D97-AF65-F5344CB8AC3E}">
        <p14:creationId xmlns:p14="http://schemas.microsoft.com/office/powerpoint/2010/main" val="268411454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68</a:t>
            </a:fld>
            <a:endParaRPr lang="en-US"/>
          </a:p>
        </p:txBody>
      </p:sp>
    </p:spTree>
    <p:extLst>
      <p:ext uri="{BB962C8B-B14F-4D97-AF65-F5344CB8AC3E}">
        <p14:creationId xmlns:p14="http://schemas.microsoft.com/office/powerpoint/2010/main" val="4196538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69</a:t>
            </a:fld>
            <a:endParaRPr lang="en-US"/>
          </a:p>
        </p:txBody>
      </p:sp>
    </p:spTree>
    <p:extLst>
      <p:ext uri="{BB962C8B-B14F-4D97-AF65-F5344CB8AC3E}">
        <p14:creationId xmlns:p14="http://schemas.microsoft.com/office/powerpoint/2010/main" val="34146444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70</a:t>
            </a:fld>
            <a:endParaRPr lang="en-US"/>
          </a:p>
        </p:txBody>
      </p:sp>
    </p:spTree>
    <p:extLst>
      <p:ext uri="{BB962C8B-B14F-4D97-AF65-F5344CB8AC3E}">
        <p14:creationId xmlns:p14="http://schemas.microsoft.com/office/powerpoint/2010/main" val="865480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7</a:t>
            </a:fld>
            <a:endParaRPr lang="en-US"/>
          </a:p>
        </p:txBody>
      </p:sp>
    </p:spTree>
    <p:extLst>
      <p:ext uri="{BB962C8B-B14F-4D97-AF65-F5344CB8AC3E}">
        <p14:creationId xmlns:p14="http://schemas.microsoft.com/office/powerpoint/2010/main" val="144401182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71</a:t>
            </a:fld>
            <a:endParaRPr lang="en-US"/>
          </a:p>
        </p:txBody>
      </p:sp>
    </p:spTree>
    <p:extLst>
      <p:ext uri="{BB962C8B-B14F-4D97-AF65-F5344CB8AC3E}">
        <p14:creationId xmlns:p14="http://schemas.microsoft.com/office/powerpoint/2010/main" val="387642254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72</a:t>
            </a:fld>
            <a:endParaRPr lang="en-US"/>
          </a:p>
        </p:txBody>
      </p:sp>
    </p:spTree>
    <p:extLst>
      <p:ext uri="{BB962C8B-B14F-4D97-AF65-F5344CB8AC3E}">
        <p14:creationId xmlns:p14="http://schemas.microsoft.com/office/powerpoint/2010/main" val="283326088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73</a:t>
            </a:fld>
            <a:endParaRPr lang="en-US"/>
          </a:p>
        </p:txBody>
      </p:sp>
    </p:spTree>
    <p:extLst>
      <p:ext uri="{BB962C8B-B14F-4D97-AF65-F5344CB8AC3E}">
        <p14:creationId xmlns:p14="http://schemas.microsoft.com/office/powerpoint/2010/main" val="333791099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74</a:t>
            </a:fld>
            <a:endParaRPr lang="en-US"/>
          </a:p>
        </p:txBody>
      </p:sp>
    </p:spTree>
    <p:extLst>
      <p:ext uri="{BB962C8B-B14F-4D97-AF65-F5344CB8AC3E}">
        <p14:creationId xmlns:p14="http://schemas.microsoft.com/office/powerpoint/2010/main" val="626290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185863" y="695325"/>
            <a:ext cx="4648200" cy="3486150"/>
          </a:xfrm>
          <a:ln/>
        </p:spPr>
      </p:sp>
      <p:sp>
        <p:nvSpPr>
          <p:cNvPr id="63491" name="Notes Placeholder 2"/>
          <p:cNvSpPr>
            <a:spLocks noGrp="1"/>
          </p:cNvSpPr>
          <p:nvPr>
            <p:ph type="body" idx="1"/>
          </p:nvPr>
        </p:nvSpPr>
        <p:spPr>
          <a:xfrm>
            <a:off x="933450" y="4413251"/>
            <a:ext cx="5143500" cy="4187825"/>
          </a:xfrm>
          <a:noFill/>
        </p:spPr>
        <p:txBody>
          <a:bodyPr lIns="88950" tIns="44472" rIns="88950" bIns="44472"/>
          <a:lstStyle/>
          <a:p>
            <a:endParaRPr lang="en-US" altLang="en-US" smtClean="0"/>
          </a:p>
        </p:txBody>
      </p:sp>
      <p:sp>
        <p:nvSpPr>
          <p:cNvPr id="63492"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082A1D2-1B0E-4F29-9124-1AF3D789A573}" type="slidenum">
              <a:rPr lang="zh-CN" altLang="en-US" sz="1200"/>
              <a:pPr algn="r"/>
              <a:t>8</a:t>
            </a:fld>
            <a:endParaRPr lang="en-US" altLang="zh-CN" sz="1200"/>
          </a:p>
        </p:txBody>
      </p:sp>
    </p:spTree>
    <p:extLst>
      <p:ext uri="{BB962C8B-B14F-4D97-AF65-F5344CB8AC3E}">
        <p14:creationId xmlns:p14="http://schemas.microsoft.com/office/powerpoint/2010/main" val="583289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185863" y="695325"/>
            <a:ext cx="4648200" cy="3486150"/>
          </a:xfrm>
          <a:ln/>
        </p:spPr>
      </p:sp>
      <p:sp>
        <p:nvSpPr>
          <p:cNvPr id="64515" name="Notes Placeholder 2"/>
          <p:cNvSpPr>
            <a:spLocks noGrp="1"/>
          </p:cNvSpPr>
          <p:nvPr>
            <p:ph type="body" idx="1"/>
          </p:nvPr>
        </p:nvSpPr>
        <p:spPr>
          <a:xfrm>
            <a:off x="933450" y="4413251"/>
            <a:ext cx="5143500" cy="4187825"/>
          </a:xfrm>
          <a:noFill/>
        </p:spPr>
        <p:txBody>
          <a:bodyPr lIns="88950" tIns="44472" rIns="88950" bIns="44472"/>
          <a:lstStyle/>
          <a:p>
            <a:endParaRPr lang="en-US" altLang="en-US" smtClean="0"/>
          </a:p>
        </p:txBody>
      </p:sp>
      <p:sp>
        <p:nvSpPr>
          <p:cNvPr id="64516" name="Slide Number Placeholder 3"/>
          <p:cNvSpPr txBox="1">
            <a:spLocks noGrp="1"/>
          </p:cNvSpPr>
          <p:nvPr/>
        </p:nvSpPr>
        <p:spPr bwMode="auto">
          <a:xfrm>
            <a:off x="3970339"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50" tIns="44472" rIns="88950" bIns="44472"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13C443A7-2E49-4263-8FF6-B2E844CCB565}" type="slidenum">
              <a:rPr lang="zh-CN" altLang="en-US" sz="1200"/>
              <a:pPr algn="r"/>
              <a:t>9</a:t>
            </a:fld>
            <a:endParaRPr lang="en-US" altLang="zh-CN" sz="1200"/>
          </a:p>
        </p:txBody>
      </p:sp>
    </p:spTree>
    <p:extLst>
      <p:ext uri="{BB962C8B-B14F-4D97-AF65-F5344CB8AC3E}">
        <p14:creationId xmlns:p14="http://schemas.microsoft.com/office/powerpoint/2010/main" val="678745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a:lvl1pPr>
          </a:lstStyle>
          <a:p>
            <a:r>
              <a:rPr lang="en-US" altLang="en-US"/>
              <a:t>Click to edit Master subtitle style</a:t>
            </a:r>
          </a:p>
        </p:txBody>
      </p:sp>
      <p:sp>
        <p:nvSpPr>
          <p:cNvPr id="6" name="Rectangle 4"/>
          <p:cNvSpPr>
            <a:spLocks noGrp="1" noChangeArrowheads="1"/>
          </p:cNvSpPr>
          <p:nvPr>
            <p:ph type="dt" sz="half" idx="10"/>
          </p:nvPr>
        </p:nvSpPr>
        <p:spPr>
          <a:xfrm>
            <a:off x="457200" y="6243638"/>
            <a:ext cx="2133600" cy="457200"/>
          </a:xfrm>
          <a:prstGeom prst="rect">
            <a:avLst/>
          </a:prstGeom>
        </p:spPr>
        <p:txBody>
          <a:bodyPr/>
          <a:lstStyle>
            <a:lvl1pPr>
              <a:defRPr smtClean="0"/>
            </a:lvl1pPr>
          </a:lstStyle>
          <a:p>
            <a:pPr>
              <a:defRPr/>
            </a:pPr>
            <a:fld id="{554C27D6-ECDA-4B71-9F5B-4CD7B7932035}" type="datetime1">
              <a:rPr lang="en-US"/>
              <a:pPr>
                <a:defRPr/>
              </a:pPr>
              <a:t>8/25/2018</a:t>
            </a:fld>
            <a:endParaRPr lang="en-US" altLang="en-US"/>
          </a:p>
        </p:txBody>
      </p:sp>
      <p:sp>
        <p:nvSpPr>
          <p:cNvPr id="7" name="Rectangle 5"/>
          <p:cNvSpPr>
            <a:spLocks noGrp="1" noChangeArrowheads="1"/>
          </p:cNvSpPr>
          <p:nvPr>
            <p:ph type="ftr" sz="quarter" idx="11"/>
          </p:nvPr>
        </p:nvSpPr>
        <p:spPr>
          <a:xfrm>
            <a:off x="3124200" y="6243638"/>
            <a:ext cx="2895600" cy="457200"/>
          </a:xfrm>
          <a:prstGeom prst="rect">
            <a:avLst/>
          </a:prstGeo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endParaRPr lang="en-US" altLang="en-US" dirty="0"/>
          </a:p>
        </p:txBody>
      </p:sp>
    </p:spTree>
    <p:extLst>
      <p:ext uri="{BB962C8B-B14F-4D97-AF65-F5344CB8AC3E}">
        <p14:creationId xmlns:p14="http://schemas.microsoft.com/office/powerpoint/2010/main" val="9121219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latin typeface="Arial" panose="020B0604020202020204" pitchFamily="34"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latin typeface="Arial" panose="020B0604020202020204" pitchFamily="34" charset="0"/>
            </a:endParaRPr>
          </a:p>
        </p:txBody>
      </p:sp>
      <p:sp>
        <p:nvSpPr>
          <p:cNvPr id="512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E03FADF9-080D-4B59-8ABA-DB694DA6FDC3}" type="datetime1">
              <a:rPr lang="en-US">
                <a:solidFill>
                  <a:srgbClr val="000000"/>
                </a:solidFill>
              </a:rPr>
              <a:pPr>
                <a:defRPr/>
              </a:pPr>
              <a:t>8/25/2018</a:t>
            </a:fld>
            <a:endParaRPr lang="en-US" altLang="en-US">
              <a:solidFill>
                <a:srgbClr val="000000"/>
              </a:solidFill>
            </a:endParaRPr>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a:defRPr/>
            </a:pPr>
            <a:endParaRPr lang="en-US" altLang="en-US">
              <a:solidFill>
                <a:srgbClr val="000000"/>
              </a:solidFill>
            </a:endParaRPr>
          </a:p>
        </p:txBody>
      </p:sp>
    </p:spTree>
    <p:extLst>
      <p:ext uri="{BB962C8B-B14F-4D97-AF65-F5344CB8AC3E}">
        <p14:creationId xmlns:p14="http://schemas.microsoft.com/office/powerpoint/2010/main" val="410895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097280"/>
            <a:ext cx="8229600" cy="4957445"/>
          </a:xfrm>
        </p:spPr>
        <p:txBody>
          <a:bodyPr/>
          <a:lstStyle>
            <a:lvl1pPr>
              <a:spcBef>
                <a:spcPts val="1200"/>
              </a:spcBef>
              <a:defRPr/>
            </a:lvl1pPr>
            <a:lvl2pPr>
              <a:defRPr sz="1600"/>
            </a:lvl2pPr>
            <a:lvl3pPr>
              <a:defRPr sz="14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p:txBody>
          <a:bodyPr/>
          <a:lstStyle>
            <a:lvl1pPr>
              <a:defRPr sz="900">
                <a:latin typeface="+mn-lt"/>
              </a:defRPr>
            </a:lvl1pPr>
          </a:lstStyle>
          <a:p>
            <a:fld id="{B76A2FD4-C39A-4DF5-9018-0E50141DC318}" type="slidenum">
              <a:rPr lang="en-US" altLang="en-US" smtClean="0">
                <a:solidFill>
                  <a:srgbClr val="000000"/>
                </a:solidFill>
              </a:rPr>
              <a:pPr/>
              <a:t>‹#›</a:t>
            </a:fld>
            <a:endParaRPr lang="en-US" altLang="en-US" dirty="0">
              <a:solidFill>
                <a:srgbClr val="000000"/>
              </a:solidFill>
            </a:endParaRPr>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solidFill>
                  <a:srgbClr val="000000"/>
                </a:solidFill>
              </a:rPr>
              <a:t>Antitrust Law</a:t>
            </a:r>
            <a:r>
              <a:rPr lang="en-US" altLang="en-US" sz="900" dirty="0" smtClean="0">
                <a:solidFill>
                  <a:srgbClr val="000000"/>
                </a:solidFill>
              </a:rPr>
              <a:t/>
            </a:r>
            <a:br>
              <a:rPr lang="en-US" altLang="en-US" sz="900" dirty="0" smtClean="0">
                <a:solidFill>
                  <a:srgbClr val="000000"/>
                </a:solidFill>
              </a:rPr>
            </a:br>
            <a:r>
              <a:rPr lang="en-US" altLang="en-US" sz="900" dirty="0" smtClean="0">
                <a:solidFill>
                  <a:srgbClr val="000000"/>
                </a:solidFill>
              </a:rPr>
              <a:t>Fall 2014   Yale Law School</a:t>
            </a:r>
            <a:br>
              <a:rPr lang="en-US" altLang="en-US" sz="900" dirty="0" smtClean="0">
                <a:solidFill>
                  <a:srgbClr val="000000"/>
                </a:solidFill>
              </a:rPr>
            </a:br>
            <a:r>
              <a:rPr lang="en-US" altLang="en-US" sz="900" dirty="0" smtClean="0">
                <a:solidFill>
                  <a:srgbClr val="000000"/>
                </a:solidFill>
              </a:rPr>
              <a:t>Dale Collins</a:t>
            </a:r>
          </a:p>
        </p:txBody>
      </p:sp>
    </p:spTree>
    <p:extLst>
      <p:ext uri="{BB962C8B-B14F-4D97-AF65-F5344CB8AC3E}">
        <p14:creationId xmlns:p14="http://schemas.microsoft.com/office/powerpoint/2010/main" val="125853661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fld id="{C7D6F919-64E7-46A2-838E-4048E583E2E4}" type="slidenum">
              <a:rPr lang="en-US" altLang="en-US">
                <a:solidFill>
                  <a:srgbClr val="000000"/>
                </a:solidFill>
              </a:rPr>
              <a:pPr/>
              <a:t>‹#›</a:t>
            </a:fld>
            <a:endParaRPr lang="en-US" altLang="en-US" dirty="0">
              <a:solidFill>
                <a:srgbClr val="000000"/>
              </a:solidFill>
            </a:endParaRPr>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solidFill>
                  <a:srgbClr val="000000"/>
                </a:solidFill>
              </a:rPr>
              <a:t>Antitrust Law</a:t>
            </a:r>
            <a:r>
              <a:rPr lang="en-US" altLang="en-US" sz="900" dirty="0" smtClean="0">
                <a:solidFill>
                  <a:srgbClr val="000000"/>
                </a:solidFill>
              </a:rPr>
              <a:t/>
            </a:r>
            <a:br>
              <a:rPr lang="en-US" altLang="en-US" sz="900" dirty="0" smtClean="0">
                <a:solidFill>
                  <a:srgbClr val="000000"/>
                </a:solidFill>
              </a:rPr>
            </a:br>
            <a:r>
              <a:rPr lang="en-US" altLang="en-US" sz="900" dirty="0" smtClean="0">
                <a:solidFill>
                  <a:srgbClr val="000000"/>
                </a:solidFill>
              </a:rPr>
              <a:t>Fall 2014  Yale Law School</a:t>
            </a:r>
            <a:br>
              <a:rPr lang="en-US" altLang="en-US" sz="900" dirty="0" smtClean="0">
                <a:solidFill>
                  <a:srgbClr val="000000"/>
                </a:solidFill>
              </a:rPr>
            </a:br>
            <a:r>
              <a:rPr lang="en-US" altLang="en-US" sz="900" dirty="0" smtClean="0">
                <a:solidFill>
                  <a:srgbClr val="000000"/>
                </a:solidFill>
              </a:rPr>
              <a:t>Dale Collins</a:t>
            </a:r>
          </a:p>
        </p:txBody>
      </p:sp>
    </p:spTree>
    <p:extLst>
      <p:ext uri="{BB962C8B-B14F-4D97-AF65-F5344CB8AC3E}">
        <p14:creationId xmlns:p14="http://schemas.microsoft.com/office/powerpoint/2010/main" val="26382790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4899424-FEB4-4F25-93D3-96EA2BAED8A0}" type="datetime1">
              <a:rPr lang="en-US">
                <a:solidFill>
                  <a:srgbClr val="000000"/>
                </a:solidFill>
              </a:rPr>
              <a:pPr>
                <a:defRPr/>
              </a:pPr>
              <a:t>8/25/2018</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A4C4DF3-7541-40AC-BE60-4C9E3FD068D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73233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7593347-B46F-44F1-AF8A-098223622C4E}" type="datetime1">
              <a:rPr lang="en-US">
                <a:solidFill>
                  <a:srgbClr val="000000"/>
                </a:solidFill>
              </a:rPr>
              <a:pPr>
                <a:defRPr/>
              </a:pPr>
              <a:t>8/25/2018</a:t>
            </a:fld>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8EE046C-E8CA-46A3-8E4A-32A744368BB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85739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0DE53AA-CF1F-477A-86B8-068D426B3828}" type="datetime1">
              <a:rPr lang="en-US">
                <a:solidFill>
                  <a:srgbClr val="000000"/>
                </a:solidFill>
              </a:rPr>
              <a:pPr>
                <a:defRPr/>
              </a:pPr>
              <a:t>8/25/2018</a:t>
            </a:fld>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813E72F6-0ABB-4BFE-A625-D18C8AB1686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34113204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88557A3-F9E4-437C-88D6-20C846BC4BC6}" type="datetime1">
              <a:rPr lang="en-US">
                <a:solidFill>
                  <a:srgbClr val="000000"/>
                </a:solidFill>
              </a:rPr>
              <a:pPr>
                <a:defRPr/>
              </a:pPr>
              <a:t>8/25/2018</a:t>
            </a:fld>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4BF24A07-1A9A-4576-B6FD-05005A9D17F1}"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4430970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0DBEDC4-B9E8-4664-ADE3-81FC7353C66E}" type="datetime1">
              <a:rPr lang="en-US">
                <a:solidFill>
                  <a:srgbClr val="000000"/>
                </a:solidFill>
              </a:rPr>
              <a:pPr>
                <a:defRPr/>
              </a:pPr>
              <a:t>8/25/2018</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2CBE2A4-79CC-4F67-945F-C4528C010C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1609396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8983AE3-BEEA-410B-BD09-96A637C92DA1}" type="datetime1">
              <a:rPr lang="en-US">
                <a:solidFill>
                  <a:srgbClr val="000000"/>
                </a:solidFill>
              </a:rPr>
              <a:pPr>
                <a:defRPr/>
              </a:pPr>
              <a:t>8/25/2018</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CDC5BD0-10BD-4747-845D-A8976FFBDE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619453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6695A7-515A-4804-92E5-02CFA15F63ED}" type="datetime1">
              <a:rPr lang="en-US">
                <a:solidFill>
                  <a:srgbClr val="000000"/>
                </a:solidFill>
              </a:rPr>
              <a:pPr>
                <a:defRPr/>
              </a:pPr>
              <a:t>8/25/2018</a:t>
            </a:fld>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115DF1-8D01-45F1-A094-F3190021B61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760373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058400"/>
            <a:ext cx="8229600" cy="5130259"/>
          </a:xfrm>
        </p:spPr>
        <p:txBody>
          <a:bodyPr/>
          <a:lstStyle>
            <a:lvl1pPr>
              <a:spcBef>
                <a:spcPts val="1200"/>
              </a:spcBef>
              <a:defRPr/>
            </a:lvl1pPr>
            <a:lvl2pPr>
              <a:defRPr sz="1600"/>
            </a:lvl2pPr>
            <a:lvl3pPr>
              <a:defRPr sz="14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p:txBody>
          <a:bodyPr/>
          <a:lstStyle>
            <a:lvl1pPr>
              <a:defRPr sz="900" smtClean="0"/>
            </a:lvl1pPr>
          </a:lstStyle>
          <a:p>
            <a:pPr>
              <a:defRPr/>
            </a:pPr>
            <a:fld id="{64A241CF-2A9D-4F7C-9199-B1435F5AB990}" type="slidenum">
              <a:rPr lang="en-US" altLang="en-US"/>
              <a:pPr>
                <a:defRPr/>
              </a:pPr>
              <a:t>‹#›</a:t>
            </a:fld>
            <a:endParaRPr lang="en-US" altLang="en-US" dirty="0"/>
          </a:p>
        </p:txBody>
      </p:sp>
    </p:spTree>
    <p:extLst>
      <p:ext uri="{BB962C8B-B14F-4D97-AF65-F5344CB8AC3E}">
        <p14:creationId xmlns:p14="http://schemas.microsoft.com/office/powerpoint/2010/main" val="234789781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ABB7879-5717-43F8-A55D-22462857DFCB}" type="datetime1">
              <a:rPr lang="en-US">
                <a:solidFill>
                  <a:srgbClr val="000000"/>
                </a:solidFill>
              </a:rPr>
              <a:pPr>
                <a:defRPr/>
              </a:pPr>
              <a:t>8/25/2018</a:t>
            </a:fld>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DE2DD9F-3CB0-4BA2-91C7-DBBA40AECE9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852860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40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40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5B1C9A6-AF76-4BCA-A1D6-1FD022B25843}" type="datetime1">
              <a:rPr lang="en-US">
                <a:solidFill>
                  <a:srgbClr val="000000"/>
                </a:solidFill>
              </a:rPr>
              <a:pPr>
                <a:defRPr/>
              </a:pPr>
              <a:t>8/25/2018</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58CCBD2-6F8C-4D61-8541-4B53F0B9B5F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62250298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latin typeface="Arial" panose="020B0604020202020204" pitchFamily="34"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latin typeface="Arial" panose="020B0604020202020204" pitchFamily="34" charset="0"/>
            </a:endParaRPr>
          </a:p>
        </p:txBody>
      </p:sp>
      <p:sp>
        <p:nvSpPr>
          <p:cNvPr id="512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E03FADF9-080D-4B59-8ABA-DB694DA6FDC3}" type="datetime1">
              <a:rPr lang="en-US">
                <a:solidFill>
                  <a:srgbClr val="000000"/>
                </a:solidFill>
              </a:rPr>
              <a:pPr>
                <a:defRPr/>
              </a:pPr>
              <a:t>8/25/2018</a:t>
            </a:fld>
            <a:endParaRPr lang="en-US" altLang="en-US">
              <a:solidFill>
                <a:srgbClr val="000000"/>
              </a:solidFill>
            </a:endParaRPr>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a:defRPr/>
            </a:pPr>
            <a:endParaRPr lang="en-US" altLang="en-US">
              <a:solidFill>
                <a:srgbClr val="000000"/>
              </a:solidFill>
            </a:endParaRPr>
          </a:p>
        </p:txBody>
      </p:sp>
    </p:spTree>
    <p:extLst>
      <p:ext uri="{BB962C8B-B14F-4D97-AF65-F5344CB8AC3E}">
        <p14:creationId xmlns:p14="http://schemas.microsoft.com/office/powerpoint/2010/main" val="608388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097280"/>
            <a:ext cx="8229600" cy="4957445"/>
          </a:xfrm>
        </p:spPr>
        <p:txBody>
          <a:bodyPr/>
          <a:lstStyle>
            <a:lvl1pPr>
              <a:spcBef>
                <a:spcPts val="1200"/>
              </a:spcBef>
              <a:defRPr/>
            </a:lvl1pPr>
            <a:lvl2pPr>
              <a:defRPr sz="1600"/>
            </a:lvl2pPr>
            <a:lvl3pPr>
              <a:defRPr sz="14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p:txBody>
          <a:bodyPr/>
          <a:lstStyle>
            <a:lvl1pPr>
              <a:defRPr sz="900">
                <a:latin typeface="+mn-lt"/>
              </a:defRPr>
            </a:lvl1pPr>
          </a:lstStyle>
          <a:p>
            <a:fld id="{B76A2FD4-C39A-4DF5-9018-0E50141DC318}" type="slidenum">
              <a:rPr lang="en-US" altLang="en-US" smtClean="0">
                <a:solidFill>
                  <a:srgbClr val="000000"/>
                </a:solidFill>
              </a:rPr>
              <a:pPr/>
              <a:t>‹#›</a:t>
            </a:fld>
            <a:endParaRPr lang="en-US" altLang="en-US" dirty="0">
              <a:solidFill>
                <a:srgbClr val="000000"/>
              </a:solidFill>
            </a:endParaRPr>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solidFill>
                  <a:srgbClr val="000000"/>
                </a:solidFill>
              </a:rPr>
              <a:t>Antitrust Law</a:t>
            </a:r>
            <a:r>
              <a:rPr lang="en-US" altLang="en-US" sz="900" dirty="0" smtClean="0">
                <a:solidFill>
                  <a:srgbClr val="000000"/>
                </a:solidFill>
              </a:rPr>
              <a:t/>
            </a:r>
            <a:br>
              <a:rPr lang="en-US" altLang="en-US" sz="900" dirty="0" smtClean="0">
                <a:solidFill>
                  <a:srgbClr val="000000"/>
                </a:solidFill>
              </a:rPr>
            </a:br>
            <a:r>
              <a:rPr lang="en-US" altLang="en-US" sz="900" dirty="0" smtClean="0">
                <a:solidFill>
                  <a:srgbClr val="000000"/>
                </a:solidFill>
              </a:rPr>
              <a:t>Fall 2014   Yale Law School</a:t>
            </a:r>
            <a:br>
              <a:rPr lang="en-US" altLang="en-US" sz="900" dirty="0" smtClean="0">
                <a:solidFill>
                  <a:srgbClr val="000000"/>
                </a:solidFill>
              </a:rPr>
            </a:br>
            <a:r>
              <a:rPr lang="en-US" altLang="en-US" sz="900" dirty="0" smtClean="0">
                <a:solidFill>
                  <a:srgbClr val="000000"/>
                </a:solidFill>
              </a:rPr>
              <a:t>Dale Collins</a:t>
            </a:r>
          </a:p>
        </p:txBody>
      </p:sp>
    </p:spTree>
    <p:extLst>
      <p:ext uri="{BB962C8B-B14F-4D97-AF65-F5344CB8AC3E}">
        <p14:creationId xmlns:p14="http://schemas.microsoft.com/office/powerpoint/2010/main" val="305305795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fld id="{C7D6F919-64E7-46A2-838E-4048E583E2E4}" type="slidenum">
              <a:rPr lang="en-US" altLang="en-US">
                <a:solidFill>
                  <a:srgbClr val="000000"/>
                </a:solidFill>
              </a:rPr>
              <a:pPr/>
              <a:t>‹#›</a:t>
            </a:fld>
            <a:endParaRPr lang="en-US" altLang="en-US" dirty="0">
              <a:solidFill>
                <a:srgbClr val="000000"/>
              </a:solidFill>
            </a:endParaRPr>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solidFill>
                  <a:srgbClr val="000000"/>
                </a:solidFill>
              </a:rPr>
              <a:t>Antitrust Law</a:t>
            </a:r>
            <a:r>
              <a:rPr lang="en-US" altLang="en-US" sz="900" dirty="0" smtClean="0">
                <a:solidFill>
                  <a:srgbClr val="000000"/>
                </a:solidFill>
              </a:rPr>
              <a:t/>
            </a:r>
            <a:br>
              <a:rPr lang="en-US" altLang="en-US" sz="900" dirty="0" smtClean="0">
                <a:solidFill>
                  <a:srgbClr val="000000"/>
                </a:solidFill>
              </a:rPr>
            </a:br>
            <a:r>
              <a:rPr lang="en-US" altLang="en-US" sz="900" dirty="0" smtClean="0">
                <a:solidFill>
                  <a:srgbClr val="000000"/>
                </a:solidFill>
              </a:rPr>
              <a:t>Fall 2014  Yale Law School</a:t>
            </a:r>
            <a:br>
              <a:rPr lang="en-US" altLang="en-US" sz="900" dirty="0" smtClean="0">
                <a:solidFill>
                  <a:srgbClr val="000000"/>
                </a:solidFill>
              </a:rPr>
            </a:br>
            <a:r>
              <a:rPr lang="en-US" altLang="en-US" sz="900" dirty="0" smtClean="0">
                <a:solidFill>
                  <a:srgbClr val="000000"/>
                </a:solidFill>
              </a:rPr>
              <a:t>Dale Collins</a:t>
            </a:r>
          </a:p>
        </p:txBody>
      </p:sp>
    </p:spTree>
    <p:extLst>
      <p:ext uri="{BB962C8B-B14F-4D97-AF65-F5344CB8AC3E}">
        <p14:creationId xmlns:p14="http://schemas.microsoft.com/office/powerpoint/2010/main" val="25959272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4899424-FEB4-4F25-93D3-96EA2BAED8A0}" type="datetime1">
              <a:rPr lang="en-US">
                <a:solidFill>
                  <a:srgbClr val="000000"/>
                </a:solidFill>
              </a:rPr>
              <a:pPr>
                <a:defRPr/>
              </a:pPr>
              <a:t>8/25/2018</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A4C4DF3-7541-40AC-BE60-4C9E3FD068D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296985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7593347-B46F-44F1-AF8A-098223622C4E}" type="datetime1">
              <a:rPr lang="en-US">
                <a:solidFill>
                  <a:srgbClr val="000000"/>
                </a:solidFill>
              </a:rPr>
              <a:pPr>
                <a:defRPr/>
              </a:pPr>
              <a:t>8/25/2018</a:t>
            </a:fld>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8EE046C-E8CA-46A3-8E4A-32A744368BB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78347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0DE53AA-CF1F-477A-86B8-068D426B3828}" type="datetime1">
              <a:rPr lang="en-US">
                <a:solidFill>
                  <a:srgbClr val="000000"/>
                </a:solidFill>
              </a:rPr>
              <a:pPr>
                <a:defRPr/>
              </a:pPr>
              <a:t>8/25/2018</a:t>
            </a:fld>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813E72F6-0ABB-4BFE-A625-D18C8AB1686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7873662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88557A3-F9E4-437C-88D6-20C846BC4BC6}" type="datetime1">
              <a:rPr lang="en-US">
                <a:solidFill>
                  <a:srgbClr val="000000"/>
                </a:solidFill>
              </a:rPr>
              <a:pPr>
                <a:defRPr/>
              </a:pPr>
              <a:t>8/25/2018</a:t>
            </a:fld>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4BF24A07-1A9A-4576-B6FD-05005A9D17F1}"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99917242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0DBEDC4-B9E8-4664-ADE3-81FC7353C66E}" type="datetime1">
              <a:rPr lang="en-US">
                <a:solidFill>
                  <a:srgbClr val="000000"/>
                </a:solidFill>
              </a:rPr>
              <a:pPr>
                <a:defRPr/>
              </a:pPr>
              <a:t>8/25/2018</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2CBE2A4-79CC-4F67-945F-C4528C010C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4651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fld id="{D31AD65E-99E6-4861-8D1F-4FED3A1E477B}" type="slidenum">
              <a:rPr lang="en-US" altLang="en-US"/>
              <a:pPr>
                <a:defRPr/>
              </a:pPr>
              <a:t>‹#›</a:t>
            </a:fld>
            <a:endParaRPr lang="en-US" altLang="en-US" dirty="0"/>
          </a:p>
        </p:txBody>
      </p:sp>
    </p:spTree>
    <p:extLst>
      <p:ext uri="{BB962C8B-B14F-4D97-AF65-F5344CB8AC3E}">
        <p14:creationId xmlns:p14="http://schemas.microsoft.com/office/powerpoint/2010/main" val="398136884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8983AE3-BEEA-410B-BD09-96A637C92DA1}" type="datetime1">
              <a:rPr lang="en-US">
                <a:solidFill>
                  <a:srgbClr val="000000"/>
                </a:solidFill>
              </a:rPr>
              <a:pPr>
                <a:defRPr/>
              </a:pPr>
              <a:t>8/25/2018</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CDC5BD0-10BD-4747-845D-A8976FFBDE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067420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6695A7-515A-4804-92E5-02CFA15F63ED}" type="datetime1">
              <a:rPr lang="en-US">
                <a:solidFill>
                  <a:srgbClr val="000000"/>
                </a:solidFill>
              </a:rPr>
              <a:pPr>
                <a:defRPr/>
              </a:pPr>
              <a:t>8/25/2018</a:t>
            </a:fld>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115DF1-8D01-45F1-A094-F3190021B61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364655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ABB7879-5717-43F8-A55D-22462857DFCB}" type="datetime1">
              <a:rPr lang="en-US">
                <a:solidFill>
                  <a:srgbClr val="000000"/>
                </a:solidFill>
              </a:rPr>
              <a:pPr>
                <a:defRPr/>
              </a:pPr>
              <a:t>8/25/2018</a:t>
            </a:fld>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DE2DD9F-3CB0-4BA2-91C7-DBBA40AECE9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3207758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40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40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5B1C9A6-AF76-4BCA-A1D6-1FD022B25843}" type="datetime1">
              <a:rPr lang="en-US">
                <a:solidFill>
                  <a:srgbClr val="000000"/>
                </a:solidFill>
              </a:rPr>
              <a:pPr>
                <a:defRPr/>
              </a:pPr>
              <a:t>8/25/2018</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58CCBD2-6F8C-4D61-8541-4B53F0B9B5F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0917944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F2740F2D-2E38-4D00-8A28-73ADF5E5C835}" type="datetime1">
              <a:rPr lang="en-US"/>
              <a:pPr>
                <a:defRPr/>
              </a:pPr>
              <a:t>8/25/2018</a:t>
            </a:fld>
            <a:endParaRPr lang="en-US" alt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5AEC9D-016D-4FA9-89CE-675D2B93055D}" type="slidenum">
              <a:rPr lang="en-US" altLang="en-US"/>
              <a:pPr>
                <a:defRPr/>
              </a:pPr>
              <a:t>‹#›</a:t>
            </a:fld>
            <a:endParaRPr lang="en-US" altLang="en-US" dirty="0"/>
          </a:p>
        </p:txBody>
      </p:sp>
    </p:spTree>
    <p:extLst>
      <p:ext uri="{BB962C8B-B14F-4D97-AF65-F5344CB8AC3E}">
        <p14:creationId xmlns:p14="http://schemas.microsoft.com/office/powerpoint/2010/main" val="3067371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A3233C20-ABD8-42C8-B66D-B67C92FF9638}" type="datetime1">
              <a:rPr lang="en-US"/>
              <a:pPr>
                <a:defRPr/>
              </a:pPr>
              <a:t>8/25/2018</a:t>
            </a:fld>
            <a:endParaRPr lang="en-US" altLang="en-US"/>
          </a:p>
        </p:txBody>
      </p:sp>
      <p:sp>
        <p:nvSpPr>
          <p:cNvPr id="8"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BD9F5F-D989-46AF-874D-503A8C5ED23E}" type="slidenum">
              <a:rPr lang="en-US" altLang="en-US"/>
              <a:pPr>
                <a:defRPr/>
              </a:pPr>
              <a:t>‹#›</a:t>
            </a:fld>
            <a:endParaRPr lang="en-US" altLang="en-US"/>
          </a:p>
        </p:txBody>
      </p:sp>
    </p:spTree>
    <p:extLst>
      <p:ext uri="{BB962C8B-B14F-4D97-AF65-F5344CB8AC3E}">
        <p14:creationId xmlns:p14="http://schemas.microsoft.com/office/powerpoint/2010/main" val="7395185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C8B6D534-F8B6-4DD6-9D1B-251B1535A8FE}" type="datetime1">
              <a:rPr lang="en-US"/>
              <a:pPr>
                <a:defRPr/>
              </a:pPr>
              <a:t>8/25/2018</a:t>
            </a:fld>
            <a:endParaRPr lang="en-US" alt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3649EE7-095A-466B-BFC5-961FFACA5BA7}" type="slidenum">
              <a:rPr lang="en-US" altLang="en-US"/>
              <a:pPr>
                <a:defRPr/>
              </a:pPr>
              <a:t>‹#›</a:t>
            </a:fld>
            <a:endParaRPr lang="en-US" altLang="en-US"/>
          </a:p>
        </p:txBody>
      </p:sp>
    </p:spTree>
    <p:extLst>
      <p:ext uri="{BB962C8B-B14F-4D97-AF65-F5344CB8AC3E}">
        <p14:creationId xmlns:p14="http://schemas.microsoft.com/office/powerpoint/2010/main" val="126594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93B55E4A-E8E2-4C76-A0CC-057680F8C80F}" type="datetime1">
              <a:rPr lang="en-US"/>
              <a:pPr>
                <a:defRPr/>
              </a:pPr>
              <a:t>8/25/2018</a:t>
            </a:fld>
            <a:endParaRPr lang="en-US" altLang="en-US"/>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724179D-9931-43D0-93B7-B281D164EB0B}" type="slidenum">
              <a:rPr lang="en-US" altLang="en-US"/>
              <a:pPr>
                <a:defRPr/>
              </a:pPr>
              <a:t>‹#›</a:t>
            </a:fld>
            <a:endParaRPr lang="en-US" altLang="en-US"/>
          </a:p>
        </p:txBody>
      </p:sp>
    </p:spTree>
    <p:extLst>
      <p:ext uri="{BB962C8B-B14F-4D97-AF65-F5344CB8AC3E}">
        <p14:creationId xmlns:p14="http://schemas.microsoft.com/office/powerpoint/2010/main" val="135210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3C3FCAB5-BC41-431A-96F9-B70F363AA0EA}" type="datetime1">
              <a:rPr lang="en-US"/>
              <a:pPr>
                <a:defRPr/>
              </a:pPr>
              <a:t>8/25/2018</a:t>
            </a:fld>
            <a:endParaRPr lang="en-US" alt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8FF370-E295-432B-9D96-128E21408381}" type="slidenum">
              <a:rPr lang="en-US" altLang="en-US"/>
              <a:pPr>
                <a:defRPr/>
              </a:pPr>
              <a:t>‹#›</a:t>
            </a:fld>
            <a:endParaRPr lang="en-US" altLang="en-US"/>
          </a:p>
        </p:txBody>
      </p:sp>
    </p:spTree>
    <p:extLst>
      <p:ext uri="{BB962C8B-B14F-4D97-AF65-F5344CB8AC3E}">
        <p14:creationId xmlns:p14="http://schemas.microsoft.com/office/powerpoint/2010/main" val="10879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fld id="{F0B4ABCD-BD93-4F25-A1B8-60E9C4D08906}" type="slidenum">
              <a:rPr lang="en-US" altLang="en-US"/>
              <a:pPr>
                <a:defRPr/>
              </a:pPr>
              <a:t>‹#›</a:t>
            </a:fld>
            <a:endParaRPr lang="en-US" altLang="en-US" dirty="0"/>
          </a:p>
        </p:txBody>
      </p:sp>
    </p:spTree>
    <p:extLst>
      <p:ext uri="{BB962C8B-B14F-4D97-AF65-F5344CB8AC3E}">
        <p14:creationId xmlns:p14="http://schemas.microsoft.com/office/powerpoint/2010/main" val="26918072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96963"/>
            <a:ext cx="8229600" cy="503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a:p>
            <a:pPr lvl="4"/>
            <a:endParaRPr lang="en-US" altLang="en-US" smtClean="0"/>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smtClean="0">
                <a:latin typeface="+mn-lt"/>
              </a:defRPr>
            </a:lvl1pPr>
          </a:lstStyle>
          <a:p>
            <a:pPr>
              <a:defRPr/>
            </a:pPr>
            <a:fld id="{5F0037A6-757D-4D9C-B614-371D20AB2058}" type="slidenum">
              <a:rPr lang="en-US" altLang="en-US" smtClean="0"/>
              <a:pPr>
                <a:defRPr/>
              </a:pPr>
              <a:t>‹#›</a:t>
            </a:fld>
            <a:endParaRPr lang="en-US"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t>Antitrust Law</a:t>
            </a:r>
            <a:r>
              <a:rPr lang="en-US" altLang="en-US" sz="900" dirty="0" smtClean="0"/>
              <a:t/>
            </a:r>
            <a:br>
              <a:rPr lang="en-US" altLang="en-US" sz="900" dirty="0" smtClean="0"/>
            </a:br>
            <a:r>
              <a:rPr lang="en-US" altLang="en-US" sz="900" dirty="0" smtClean="0"/>
              <a:t>Fall 2014   Yale Law School</a:t>
            </a:r>
            <a:br>
              <a:rPr lang="en-US" altLang="en-US" sz="900" dirty="0" smtClean="0"/>
            </a:br>
            <a:r>
              <a:rPr lang="en-US" altLang="en-US" sz="900" dirty="0" smtClean="0"/>
              <a:t>Dale Collins</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66" r:id="rId3"/>
    <p:sldLayoutId id="2147483767" r:id="rId4"/>
    <p:sldLayoutId id="2147483768" r:id="rId5"/>
    <p:sldLayoutId id="2147483769" r:id="rId6"/>
    <p:sldLayoutId id="2147483770" r:id="rId7"/>
    <p:sldLayoutId id="2147483771" r:id="rId8"/>
    <p:sldLayoutId id="2147483772" r:id="rId9"/>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Garamond" pitchFamily="18" charset="0"/>
        </a:defRPr>
      </a:lvl2pPr>
      <a:lvl3pPr algn="l" rtl="0" eaLnBrk="0" fontAlgn="base" hangingPunct="0">
        <a:spcBef>
          <a:spcPct val="0"/>
        </a:spcBef>
        <a:spcAft>
          <a:spcPct val="0"/>
        </a:spcAft>
        <a:defRPr sz="3600">
          <a:solidFill>
            <a:schemeClr val="tx2"/>
          </a:solidFill>
          <a:latin typeface="Garamond" pitchFamily="18" charset="0"/>
        </a:defRPr>
      </a:lvl3pPr>
      <a:lvl4pPr algn="l" rtl="0" eaLnBrk="0" fontAlgn="base" hangingPunct="0">
        <a:spcBef>
          <a:spcPct val="0"/>
        </a:spcBef>
        <a:spcAft>
          <a:spcPct val="0"/>
        </a:spcAft>
        <a:defRPr sz="3600">
          <a:solidFill>
            <a:schemeClr val="tx2"/>
          </a:solidFill>
          <a:latin typeface="Garamond" pitchFamily="18" charset="0"/>
        </a:defRPr>
      </a:lvl4pPr>
      <a:lvl5pPr algn="l" rtl="0" eaLnBrk="0" fontAlgn="base" hangingPunct="0">
        <a:spcBef>
          <a:spcPct val="0"/>
        </a:spcBef>
        <a:spcAft>
          <a:spcPct val="0"/>
        </a:spcAft>
        <a:defRPr sz="3600">
          <a:solidFill>
            <a:schemeClr val="tx2"/>
          </a:solidFill>
          <a:latin typeface="Garamond" pitchFamily="18" charset="0"/>
        </a:defRPr>
      </a:lvl5pPr>
      <a:lvl6pPr marL="457200" algn="l" rtl="0" fontAlgn="base">
        <a:spcBef>
          <a:spcPct val="0"/>
        </a:spcBef>
        <a:spcAft>
          <a:spcPct val="0"/>
        </a:spcAft>
        <a:defRPr sz="3600">
          <a:solidFill>
            <a:schemeClr val="tx2"/>
          </a:solidFill>
          <a:latin typeface="Garamond" pitchFamily="18" charset="0"/>
        </a:defRPr>
      </a:lvl6pPr>
      <a:lvl7pPr marL="914400" algn="l" rtl="0" fontAlgn="base">
        <a:spcBef>
          <a:spcPct val="0"/>
        </a:spcBef>
        <a:spcAft>
          <a:spcPct val="0"/>
        </a:spcAft>
        <a:defRPr sz="3600">
          <a:solidFill>
            <a:schemeClr val="tx2"/>
          </a:solidFill>
          <a:latin typeface="Garamond" pitchFamily="18" charset="0"/>
        </a:defRPr>
      </a:lvl7pPr>
      <a:lvl8pPr marL="1371600" algn="l" rtl="0" fontAlgn="base">
        <a:spcBef>
          <a:spcPct val="0"/>
        </a:spcBef>
        <a:spcAft>
          <a:spcPct val="0"/>
        </a:spcAft>
        <a:defRPr sz="3600">
          <a:solidFill>
            <a:schemeClr val="tx2"/>
          </a:solidFill>
          <a:latin typeface="Garamond" pitchFamily="18" charset="0"/>
        </a:defRPr>
      </a:lvl8pPr>
      <a:lvl9pPr marL="1828800" algn="l" rtl="0" fontAlgn="base">
        <a:spcBef>
          <a:spcPct val="0"/>
        </a:spcBef>
        <a:spcAft>
          <a:spcPct val="0"/>
        </a:spcAft>
        <a:defRPr sz="36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16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14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990600"/>
            <a:ext cx="82296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a:p>
            <a:pPr lvl="4"/>
            <a:endParaRPr lang="en-US" altLang="en-US" smtClean="0"/>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fld id="{48442BC7-69C6-4A02-AE06-3FF63F31B348}" type="datetime1">
              <a:rPr lang="en-US">
                <a:solidFill>
                  <a:srgbClr val="000000"/>
                </a:solidFill>
              </a:rPr>
              <a:pPr>
                <a:defRPr/>
              </a:pPr>
              <a:t>8/25/2018</a:t>
            </a:fld>
            <a:endParaRPr lang="en-US" altLang="en-US">
              <a:solidFill>
                <a:srgbClr val="000000"/>
              </a:solidFill>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solidFill>
                <a:srgbClr val="000000"/>
              </a:solidFill>
            </a:endParaRP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mn-lt"/>
              </a:defRPr>
            </a:lvl1pPr>
          </a:lstStyle>
          <a:p>
            <a:fld id="{0F014187-6994-440A-9278-A32211235A4A}" type="slidenum">
              <a:rPr lang="en-US" altLang="en-US" smtClean="0">
                <a:solidFill>
                  <a:srgbClr val="000000"/>
                </a:solidFill>
              </a:rPr>
              <a:pPr/>
              <a:t>‹#›</a:t>
            </a:fld>
            <a:endParaRPr lang="en-US" altLang="en-US" dirty="0">
              <a:solidFill>
                <a:srgbClr val="000000"/>
              </a:solidFill>
            </a:endParaRPr>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latin typeface="Arial" panose="020B0604020202020204" pitchFamily="34" charset="0"/>
            </a:endParaRP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latin typeface="Arial" panose="020B0604020202020204" pitchFamily="34" charset="0"/>
            </a:endParaRPr>
          </a:p>
        </p:txBody>
      </p:sp>
    </p:spTree>
    <p:extLst>
      <p:ext uri="{BB962C8B-B14F-4D97-AF65-F5344CB8AC3E}">
        <p14:creationId xmlns:p14="http://schemas.microsoft.com/office/powerpoint/2010/main" val="112000095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Garamond" pitchFamily="18" charset="0"/>
        </a:defRPr>
      </a:lvl2pPr>
      <a:lvl3pPr algn="l" rtl="0" eaLnBrk="0" fontAlgn="base" hangingPunct="0">
        <a:spcBef>
          <a:spcPct val="0"/>
        </a:spcBef>
        <a:spcAft>
          <a:spcPct val="0"/>
        </a:spcAft>
        <a:defRPr sz="3600">
          <a:solidFill>
            <a:schemeClr val="tx2"/>
          </a:solidFill>
          <a:latin typeface="Garamond" pitchFamily="18" charset="0"/>
        </a:defRPr>
      </a:lvl3pPr>
      <a:lvl4pPr algn="l" rtl="0" eaLnBrk="0" fontAlgn="base" hangingPunct="0">
        <a:spcBef>
          <a:spcPct val="0"/>
        </a:spcBef>
        <a:spcAft>
          <a:spcPct val="0"/>
        </a:spcAft>
        <a:defRPr sz="3600">
          <a:solidFill>
            <a:schemeClr val="tx2"/>
          </a:solidFill>
          <a:latin typeface="Garamond" pitchFamily="18" charset="0"/>
        </a:defRPr>
      </a:lvl4pPr>
      <a:lvl5pPr algn="l" rtl="0" eaLnBrk="0" fontAlgn="base" hangingPunct="0">
        <a:spcBef>
          <a:spcPct val="0"/>
        </a:spcBef>
        <a:spcAft>
          <a:spcPct val="0"/>
        </a:spcAft>
        <a:defRPr sz="3600">
          <a:solidFill>
            <a:schemeClr val="tx2"/>
          </a:solidFill>
          <a:latin typeface="Garamond" pitchFamily="18" charset="0"/>
        </a:defRPr>
      </a:lvl5pPr>
      <a:lvl6pPr marL="457200" algn="l" rtl="0" fontAlgn="base">
        <a:spcBef>
          <a:spcPct val="0"/>
        </a:spcBef>
        <a:spcAft>
          <a:spcPct val="0"/>
        </a:spcAft>
        <a:defRPr sz="3600">
          <a:solidFill>
            <a:schemeClr val="tx2"/>
          </a:solidFill>
          <a:latin typeface="Garamond" pitchFamily="18" charset="0"/>
        </a:defRPr>
      </a:lvl6pPr>
      <a:lvl7pPr marL="914400" algn="l" rtl="0" fontAlgn="base">
        <a:spcBef>
          <a:spcPct val="0"/>
        </a:spcBef>
        <a:spcAft>
          <a:spcPct val="0"/>
        </a:spcAft>
        <a:defRPr sz="3600">
          <a:solidFill>
            <a:schemeClr val="tx2"/>
          </a:solidFill>
          <a:latin typeface="Garamond" pitchFamily="18" charset="0"/>
        </a:defRPr>
      </a:lvl7pPr>
      <a:lvl8pPr marL="1371600" algn="l" rtl="0" fontAlgn="base">
        <a:spcBef>
          <a:spcPct val="0"/>
        </a:spcBef>
        <a:spcAft>
          <a:spcPct val="0"/>
        </a:spcAft>
        <a:defRPr sz="3600">
          <a:solidFill>
            <a:schemeClr val="tx2"/>
          </a:solidFill>
          <a:latin typeface="Garamond" pitchFamily="18" charset="0"/>
        </a:defRPr>
      </a:lvl8pPr>
      <a:lvl9pPr marL="1828800" algn="l" rtl="0" fontAlgn="base">
        <a:spcBef>
          <a:spcPct val="0"/>
        </a:spcBef>
        <a:spcAft>
          <a:spcPct val="0"/>
        </a:spcAft>
        <a:defRPr sz="36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16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14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990600"/>
            <a:ext cx="82296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a:p>
            <a:pPr lvl="4"/>
            <a:endParaRPr lang="en-US" altLang="en-US" smtClean="0"/>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fld id="{48442BC7-69C6-4A02-AE06-3FF63F31B348}" type="datetime1">
              <a:rPr lang="en-US">
                <a:solidFill>
                  <a:srgbClr val="000000"/>
                </a:solidFill>
              </a:rPr>
              <a:pPr>
                <a:defRPr/>
              </a:pPr>
              <a:t>8/25/2018</a:t>
            </a:fld>
            <a:endParaRPr lang="en-US" altLang="en-US">
              <a:solidFill>
                <a:srgbClr val="000000"/>
              </a:solidFill>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solidFill>
                <a:srgbClr val="000000"/>
              </a:solidFill>
            </a:endParaRP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mn-lt"/>
              </a:defRPr>
            </a:lvl1pPr>
          </a:lstStyle>
          <a:p>
            <a:fld id="{0F014187-6994-440A-9278-A32211235A4A}" type="slidenum">
              <a:rPr lang="en-US" altLang="en-US" smtClean="0">
                <a:solidFill>
                  <a:srgbClr val="000000"/>
                </a:solidFill>
              </a:rPr>
              <a:pPr/>
              <a:t>‹#›</a:t>
            </a:fld>
            <a:endParaRPr lang="en-US" altLang="en-US" dirty="0">
              <a:solidFill>
                <a:srgbClr val="000000"/>
              </a:solidFill>
            </a:endParaRPr>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latin typeface="Arial" panose="020B0604020202020204" pitchFamily="34" charset="0"/>
            </a:endParaRP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latin typeface="Arial" panose="020B0604020202020204" pitchFamily="34" charset="0"/>
            </a:endParaRPr>
          </a:p>
        </p:txBody>
      </p:sp>
    </p:spTree>
    <p:extLst>
      <p:ext uri="{BB962C8B-B14F-4D97-AF65-F5344CB8AC3E}">
        <p14:creationId xmlns:p14="http://schemas.microsoft.com/office/powerpoint/2010/main" val="328799063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Garamond" pitchFamily="18" charset="0"/>
        </a:defRPr>
      </a:lvl2pPr>
      <a:lvl3pPr algn="l" rtl="0" eaLnBrk="0" fontAlgn="base" hangingPunct="0">
        <a:spcBef>
          <a:spcPct val="0"/>
        </a:spcBef>
        <a:spcAft>
          <a:spcPct val="0"/>
        </a:spcAft>
        <a:defRPr sz="3600">
          <a:solidFill>
            <a:schemeClr val="tx2"/>
          </a:solidFill>
          <a:latin typeface="Garamond" pitchFamily="18" charset="0"/>
        </a:defRPr>
      </a:lvl3pPr>
      <a:lvl4pPr algn="l" rtl="0" eaLnBrk="0" fontAlgn="base" hangingPunct="0">
        <a:spcBef>
          <a:spcPct val="0"/>
        </a:spcBef>
        <a:spcAft>
          <a:spcPct val="0"/>
        </a:spcAft>
        <a:defRPr sz="3600">
          <a:solidFill>
            <a:schemeClr val="tx2"/>
          </a:solidFill>
          <a:latin typeface="Garamond" pitchFamily="18" charset="0"/>
        </a:defRPr>
      </a:lvl4pPr>
      <a:lvl5pPr algn="l" rtl="0" eaLnBrk="0" fontAlgn="base" hangingPunct="0">
        <a:spcBef>
          <a:spcPct val="0"/>
        </a:spcBef>
        <a:spcAft>
          <a:spcPct val="0"/>
        </a:spcAft>
        <a:defRPr sz="3600">
          <a:solidFill>
            <a:schemeClr val="tx2"/>
          </a:solidFill>
          <a:latin typeface="Garamond" pitchFamily="18" charset="0"/>
        </a:defRPr>
      </a:lvl5pPr>
      <a:lvl6pPr marL="457200" algn="l" rtl="0" fontAlgn="base">
        <a:spcBef>
          <a:spcPct val="0"/>
        </a:spcBef>
        <a:spcAft>
          <a:spcPct val="0"/>
        </a:spcAft>
        <a:defRPr sz="3600">
          <a:solidFill>
            <a:schemeClr val="tx2"/>
          </a:solidFill>
          <a:latin typeface="Garamond" pitchFamily="18" charset="0"/>
        </a:defRPr>
      </a:lvl6pPr>
      <a:lvl7pPr marL="914400" algn="l" rtl="0" fontAlgn="base">
        <a:spcBef>
          <a:spcPct val="0"/>
        </a:spcBef>
        <a:spcAft>
          <a:spcPct val="0"/>
        </a:spcAft>
        <a:defRPr sz="3600">
          <a:solidFill>
            <a:schemeClr val="tx2"/>
          </a:solidFill>
          <a:latin typeface="Garamond" pitchFamily="18" charset="0"/>
        </a:defRPr>
      </a:lvl7pPr>
      <a:lvl8pPr marL="1371600" algn="l" rtl="0" fontAlgn="base">
        <a:spcBef>
          <a:spcPct val="0"/>
        </a:spcBef>
        <a:spcAft>
          <a:spcPct val="0"/>
        </a:spcAft>
        <a:defRPr sz="3600">
          <a:solidFill>
            <a:schemeClr val="tx2"/>
          </a:solidFill>
          <a:latin typeface="Garamond" pitchFamily="18" charset="0"/>
        </a:defRPr>
      </a:lvl8pPr>
      <a:lvl9pPr marL="1828800" algn="l" rtl="0" fontAlgn="base">
        <a:spcBef>
          <a:spcPct val="0"/>
        </a:spcBef>
        <a:spcAft>
          <a:spcPct val="0"/>
        </a:spcAft>
        <a:defRPr sz="36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16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14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23.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wmf"/><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2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 Id="rId9" Type="http://schemas.openxmlformats.org/officeDocument/2006/relationships/image" Target="../media/image7.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7.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8.wmf"/><Relationship Id="rId4" Type="http://schemas.openxmlformats.org/officeDocument/2006/relationships/oleObject" Target="../embeddings/oleObject7.bin"/><Relationship Id="rId9" Type="http://schemas.openxmlformats.org/officeDocument/2006/relationships/image" Target="../media/image10.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3.wmf"/><Relationship Id="rId4" Type="http://schemas.openxmlformats.org/officeDocument/2006/relationships/oleObject" Target="../embeddings/oleObject14.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3.wmf"/><Relationship Id="rId4" Type="http://schemas.openxmlformats.org/officeDocument/2006/relationships/oleObject" Target="../embeddings/oleObject15.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48.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4.wmf"/><Relationship Id="rId4" Type="http://schemas.openxmlformats.org/officeDocument/2006/relationships/oleObject" Target="../embeddings/oleObject16.bin"/><Relationship Id="rId9" Type="http://schemas.openxmlformats.org/officeDocument/2006/relationships/image" Target="../media/image16.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49.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0.bin"/><Relationship Id="rId5" Type="http://schemas.openxmlformats.org/officeDocument/2006/relationships/image" Target="../media/image17.wmf"/><Relationship Id="rId4" Type="http://schemas.openxmlformats.org/officeDocument/2006/relationships/oleObject" Target="../embeddings/oleObject19.bin"/><Relationship Id="rId9" Type="http://schemas.openxmlformats.org/officeDocument/2006/relationships/image" Target="../media/image19.wmf"/></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50.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3.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2.wmf"/></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27.wmf"/><Relationship Id="rId3" Type="http://schemas.openxmlformats.org/officeDocument/2006/relationships/notesSlide" Target="../notesSlides/notesSlide51.xml"/><Relationship Id="rId7" Type="http://schemas.openxmlformats.org/officeDocument/2006/relationships/image" Target="../media/image25.wmf"/><Relationship Id="rId12"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7.bin"/><Relationship Id="rId11" Type="http://schemas.openxmlformats.org/officeDocument/2006/relationships/image" Target="../media/image22.wmf"/><Relationship Id="rId5" Type="http://schemas.openxmlformats.org/officeDocument/2006/relationships/image" Target="../media/image24.wmf"/><Relationship Id="rId15" Type="http://schemas.openxmlformats.org/officeDocument/2006/relationships/image" Target="../media/image28.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6.wmf"/><Relationship Id="rId14" Type="http://schemas.openxmlformats.org/officeDocument/2006/relationships/oleObject" Target="../embeddings/oleObject31.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55.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3.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1.wmf"/></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56.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7.bin"/><Relationship Id="rId5" Type="http://schemas.openxmlformats.org/officeDocument/2006/relationships/image" Target="../media/image33.wmf"/><Relationship Id="rId4" Type="http://schemas.openxmlformats.org/officeDocument/2006/relationships/oleObject" Target="../embeddings/oleObject36.bin"/><Relationship Id="rId9" Type="http://schemas.openxmlformats.org/officeDocument/2006/relationships/image" Target="../media/image35.wmf"/></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0.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40.bin"/><Relationship Id="rId5" Type="http://schemas.openxmlformats.org/officeDocument/2006/relationships/image" Target="../media/image36.wmf"/><Relationship Id="rId4" Type="http://schemas.openxmlformats.org/officeDocument/2006/relationships/oleObject" Target="../embeddings/oleObject39.bin"/></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2.xml"/><Relationship Id="rId7"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42.bin"/><Relationship Id="rId5" Type="http://schemas.openxmlformats.org/officeDocument/2006/relationships/image" Target="../media/image38.wmf"/><Relationship Id="rId4" Type="http://schemas.openxmlformats.org/officeDocument/2006/relationships/oleObject" Target="../embeddings/oleObject41.bin"/></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03288" y="1235075"/>
            <a:ext cx="8104187" cy="2101850"/>
          </a:xfrm>
        </p:spPr>
        <p:txBody>
          <a:bodyPr/>
          <a:lstStyle/>
          <a:p>
            <a:pPr eaLnBrk="1" hangingPunct="1"/>
            <a:r>
              <a:rPr lang="en-US" dirty="0"/>
              <a:t>11. Horizontal Mergers </a:t>
            </a:r>
            <a:r>
              <a:rPr lang="en-US" dirty="0" smtClean="0"/>
              <a:t/>
            </a:r>
            <a:br>
              <a:rPr lang="en-US" dirty="0" smtClean="0"/>
            </a:br>
            <a:endParaRPr lang="en-US" sz="2400" dirty="0" smtClean="0"/>
          </a:p>
        </p:txBody>
      </p:sp>
      <p:sp>
        <p:nvSpPr>
          <p:cNvPr id="4099" name="Rectangle 3"/>
          <p:cNvSpPr>
            <a:spLocks noGrp="1" noChangeArrowheads="1"/>
          </p:cNvSpPr>
          <p:nvPr>
            <p:ph type="subTitle" idx="1"/>
          </p:nvPr>
        </p:nvSpPr>
        <p:spPr/>
        <p:txBody>
          <a:bodyPr/>
          <a:lstStyle/>
          <a:p>
            <a:pPr eaLnBrk="1" hangingPunct="1"/>
            <a:r>
              <a:rPr lang="en-US" dirty="0" smtClean="0"/>
              <a:t>Antitrust Law</a:t>
            </a:r>
          </a:p>
          <a:p>
            <a:pPr eaLnBrk="1" hangingPunct="1"/>
            <a:r>
              <a:rPr lang="en-US" sz="1600" dirty="0" smtClean="0"/>
              <a:t>Fall 2014   Yale Law School</a:t>
            </a:r>
          </a:p>
          <a:p>
            <a:pPr eaLnBrk="1" hangingPunct="1"/>
            <a:r>
              <a:rPr lang="en-US" sz="1600" dirty="0" smtClean="0"/>
              <a:t>Dale Collins</a:t>
            </a:r>
          </a:p>
        </p:txBody>
      </p:sp>
      <p:sp>
        <p:nvSpPr>
          <p:cNvPr id="2" name="TextBox 1"/>
          <p:cNvSpPr txBox="1"/>
          <p:nvPr/>
        </p:nvSpPr>
        <p:spPr>
          <a:xfrm>
            <a:off x="6121831" y="4897464"/>
            <a:ext cx="2646878" cy="923330"/>
          </a:xfrm>
          <a:prstGeom prst="rect">
            <a:avLst/>
          </a:prstGeom>
          <a:noFill/>
        </p:spPr>
        <p:txBody>
          <a:bodyPr wrap="none" rtlCol="0">
            <a:spAutoFit/>
          </a:bodyPr>
          <a:lstStyle/>
          <a:p>
            <a:r>
              <a:rPr lang="en-US" dirty="0" smtClean="0">
                <a:solidFill>
                  <a:srgbClr val="FF0000"/>
                </a:solidFill>
              </a:rPr>
              <a:t>NOTE: See Salop notes</a:t>
            </a:r>
          </a:p>
          <a:p>
            <a:r>
              <a:rPr lang="en-US" dirty="0" smtClean="0">
                <a:solidFill>
                  <a:srgbClr val="FF0000"/>
                </a:solidFill>
              </a:rPr>
              <a:t>Add UPP discussion</a:t>
            </a:r>
          </a:p>
          <a:p>
            <a:r>
              <a:rPr lang="en-US" dirty="0" smtClean="0">
                <a:solidFill>
                  <a:srgbClr val="FF0000"/>
                </a:solidFill>
              </a:rPr>
              <a:t>Add power buyer</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686800" cy="712787"/>
          </a:xfrm>
        </p:spPr>
        <p:txBody>
          <a:bodyPr/>
          <a:lstStyle/>
          <a:p>
            <a:r>
              <a:rPr lang="en-US" i="1" dirty="0" smtClean="0"/>
              <a:t>Baker Hughes </a:t>
            </a:r>
            <a:r>
              <a:rPr lang="en-US" dirty="0" smtClean="0"/>
              <a:t>burden shifting</a:t>
            </a:r>
            <a:endParaRPr lang="en-US" dirty="0"/>
          </a:p>
        </p:txBody>
      </p:sp>
      <p:sp>
        <p:nvSpPr>
          <p:cNvPr id="3" name="Content Placeholder 2"/>
          <p:cNvSpPr>
            <a:spLocks noGrp="1"/>
          </p:cNvSpPr>
          <p:nvPr>
            <p:ph idx="1"/>
          </p:nvPr>
        </p:nvSpPr>
        <p:spPr/>
        <p:txBody>
          <a:bodyPr/>
          <a:lstStyle/>
          <a:p>
            <a:r>
              <a:rPr lang="en-US" i="1" dirty="0" smtClean="0"/>
              <a:t>Baker Hughes </a:t>
            </a:r>
            <a:r>
              <a:rPr lang="en-US" dirty="0" smtClean="0"/>
              <a:t>(1990)</a:t>
            </a:r>
            <a:r>
              <a:rPr lang="en-US" baseline="30000" dirty="0" smtClean="0"/>
              <a:t>1</a:t>
            </a:r>
            <a:endParaRPr lang="en-US" dirty="0" smtClean="0"/>
          </a:p>
          <a:p>
            <a:pPr lvl="1"/>
            <a:r>
              <a:rPr lang="en-US" dirty="0" smtClean="0"/>
              <a:t>Created a three-step burden shifting procedure in horizontal merger cases</a:t>
            </a:r>
          </a:p>
          <a:p>
            <a:pPr lvl="2">
              <a:buSzPct val="100000"/>
              <a:buFont typeface="+mj-lt"/>
              <a:buAutoNum type="arabicPeriod"/>
            </a:pPr>
            <a:r>
              <a:rPr lang="en-US" dirty="0" smtClean="0"/>
              <a:t>Plaintiff bears burden of proof in market definition and in market shares and market concentration within the relevant market sufficient to trigger the </a:t>
            </a:r>
            <a:r>
              <a:rPr lang="en-US" i="1" dirty="0" smtClean="0"/>
              <a:t>PNB</a:t>
            </a:r>
            <a:r>
              <a:rPr lang="en-US" dirty="0" smtClean="0"/>
              <a:t> presumption</a:t>
            </a:r>
          </a:p>
          <a:p>
            <a:pPr lvl="2">
              <a:buSzPct val="100000"/>
              <a:buFont typeface="+mj-lt"/>
              <a:buAutoNum type="arabicPeriod"/>
            </a:pPr>
            <a:r>
              <a:rPr lang="en-US" dirty="0" smtClean="0"/>
              <a:t>Burden of production then shifts to defendant to adduce evidence sufficient to rebut </a:t>
            </a:r>
            <a:r>
              <a:rPr lang="en-US" i="1" dirty="0" smtClean="0"/>
              <a:t>PNB</a:t>
            </a:r>
            <a:r>
              <a:rPr lang="en-US" dirty="0" smtClean="0"/>
              <a:t> presumption</a:t>
            </a:r>
          </a:p>
          <a:p>
            <a:pPr lvl="2">
              <a:buSzPct val="100000"/>
              <a:buFont typeface="+mj-lt"/>
              <a:buAutoNum type="arabicPeriod"/>
            </a:pPr>
            <a:r>
              <a:rPr lang="en-US" dirty="0" smtClean="0"/>
              <a:t>Burden of persuasion returns to plaintiff to prove in light of all of the evidence in the record that the merger is reasonably probable to have an anticompetitive effect in the relevant market</a:t>
            </a:r>
          </a:p>
          <a:p>
            <a:pPr lvl="1"/>
            <a:r>
              <a:rPr lang="en-US" dirty="0" smtClean="0"/>
              <a:t>Widely adopted today</a:t>
            </a:r>
          </a:p>
          <a:p>
            <a:pPr lvl="2"/>
            <a:r>
              <a:rPr lang="en-US" dirty="0" smtClean="0"/>
              <a:t>The law of the circuit in the District of Columbia, where the DOJ and FTC bring most of their merger antitrust cases</a:t>
            </a:r>
          </a:p>
          <a:p>
            <a:pPr lvl="2"/>
            <a:r>
              <a:rPr lang="en-US" dirty="0" smtClean="0"/>
              <a:t>Also adopted by the FTC in its administrative adjudications</a:t>
            </a:r>
          </a:p>
          <a:p>
            <a:pPr lvl="2"/>
            <a:r>
              <a:rPr lang="en-US" dirty="0" smtClean="0"/>
              <a:t>Helps that the author of the </a:t>
            </a:r>
            <a:r>
              <a:rPr lang="en-US" i="1" dirty="0" smtClean="0"/>
              <a:t>Baker Hughes </a:t>
            </a:r>
            <a:r>
              <a:rPr lang="en-US" dirty="0" smtClean="0"/>
              <a:t>opinion and one other member of the </a:t>
            </a:r>
            <a:r>
              <a:rPr lang="en-US" i="1" dirty="0" smtClean="0"/>
              <a:t>Baker Hughes </a:t>
            </a:r>
            <a:r>
              <a:rPr lang="en-US" dirty="0" smtClean="0"/>
              <a:t>panel are now Supreme Court justices (Thomas and Ginsburg, respectively)</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10</a:t>
            </a:fld>
            <a:endParaRPr lang="en-US" altLang="en-US" dirty="0"/>
          </a:p>
        </p:txBody>
      </p:sp>
      <p:sp>
        <p:nvSpPr>
          <p:cNvPr id="5" name="TextBox 4"/>
          <p:cNvSpPr txBox="1"/>
          <p:nvPr/>
        </p:nvSpPr>
        <p:spPr>
          <a:xfrm>
            <a:off x="398980" y="5872182"/>
            <a:ext cx="4863767" cy="276999"/>
          </a:xfrm>
          <a:prstGeom prst="rect">
            <a:avLst/>
          </a:prstGeom>
          <a:noFill/>
        </p:spPr>
        <p:txBody>
          <a:bodyPr wrap="none" rtlCol="0">
            <a:spAutoFit/>
          </a:bodyPr>
          <a:lstStyle/>
          <a:p>
            <a:r>
              <a:rPr lang="en-US" sz="1200" baseline="30000" dirty="0"/>
              <a:t>1</a:t>
            </a:r>
            <a:r>
              <a:rPr lang="en-US" sz="1200" dirty="0"/>
              <a:t> United States v. Baker Hughes, Inc., 908 F.2d 981 (D.C. Cir. 1990</a:t>
            </a:r>
            <a:r>
              <a:rPr lang="en-US" sz="1200" dirty="0" smtClean="0"/>
              <a:t>).</a:t>
            </a:r>
            <a:endParaRPr lang="en-US" sz="1200" dirty="0"/>
          </a:p>
        </p:txBody>
      </p:sp>
    </p:spTree>
    <p:extLst>
      <p:ext uri="{BB962C8B-B14F-4D97-AF65-F5344CB8AC3E}">
        <p14:creationId xmlns:p14="http://schemas.microsoft.com/office/powerpoint/2010/main" val="1443542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686800" cy="712787"/>
          </a:xfrm>
        </p:spPr>
        <p:txBody>
          <a:bodyPr/>
          <a:lstStyle/>
          <a:p>
            <a:r>
              <a:rPr lang="en-US" i="1" dirty="0" smtClean="0"/>
              <a:t>Baker Hughes </a:t>
            </a:r>
            <a:r>
              <a:rPr lang="en-US" dirty="0" smtClean="0"/>
              <a:t>burden shifting</a:t>
            </a:r>
            <a:endParaRPr lang="en-US" dirty="0"/>
          </a:p>
        </p:txBody>
      </p:sp>
      <p:sp>
        <p:nvSpPr>
          <p:cNvPr id="3" name="Content Placeholder 2"/>
          <p:cNvSpPr>
            <a:spLocks noGrp="1"/>
          </p:cNvSpPr>
          <p:nvPr>
            <p:ph idx="1"/>
          </p:nvPr>
        </p:nvSpPr>
        <p:spPr>
          <a:xfrm>
            <a:off x="457199" y="1058400"/>
            <a:ext cx="8454326" cy="4996325"/>
          </a:xfrm>
        </p:spPr>
        <p:txBody>
          <a:bodyPr/>
          <a:lstStyle/>
          <a:p>
            <a:r>
              <a:rPr lang="en-US" dirty="0" smtClean="0"/>
              <a:t>General approach</a:t>
            </a:r>
          </a:p>
          <a:p>
            <a:pPr marL="687387" lvl="1" indent="-342900">
              <a:buSzPct val="100000"/>
              <a:buFont typeface="+mj-lt"/>
              <a:buAutoNum type="arabicPeriod"/>
            </a:pPr>
            <a:r>
              <a:rPr lang="en-US" dirty="0" smtClean="0"/>
              <a:t>Initial plaintiff’s burden in proving a prima facie case</a:t>
            </a:r>
          </a:p>
          <a:p>
            <a:pPr lvl="2"/>
            <a:r>
              <a:rPr lang="en-US" dirty="0" smtClean="0"/>
              <a:t>Prove boundaries of relevant product and geographic markets</a:t>
            </a:r>
          </a:p>
          <a:p>
            <a:pPr lvl="2"/>
            <a:r>
              <a:rPr lang="en-US" dirty="0" smtClean="0"/>
              <a:t>Determine market shares and market concentration</a:t>
            </a:r>
          </a:p>
          <a:p>
            <a:pPr lvl="2"/>
            <a:r>
              <a:rPr lang="en-US" dirty="0" smtClean="0"/>
              <a:t>Predicate the </a:t>
            </a:r>
            <a:r>
              <a:rPr lang="en-US" i="1" dirty="0" smtClean="0"/>
              <a:t>PNB</a:t>
            </a:r>
            <a:r>
              <a:rPr lang="en-US" dirty="0" smtClean="0"/>
              <a:t> presumption with market shares and market concentration</a:t>
            </a:r>
          </a:p>
          <a:p>
            <a:pPr marL="696912" lvl="2" indent="0">
              <a:buNone/>
            </a:pPr>
            <a:r>
              <a:rPr lang="en-US" dirty="0" smtClean="0"/>
              <a:t>Successful proof of all three elements proves prima facie case</a:t>
            </a:r>
          </a:p>
          <a:p>
            <a:pPr marL="687387" lvl="1" indent="-342900">
              <a:buSzPct val="100000"/>
              <a:buFont typeface="+mj-lt"/>
              <a:buAutoNum type="arabicPeriod"/>
            </a:pPr>
            <a:r>
              <a:rPr lang="en-US" dirty="0" smtClean="0"/>
              <a:t>Burden of production shifts to defendants to produce evidence that rebuts the </a:t>
            </a:r>
            <a:br>
              <a:rPr lang="en-US" dirty="0" smtClean="0"/>
            </a:br>
            <a:r>
              <a:rPr lang="en-US" i="1" dirty="0" smtClean="0"/>
              <a:t>PNB</a:t>
            </a:r>
            <a:r>
              <a:rPr lang="en-US" dirty="0" smtClean="0"/>
              <a:t> presumption—Some arguments:</a:t>
            </a:r>
          </a:p>
          <a:p>
            <a:pPr lvl="2"/>
            <a:r>
              <a:rPr lang="en-US" dirty="0" smtClean="0"/>
              <a:t>No likelihood of anticompetitive effect in the relevant market through coordinated interaction*</a:t>
            </a:r>
          </a:p>
          <a:p>
            <a:pPr lvl="2"/>
            <a:r>
              <a:rPr lang="en-US" dirty="0" smtClean="0"/>
              <a:t>No likelihood of anticompetitive effect in the relevant market through unilateral effects*</a:t>
            </a:r>
          </a:p>
          <a:p>
            <a:pPr lvl="2"/>
            <a:r>
              <a:rPr lang="en-US" dirty="0" smtClean="0"/>
              <a:t>Ease of entry/repositioning ensures postmerger competition</a:t>
            </a:r>
          </a:p>
          <a:p>
            <a:pPr lvl="2"/>
            <a:r>
              <a:rPr lang="en-US" dirty="0" smtClean="0"/>
              <a:t>Merger-specific efficiencies ensure no harm to customers</a:t>
            </a:r>
          </a:p>
          <a:p>
            <a:pPr lvl="2"/>
            <a:r>
              <a:rPr lang="en-US" dirty="0" smtClean="0"/>
              <a:t>Failing company</a:t>
            </a:r>
          </a:p>
          <a:p>
            <a:pPr marL="687387" lvl="1" indent="-342900">
              <a:buSzPct val="100000"/>
              <a:buFont typeface="+mj-lt"/>
              <a:buAutoNum type="arabicPeriod"/>
            </a:pPr>
            <a:r>
              <a:rPr lang="en-US" dirty="0" smtClean="0"/>
              <a:t>Burden of persuasion returns to plaintiff to prove reasonable likelihood of an anticompetitive effect in relevant market on the basis of all of the evidence in the record (plaintiff may adduce additional evidence)</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11</a:t>
            </a:fld>
            <a:endParaRPr lang="en-US" altLang="en-US" dirty="0"/>
          </a:p>
        </p:txBody>
      </p:sp>
      <p:sp>
        <p:nvSpPr>
          <p:cNvPr id="5" name="TextBox 4"/>
          <p:cNvSpPr txBox="1"/>
          <p:nvPr/>
        </p:nvSpPr>
        <p:spPr>
          <a:xfrm>
            <a:off x="476250" y="5391150"/>
            <a:ext cx="8429625" cy="830997"/>
          </a:xfrm>
          <a:prstGeom prst="rect">
            <a:avLst/>
          </a:prstGeom>
          <a:noFill/>
        </p:spPr>
        <p:txBody>
          <a:bodyPr wrap="square" rtlCol="0">
            <a:spAutoFit/>
          </a:bodyPr>
          <a:lstStyle/>
          <a:p>
            <a:r>
              <a:rPr lang="en-US" sz="1200" dirty="0" smtClean="0"/>
              <a:t>* Although the Merger Guidelines include demonstration of a theory of anticompetitive harm as something the staff must show in order to justify a decision to challenge, the </a:t>
            </a:r>
            <a:r>
              <a:rPr lang="en-US" sz="1200" i="1" dirty="0" smtClean="0"/>
              <a:t>HRB/</a:t>
            </a:r>
            <a:r>
              <a:rPr lang="en-US" sz="1200" i="1" dirty="0" err="1" smtClean="0"/>
              <a:t>TaxACT</a:t>
            </a:r>
            <a:r>
              <a:rPr lang="en-US" sz="1200" dirty="0" smtClean="0"/>
              <a:t> court reframed this as a negative defense for which the defendants had the burden of production once the plaintiff had demonstrated its prima facie case through the </a:t>
            </a:r>
            <a:r>
              <a:rPr lang="en-US" sz="1200" i="1" dirty="0" smtClean="0"/>
              <a:t>PNB</a:t>
            </a:r>
            <a:r>
              <a:rPr lang="en-US" sz="1200" dirty="0" smtClean="0"/>
              <a:t> presumption.</a:t>
            </a:r>
            <a:endParaRPr lang="en-US" sz="1200" dirty="0"/>
          </a:p>
        </p:txBody>
      </p:sp>
    </p:spTree>
    <p:extLst>
      <p:ext uri="{BB962C8B-B14F-4D97-AF65-F5344CB8AC3E}">
        <p14:creationId xmlns:p14="http://schemas.microsoft.com/office/powerpoint/2010/main" val="3376521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686800" cy="712787"/>
          </a:xfrm>
        </p:spPr>
        <p:txBody>
          <a:bodyPr/>
          <a:lstStyle/>
          <a:p>
            <a:r>
              <a:rPr lang="en-US" i="1" dirty="0" smtClean="0"/>
              <a:t>Baker Hughes </a:t>
            </a:r>
            <a:r>
              <a:rPr lang="en-US" dirty="0" smtClean="0"/>
              <a:t>burden shifting</a:t>
            </a:r>
            <a:endParaRPr lang="en-US" dirty="0"/>
          </a:p>
        </p:txBody>
      </p:sp>
      <p:sp>
        <p:nvSpPr>
          <p:cNvPr id="3" name="Content Placeholder 2"/>
          <p:cNvSpPr>
            <a:spLocks noGrp="1"/>
          </p:cNvSpPr>
          <p:nvPr>
            <p:ph idx="1"/>
          </p:nvPr>
        </p:nvSpPr>
        <p:spPr>
          <a:xfrm>
            <a:off x="457199" y="1058400"/>
            <a:ext cx="8454326" cy="4996325"/>
          </a:xfrm>
        </p:spPr>
        <p:txBody>
          <a:bodyPr/>
          <a:lstStyle/>
          <a:p>
            <a:r>
              <a:rPr lang="en-US" dirty="0" smtClean="0"/>
              <a:t>General approach (</a:t>
            </a:r>
            <a:r>
              <a:rPr lang="en-US" dirty="0" err="1" smtClean="0"/>
              <a:t>con’t</a:t>
            </a:r>
            <a:r>
              <a:rPr lang="en-US" dirty="0" smtClean="0"/>
              <a:t>)</a:t>
            </a:r>
          </a:p>
          <a:p>
            <a:pPr lvl="1"/>
            <a:r>
              <a:rPr lang="en-US" i="1" dirty="0" smtClean="0"/>
              <a:t>Sliding scale</a:t>
            </a:r>
            <a:r>
              <a:rPr lang="en-US" dirty="0" smtClean="0"/>
              <a:t>: </a:t>
            </a:r>
            <a:r>
              <a:rPr lang="en-US" dirty="0"/>
              <a:t>“The more compelling the prima facie case, the more evidence the defendant must present to rebut it successfully</a:t>
            </a:r>
            <a:r>
              <a:rPr lang="en-US" smtClean="0"/>
              <a:t>.”</a:t>
            </a:r>
            <a:r>
              <a:rPr lang="en-US" baseline="30000" smtClean="0"/>
              <a:t>1</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12</a:t>
            </a:fld>
            <a:endParaRPr lang="en-US" altLang="en-US" dirty="0"/>
          </a:p>
        </p:txBody>
      </p:sp>
      <p:sp>
        <p:nvSpPr>
          <p:cNvPr id="6" name="TextBox 5"/>
          <p:cNvSpPr txBox="1"/>
          <p:nvPr/>
        </p:nvSpPr>
        <p:spPr>
          <a:xfrm>
            <a:off x="433953" y="5866108"/>
            <a:ext cx="2472728" cy="276999"/>
          </a:xfrm>
          <a:prstGeom prst="rect">
            <a:avLst/>
          </a:prstGeom>
          <a:noFill/>
        </p:spPr>
        <p:txBody>
          <a:bodyPr wrap="none" rtlCol="0">
            <a:spAutoFit/>
          </a:bodyPr>
          <a:lstStyle/>
          <a:p>
            <a:r>
              <a:rPr lang="en-US" sz="1200" baseline="30000" dirty="0"/>
              <a:t>1</a:t>
            </a:r>
            <a:r>
              <a:rPr lang="en-US" sz="1200" dirty="0"/>
              <a:t> </a:t>
            </a:r>
            <a:r>
              <a:rPr lang="en-US" sz="1200" i="1" dirty="0"/>
              <a:t>Baker Hughes</a:t>
            </a:r>
            <a:r>
              <a:rPr lang="en-US" sz="1200" dirty="0"/>
              <a:t>, 908 F.2d at 991.</a:t>
            </a:r>
          </a:p>
        </p:txBody>
      </p:sp>
    </p:spTree>
    <p:extLst>
      <p:ext uri="{BB962C8B-B14F-4D97-AF65-F5344CB8AC3E}">
        <p14:creationId xmlns:p14="http://schemas.microsoft.com/office/powerpoint/2010/main" val="1776106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26" y="2919413"/>
            <a:ext cx="8756542" cy="1362075"/>
          </a:xfrm>
        </p:spPr>
        <p:txBody>
          <a:bodyPr/>
          <a:lstStyle/>
          <a:p>
            <a:pPr algn="ctr">
              <a:defRPr/>
            </a:pPr>
            <a:r>
              <a:rPr lang="en-US" sz="3600" cap="none" dirty="0" smtClean="0"/>
              <a:t>The </a:t>
            </a:r>
            <a:r>
              <a:rPr lang="en-US" sz="3600" i="1" cap="none" dirty="0" smtClean="0"/>
              <a:t>PNB</a:t>
            </a:r>
            <a:r>
              <a:rPr lang="en-US" sz="3600" cap="none" dirty="0" smtClean="0"/>
              <a:t> Presumption</a:t>
            </a:r>
            <a:endParaRPr lang="en-US" sz="3600" cap="none" dirty="0"/>
          </a:p>
        </p:txBody>
      </p:sp>
      <p:sp>
        <p:nvSpPr>
          <p:cNvPr id="3174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7EC1B9-03F2-4E77-A38D-4A47E3659601}" type="slidenum">
              <a:rPr lang="en-US" altLang="en-US" sz="900">
                <a:latin typeface="+mn-lt"/>
              </a:rPr>
              <a:pPr eaLnBrk="1" hangingPunct="1"/>
              <a:t>13</a:t>
            </a:fld>
            <a:endParaRPr lang="en-US" altLang="en-US" sz="900" dirty="0">
              <a:latin typeface="+mn-lt"/>
            </a:endParaRPr>
          </a:p>
        </p:txBody>
      </p:sp>
    </p:spTree>
    <p:extLst>
      <p:ext uri="{BB962C8B-B14F-4D97-AF65-F5344CB8AC3E}">
        <p14:creationId xmlns:p14="http://schemas.microsoft.com/office/powerpoint/2010/main" val="2637603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686800" cy="712787"/>
          </a:xfrm>
        </p:spPr>
        <p:txBody>
          <a:bodyPr/>
          <a:lstStyle/>
          <a:p>
            <a:r>
              <a:rPr lang="en-US" altLang="en-US" b="1" dirty="0" smtClean="0"/>
              <a:t>The </a:t>
            </a:r>
            <a:r>
              <a:rPr lang="en-US" altLang="en-US" b="1" i="1" dirty="0" smtClean="0"/>
              <a:t>PNB</a:t>
            </a:r>
            <a:r>
              <a:rPr lang="en-US" altLang="en-US" b="1" dirty="0" smtClean="0"/>
              <a:t> presumption</a:t>
            </a:r>
          </a:p>
        </p:txBody>
      </p:sp>
      <p:sp>
        <p:nvSpPr>
          <p:cNvPr id="17411" name="Rectangle 3"/>
          <p:cNvSpPr>
            <a:spLocks noGrp="1" noChangeAspect="1" noChangeArrowheads="1"/>
          </p:cNvSpPr>
          <p:nvPr>
            <p:ph type="body" idx="1"/>
          </p:nvPr>
        </p:nvSpPr>
        <p:spPr>
          <a:xfrm>
            <a:off x="457200" y="1096963"/>
            <a:ext cx="8229600" cy="4957762"/>
          </a:xfrm>
        </p:spPr>
        <p:txBody>
          <a:bodyPr/>
          <a:lstStyle/>
          <a:p>
            <a:r>
              <a:rPr lang="en-US" altLang="en-US" i="1" dirty="0" smtClean="0"/>
              <a:t>Philadelphia National Bank</a:t>
            </a:r>
            <a:r>
              <a:rPr lang="en-US" altLang="en-US" dirty="0" smtClean="0"/>
              <a:t>:</a:t>
            </a:r>
          </a:p>
          <a:p>
            <a:pPr lvl="1"/>
            <a:endParaRPr lang="en-US" altLang="en-US" dirty="0" smtClean="0"/>
          </a:p>
          <a:p>
            <a:endParaRPr lang="en-US" altLang="en-US" dirty="0" smtClean="0"/>
          </a:p>
          <a:p>
            <a:endParaRPr lang="en-US" altLang="en-US" dirty="0" smtClean="0"/>
          </a:p>
          <a:p>
            <a:pPr lvl="1"/>
            <a:endParaRPr lang="en-US" altLang="en-US" dirty="0" smtClean="0"/>
          </a:p>
          <a:p>
            <a:pPr lvl="1"/>
            <a:r>
              <a:rPr lang="en-US" altLang="en-US" dirty="0" smtClean="0"/>
              <a:t>Created in 1963 as the Court was becoming increasingly restrictive on business</a:t>
            </a:r>
          </a:p>
          <a:p>
            <a:pPr lvl="2"/>
            <a:r>
              <a:rPr lang="en-US" altLang="en-US" dirty="0" smtClean="0"/>
              <a:t>Next merger antitrust case after </a:t>
            </a:r>
            <a:r>
              <a:rPr lang="en-US" altLang="en-US" i="1" dirty="0" smtClean="0"/>
              <a:t>Brown Shoe</a:t>
            </a:r>
          </a:p>
          <a:p>
            <a:pPr lvl="1"/>
            <a:r>
              <a:rPr lang="en-US" altLang="en-US" dirty="0" smtClean="0"/>
              <a:t>Originally created as a </a:t>
            </a:r>
            <a:r>
              <a:rPr lang="en-US" altLang="en-US" i="1" dirty="0" smtClean="0"/>
              <a:t>rebuttable</a:t>
            </a:r>
            <a:r>
              <a:rPr lang="en-US" altLang="en-US" dirty="0" smtClean="0"/>
              <a:t> presumption of the requisite anticompetitive effect where the combined firm passed some (undefined) thresholds of</a:t>
            </a:r>
          </a:p>
          <a:p>
            <a:pPr lvl="2"/>
            <a:r>
              <a:rPr lang="en-US" altLang="en-US" dirty="0" smtClean="0"/>
              <a:t>Combined market share, and </a:t>
            </a:r>
          </a:p>
          <a:p>
            <a:pPr lvl="2"/>
            <a:r>
              <a:rPr lang="en-US" altLang="en-US" dirty="0" smtClean="0"/>
              <a:t>The increase in market concentration caused by the transaction</a:t>
            </a:r>
          </a:p>
          <a:p>
            <a:pPr lvl="1"/>
            <a:r>
              <a:rPr lang="en-US" altLang="en-US" dirty="0" smtClean="0"/>
              <a:t>But soon treated by lower courts as a </a:t>
            </a:r>
            <a:r>
              <a:rPr lang="en-US" altLang="en-US" i="1" dirty="0" smtClean="0"/>
              <a:t>conclusive</a:t>
            </a:r>
            <a:r>
              <a:rPr lang="en-US" altLang="en-US" dirty="0" smtClean="0"/>
              <a:t> presumption—essentially no defenses</a:t>
            </a:r>
          </a:p>
          <a:p>
            <a:pPr lvl="1"/>
            <a:r>
              <a:rPr lang="en-US" altLang="en-US" dirty="0" smtClean="0"/>
              <a:t>Returned to a rebuttable presumption by the Supreme Court in </a:t>
            </a:r>
            <a:r>
              <a:rPr lang="en-US" altLang="en-US" i="1" dirty="0" smtClean="0"/>
              <a:t>General Dynamics</a:t>
            </a:r>
            <a:r>
              <a:rPr lang="en-US" altLang="en-US" baseline="30000" dirty="0" smtClean="0"/>
              <a:t>2</a:t>
            </a:r>
            <a:r>
              <a:rPr lang="en-US" altLang="en-US" dirty="0" smtClean="0"/>
              <a:t> in 1974</a:t>
            </a:r>
            <a:endParaRPr lang="en-US" altLang="en-US" i="1" dirty="0" smtClean="0"/>
          </a:p>
        </p:txBody>
      </p:sp>
      <p:sp>
        <p:nvSpPr>
          <p:cNvPr id="6146" name="Slide Number Placeholder 5"/>
          <p:cNvSpPr>
            <a:spLocks noGrp="1"/>
          </p:cNvSpPr>
          <p:nvPr>
            <p:ph type="sldNum" sz="quarter" idx="12"/>
          </p:nvPr>
        </p:nvSpPr>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a:spcBef>
                <a:spcPct val="0"/>
              </a:spcBef>
              <a:buClrTx/>
              <a:buSzTx/>
              <a:buFontTx/>
              <a:buNone/>
            </a:pPr>
            <a:fld id="{DB731AF0-20D4-4908-A4AF-822E2761CE75}" type="slidenum">
              <a:rPr kumimoji="1" lang="en-US" altLang="en-US" sz="900">
                <a:solidFill>
                  <a:srgbClr val="000000"/>
                </a:solidFill>
                <a:cs typeface="Arial" panose="020B0604020202020204" pitchFamily="34" charset="0"/>
              </a:rPr>
              <a:pPr>
                <a:spcBef>
                  <a:spcPct val="0"/>
                </a:spcBef>
                <a:buClrTx/>
                <a:buSzTx/>
                <a:buFontTx/>
                <a:buNone/>
              </a:pPr>
              <a:t>14</a:t>
            </a:fld>
            <a:endParaRPr kumimoji="1" lang="en-US" altLang="en-US" sz="900" dirty="0">
              <a:solidFill>
                <a:srgbClr val="000000"/>
              </a:solidFill>
              <a:cs typeface="Arial" panose="020B0604020202020204" pitchFamily="34" charset="0"/>
            </a:endParaRPr>
          </a:p>
        </p:txBody>
      </p:sp>
      <p:sp>
        <p:nvSpPr>
          <p:cNvPr id="17413" name="TextBox 1"/>
          <p:cNvSpPr txBox="1">
            <a:spLocks noChangeArrowheads="1"/>
          </p:cNvSpPr>
          <p:nvPr/>
        </p:nvSpPr>
        <p:spPr bwMode="auto">
          <a:xfrm>
            <a:off x="1417638" y="1665288"/>
            <a:ext cx="6629400" cy="1169987"/>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r>
              <a:rPr lang="en-US" altLang="en-US" sz="1400" dirty="0">
                <a:solidFill>
                  <a:srgbClr val="000000"/>
                </a:solidFill>
              </a:rPr>
              <a:t>Specifically, we think that a merger which produces a firm controlling an </a:t>
            </a:r>
            <a:r>
              <a:rPr lang="en-US" altLang="en-US" sz="1400" dirty="0">
                <a:solidFill>
                  <a:srgbClr val="CC9900"/>
                </a:solidFill>
              </a:rPr>
              <a:t>undue percentage of the relevant market</a:t>
            </a:r>
            <a:r>
              <a:rPr lang="en-US" altLang="en-US" sz="1400" dirty="0">
                <a:solidFill>
                  <a:srgbClr val="000000"/>
                </a:solidFill>
              </a:rPr>
              <a:t>, and results in a </a:t>
            </a:r>
            <a:r>
              <a:rPr lang="en-US" altLang="en-US" sz="1400" dirty="0">
                <a:solidFill>
                  <a:srgbClr val="CC9900"/>
                </a:solidFill>
              </a:rPr>
              <a:t>significant increase in the concentration </a:t>
            </a:r>
            <a:r>
              <a:rPr lang="en-US" altLang="en-US" sz="1400" dirty="0">
                <a:solidFill>
                  <a:srgbClr val="000000"/>
                </a:solidFill>
              </a:rPr>
              <a:t>of firms in that market, is so inherently likely to lessen competition substantially that </a:t>
            </a:r>
            <a:r>
              <a:rPr lang="en-US" altLang="en-US" sz="1400">
                <a:solidFill>
                  <a:srgbClr val="000000"/>
                </a:solidFill>
              </a:rPr>
              <a:t>it </a:t>
            </a:r>
            <a:r>
              <a:rPr lang="en-US" altLang="en-US" sz="1400" smtClean="0">
                <a:solidFill>
                  <a:srgbClr val="000000"/>
                </a:solidFill>
              </a:rPr>
              <a:t>must </a:t>
            </a:r>
            <a:r>
              <a:rPr lang="en-US" altLang="en-US" sz="1400" dirty="0">
                <a:solidFill>
                  <a:srgbClr val="000000"/>
                </a:solidFill>
              </a:rPr>
              <a:t>be enjoined in the absence of evidence clearly showing that the merger is not likely to have such anticompetitive effects.</a:t>
            </a:r>
            <a:r>
              <a:rPr lang="en-US" altLang="en-US" sz="1400" baseline="30000" dirty="0">
                <a:solidFill>
                  <a:srgbClr val="000000"/>
                </a:solidFill>
              </a:rPr>
              <a:t>1</a:t>
            </a:r>
            <a:endParaRPr lang="en-US" altLang="en-US" sz="1800" baseline="30000" dirty="0">
              <a:solidFill>
                <a:srgbClr val="000000"/>
              </a:solidFill>
            </a:endParaRPr>
          </a:p>
        </p:txBody>
      </p:sp>
      <p:sp>
        <p:nvSpPr>
          <p:cNvPr id="17414" name="TextBox 2"/>
          <p:cNvSpPr txBox="1">
            <a:spLocks noChangeArrowheads="1"/>
          </p:cNvSpPr>
          <p:nvPr/>
        </p:nvSpPr>
        <p:spPr bwMode="auto">
          <a:xfrm>
            <a:off x="457200" y="5699423"/>
            <a:ext cx="7864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None/>
            </a:pPr>
            <a:r>
              <a:rPr lang="en-US" altLang="en-US" sz="1200" baseline="30000" dirty="0" smtClean="0">
                <a:solidFill>
                  <a:srgbClr val="000000"/>
                </a:solidFill>
              </a:rPr>
              <a:t>1</a:t>
            </a:r>
            <a:r>
              <a:rPr lang="en-US" altLang="en-US" sz="1200" dirty="0" smtClean="0">
                <a:solidFill>
                  <a:srgbClr val="000000"/>
                </a:solidFill>
              </a:rPr>
              <a:t> United </a:t>
            </a:r>
            <a:r>
              <a:rPr lang="en-US" altLang="en-US" sz="1200" dirty="0">
                <a:solidFill>
                  <a:srgbClr val="000000"/>
                </a:solidFill>
              </a:rPr>
              <a:t>States v. Philadelphia National Bank, 374 U.S. 321, 363 (1963</a:t>
            </a:r>
            <a:r>
              <a:rPr lang="en-US" altLang="en-US" sz="1200" dirty="0" smtClean="0">
                <a:solidFill>
                  <a:srgbClr val="000000"/>
                </a:solidFill>
              </a:rPr>
              <a:t>).</a:t>
            </a:r>
          </a:p>
          <a:p>
            <a:pPr eaLnBrk="1" hangingPunct="1">
              <a:spcBef>
                <a:spcPct val="0"/>
              </a:spcBef>
              <a:buClrTx/>
              <a:buSzTx/>
              <a:buNone/>
            </a:pPr>
            <a:r>
              <a:rPr lang="en-US" altLang="en-US" sz="1200" baseline="30000" dirty="0" smtClean="0">
                <a:solidFill>
                  <a:srgbClr val="000000"/>
                </a:solidFill>
              </a:rPr>
              <a:t>2</a:t>
            </a:r>
            <a:r>
              <a:rPr lang="en-US" altLang="en-US" sz="1200" dirty="0" smtClean="0">
                <a:solidFill>
                  <a:srgbClr val="000000"/>
                </a:solidFill>
              </a:rPr>
              <a:t> United </a:t>
            </a:r>
            <a:r>
              <a:rPr lang="en-US" altLang="en-US" sz="1200" dirty="0">
                <a:solidFill>
                  <a:srgbClr val="000000"/>
                </a:solidFill>
              </a:rPr>
              <a:t>States v. General Dynamics Corp., 415 U.S. 486 (1974</a:t>
            </a:r>
            <a:r>
              <a:rPr lang="en-US" altLang="en-US" sz="1200" dirty="0" smtClean="0">
                <a:solidFill>
                  <a:srgbClr val="000000"/>
                </a:solidFill>
              </a:rPr>
              <a:t>). </a:t>
            </a:r>
            <a:endParaRPr lang="en-US" altLang="en-US" sz="1200" dirty="0">
              <a:solidFill>
                <a:srgbClr val="000000"/>
              </a:solidFill>
            </a:endParaRPr>
          </a:p>
        </p:txBody>
      </p:sp>
    </p:spTree>
    <p:extLst>
      <p:ext uri="{BB962C8B-B14F-4D97-AF65-F5344CB8AC3E}">
        <p14:creationId xmlns:p14="http://schemas.microsoft.com/office/powerpoint/2010/main" val="934435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The </a:t>
            </a:r>
            <a:r>
              <a:rPr lang="en-US" altLang="en-US" b="1" i="1" dirty="0"/>
              <a:t>PNB</a:t>
            </a:r>
            <a:r>
              <a:rPr lang="en-US" altLang="en-US" b="1" dirty="0"/>
              <a:t> presumption</a:t>
            </a:r>
            <a:endParaRPr lang="en-US" dirty="0"/>
          </a:p>
        </p:txBody>
      </p:sp>
      <p:sp>
        <p:nvSpPr>
          <p:cNvPr id="3" name="Content Placeholder 2"/>
          <p:cNvSpPr>
            <a:spLocks noGrp="1"/>
          </p:cNvSpPr>
          <p:nvPr>
            <p:ph idx="1"/>
          </p:nvPr>
        </p:nvSpPr>
        <p:spPr/>
        <p:txBody>
          <a:bodyPr/>
          <a:lstStyle/>
          <a:p>
            <a:r>
              <a:rPr lang="en-US" dirty="0" smtClean="0"/>
              <a:t>Two ways to think about the </a:t>
            </a:r>
            <a:r>
              <a:rPr lang="en-US" i="1" dirty="0" smtClean="0"/>
              <a:t>PNB</a:t>
            </a:r>
            <a:r>
              <a:rPr lang="en-US" dirty="0" smtClean="0"/>
              <a:t> presumption</a:t>
            </a:r>
          </a:p>
          <a:p>
            <a:pPr marL="687387" lvl="1" indent="-342900">
              <a:buSzPct val="100000"/>
              <a:buFont typeface="+mj-lt"/>
              <a:buAutoNum type="arabicPeriod"/>
            </a:pPr>
            <a:r>
              <a:rPr lang="en-US" dirty="0" smtClean="0"/>
              <a:t>As a presumption grounded in industrial organization economics</a:t>
            </a:r>
          </a:p>
          <a:p>
            <a:pPr lvl="2"/>
            <a:r>
              <a:rPr lang="en-US" dirty="0" smtClean="0"/>
              <a:t>The citations to the economic literature in </a:t>
            </a:r>
            <a:r>
              <a:rPr lang="en-US" i="1" dirty="0" smtClean="0"/>
              <a:t>PNB</a:t>
            </a:r>
            <a:r>
              <a:rPr lang="en-US" dirty="0" smtClean="0"/>
              <a:t> itself indicate that the majority thought it was grounding the presumption in economics</a:t>
            </a:r>
          </a:p>
          <a:p>
            <a:pPr lvl="2"/>
            <a:r>
              <a:rPr lang="en-US" dirty="0" smtClean="0"/>
              <a:t>The idea is that as firms become larger and the market becomes more concentrated, there is an increasingly likelihood that the market will exhibit more successful oligopolistic interdependence and higher resulting prices</a:t>
            </a:r>
          </a:p>
          <a:p>
            <a:pPr lvl="3"/>
            <a:r>
              <a:rPr lang="en-US" dirty="0" smtClean="0"/>
              <a:t>This is sometimes called the </a:t>
            </a:r>
            <a:r>
              <a:rPr lang="en-US" i="1" dirty="0" smtClean="0"/>
              <a:t>price-concentration hypothesis </a:t>
            </a:r>
            <a:r>
              <a:rPr lang="en-US" dirty="0" smtClean="0"/>
              <a:t>or the </a:t>
            </a:r>
            <a:r>
              <a:rPr lang="en-US" i="1" dirty="0" smtClean="0"/>
              <a:t>profit-concentration hypothesis</a:t>
            </a:r>
          </a:p>
          <a:p>
            <a:pPr lvl="3"/>
            <a:r>
              <a:rPr lang="en-US" dirty="0" smtClean="0"/>
              <a:t>This hypothesis was popular among the structure-conduct-performance adherents in the 1950s and 1960s</a:t>
            </a:r>
          </a:p>
          <a:p>
            <a:pPr lvl="2"/>
            <a:r>
              <a:rPr lang="en-US" dirty="0" smtClean="0"/>
              <a:t>Queries: </a:t>
            </a:r>
          </a:p>
          <a:p>
            <a:pPr lvl="3"/>
            <a:r>
              <a:rPr lang="en-US" dirty="0" smtClean="0"/>
              <a:t>Is there meaningful support for the price/profit-concentration hypothesis?</a:t>
            </a:r>
          </a:p>
          <a:p>
            <a:pPr lvl="3"/>
            <a:r>
              <a:rPr lang="en-US" dirty="0" smtClean="0"/>
              <a:t>If so, at what levels of combined share and increased market concentration does oligopolistic interdependence become significantly more successful? </a:t>
            </a:r>
          </a:p>
          <a:p>
            <a:pPr marL="687387" lvl="1" indent="-342900">
              <a:buSzPct val="100000"/>
              <a:buFont typeface="+mj-lt"/>
              <a:buAutoNum type="arabicPeriod"/>
            </a:pPr>
            <a:r>
              <a:rPr lang="en-US" dirty="0" smtClean="0"/>
              <a:t>As a burden-shifting device in litigation</a:t>
            </a:r>
          </a:p>
          <a:p>
            <a:pPr lvl="2"/>
            <a:r>
              <a:rPr lang="en-US" dirty="0" smtClean="0"/>
              <a:t>If the presumption is triggered, it shifts the burden of proof of showing that the presumption is not reliable in the circumstances of the case to the defendants</a:t>
            </a:r>
          </a:p>
          <a:p>
            <a:pPr lvl="2"/>
            <a:r>
              <a:rPr lang="en-US" dirty="0" smtClean="0"/>
              <a:t>Presumably, the likelihood that the defendants will fail to discharge their burden increases as the case becomes a closer call</a:t>
            </a:r>
          </a:p>
          <a:p>
            <a:pPr lvl="2"/>
            <a:r>
              <a:rPr lang="en-US" dirty="0" smtClean="0"/>
              <a:t>The effect of the burden shift then is to accept </a:t>
            </a:r>
            <a:r>
              <a:rPr lang="en-US" dirty="0" err="1" smtClean="0"/>
              <a:t>overinclusiveness</a:t>
            </a:r>
            <a:r>
              <a:rPr lang="en-US" dirty="0" smtClean="0"/>
              <a:t> errors over </a:t>
            </a:r>
            <a:r>
              <a:rPr lang="en-US" dirty="0" err="1" smtClean="0"/>
              <a:t>underinclusiveness</a:t>
            </a:r>
            <a:r>
              <a:rPr lang="en-US" dirty="0" smtClean="0"/>
              <a:t> errors in close cases</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solidFill>
                  <a:srgbClr val="000000"/>
                </a:solidFill>
              </a:rPr>
              <a:pPr/>
              <a:t>15</a:t>
            </a:fld>
            <a:endParaRPr lang="en-US" altLang="en-US" dirty="0">
              <a:solidFill>
                <a:srgbClr val="000000"/>
              </a:solidFill>
            </a:endParaRPr>
          </a:p>
        </p:txBody>
      </p:sp>
    </p:spTree>
    <p:extLst>
      <p:ext uri="{BB962C8B-B14F-4D97-AF65-F5344CB8AC3E}">
        <p14:creationId xmlns:p14="http://schemas.microsoft.com/office/powerpoint/2010/main" val="1703305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The </a:t>
            </a:r>
            <a:r>
              <a:rPr lang="en-US" altLang="en-US" b="1" i="1" dirty="0"/>
              <a:t>PNB</a:t>
            </a:r>
            <a:r>
              <a:rPr lang="en-US" altLang="en-US" b="1" dirty="0"/>
              <a:t> presumption</a:t>
            </a:r>
            <a:endParaRPr lang="en-US" dirty="0"/>
          </a:p>
        </p:txBody>
      </p:sp>
      <p:sp>
        <p:nvSpPr>
          <p:cNvPr id="3" name="Content Placeholder 2"/>
          <p:cNvSpPr>
            <a:spLocks noGrp="1"/>
          </p:cNvSpPr>
          <p:nvPr>
            <p:ph idx="1"/>
          </p:nvPr>
        </p:nvSpPr>
        <p:spPr/>
        <p:txBody>
          <a:bodyPr/>
          <a:lstStyle/>
          <a:p>
            <a:r>
              <a:rPr lang="en-US" dirty="0" smtClean="0"/>
              <a:t>Bottom line</a:t>
            </a:r>
          </a:p>
          <a:p>
            <a:pPr lvl="1"/>
            <a:r>
              <a:rPr lang="en-US" dirty="0" smtClean="0"/>
              <a:t>However viewed, the </a:t>
            </a:r>
            <a:r>
              <a:rPr lang="en-US" i="1" dirty="0" smtClean="0"/>
              <a:t>PNB</a:t>
            </a:r>
            <a:r>
              <a:rPr lang="en-US" dirty="0" smtClean="0"/>
              <a:t> presumption remains the point of departure in the litigation of horizontal mergers in the analysis of competitive effects</a:t>
            </a:r>
          </a:p>
          <a:p>
            <a:pPr lvl="1"/>
            <a:r>
              <a:rPr lang="en-US" dirty="0" smtClean="0"/>
              <a:t>Curiously, the thresholds for triggering the </a:t>
            </a:r>
            <a:r>
              <a:rPr lang="en-US" i="1" dirty="0" smtClean="0"/>
              <a:t>PNB</a:t>
            </a:r>
            <a:r>
              <a:rPr lang="en-US" dirty="0" smtClean="0"/>
              <a:t> presumption have not been litigated</a:t>
            </a:r>
          </a:p>
          <a:p>
            <a:pPr lvl="2"/>
            <a:r>
              <a:rPr lang="en-US" dirty="0" smtClean="0"/>
              <a:t>Since the early 1980s, the DOJ and FTC—regardless of administration—have only brought actions where the alleged combined market shares and market concentration have been very high.</a:t>
            </a:r>
            <a:r>
              <a:rPr lang="en-US" baseline="30000" dirty="0" smtClean="0"/>
              <a:t>1</a:t>
            </a:r>
          </a:p>
          <a:p>
            <a:pPr lvl="2"/>
            <a:r>
              <a:rPr lang="en-US" dirty="0" smtClean="0"/>
              <a:t>However, conventional wisdom holds that the market shares and market concentration shown in </a:t>
            </a:r>
            <a:r>
              <a:rPr lang="en-US" i="1" dirty="0" smtClean="0"/>
              <a:t>Rome (Alcoa)/</a:t>
            </a:r>
            <a:r>
              <a:rPr lang="en-US" i="1" dirty="0" err="1" smtClean="0"/>
              <a:t>Von’s</a:t>
            </a:r>
            <a:r>
              <a:rPr lang="en-US" i="1" dirty="0" smtClean="0"/>
              <a:t>/Pabst </a:t>
            </a:r>
            <a:r>
              <a:rPr lang="en-US" dirty="0" smtClean="0"/>
              <a:t>are much too low today to trigger the </a:t>
            </a:r>
            <a:r>
              <a:rPr lang="en-US" i="1" dirty="0" smtClean="0"/>
              <a:t>PNB</a:t>
            </a:r>
            <a:r>
              <a:rPr lang="en-US" dirty="0" smtClean="0"/>
              <a:t> presumption</a:t>
            </a:r>
          </a:p>
          <a:p>
            <a:pPr lvl="2"/>
            <a:r>
              <a:rPr lang="en-US" dirty="0" smtClean="0"/>
              <a:t>Of course, these shares and market concentration depend on the definition of the relevant market, and the agencies have not always been successful in proving their alleged markets to the satisfaction of the courts</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solidFill>
                  <a:srgbClr val="000000"/>
                </a:solidFill>
              </a:rPr>
              <a:pPr/>
              <a:t>16</a:t>
            </a:fld>
            <a:endParaRPr lang="en-US" altLang="en-US" dirty="0">
              <a:solidFill>
                <a:srgbClr val="000000"/>
              </a:solidFill>
            </a:endParaRPr>
          </a:p>
        </p:txBody>
      </p:sp>
      <p:sp>
        <p:nvSpPr>
          <p:cNvPr id="5" name="TextBox 4"/>
          <p:cNvSpPr txBox="1"/>
          <p:nvPr/>
        </p:nvSpPr>
        <p:spPr>
          <a:xfrm>
            <a:off x="457200" y="5699740"/>
            <a:ext cx="8124750" cy="461665"/>
          </a:xfrm>
          <a:prstGeom prst="rect">
            <a:avLst/>
          </a:prstGeom>
          <a:noFill/>
        </p:spPr>
        <p:txBody>
          <a:bodyPr wrap="square" rtlCol="0">
            <a:spAutoFit/>
          </a:bodyPr>
          <a:lstStyle/>
          <a:p>
            <a:r>
              <a:rPr lang="en-US" sz="1200" baseline="30000" dirty="0" smtClean="0"/>
              <a:t>1 </a:t>
            </a:r>
            <a:r>
              <a:rPr lang="en-US" sz="1200" dirty="0" smtClean="0"/>
              <a:t>For a partial illustration of this, see the spreadsheet in the reading materials on Mergers Found Unlawful in Litigated Merger Cases on the Merits with the U.S. Government, 1993-2013.</a:t>
            </a:r>
            <a:endParaRPr lang="en-US" sz="1200" dirty="0"/>
          </a:p>
        </p:txBody>
      </p:sp>
    </p:spTree>
    <p:extLst>
      <p:ext uri="{BB962C8B-B14F-4D97-AF65-F5344CB8AC3E}">
        <p14:creationId xmlns:p14="http://schemas.microsoft.com/office/powerpoint/2010/main" val="3774623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7813"/>
            <a:ext cx="8686800" cy="712787"/>
          </a:xfrm>
        </p:spPr>
        <p:txBody>
          <a:bodyPr/>
          <a:lstStyle/>
          <a:p>
            <a:r>
              <a:rPr lang="en-US" dirty="0"/>
              <a:t>The 2010 </a:t>
            </a:r>
            <a:r>
              <a:rPr lang="en-US" dirty="0" smtClean="0"/>
              <a:t>Merger Guidelines</a:t>
            </a:r>
            <a:endParaRPr lang="en-US" altLang="en-US" dirty="0" smtClean="0"/>
          </a:p>
        </p:txBody>
      </p:sp>
      <p:sp>
        <p:nvSpPr>
          <p:cNvPr id="54275" name="Rectangle 3"/>
          <p:cNvSpPr>
            <a:spLocks noGrp="1" noChangeArrowheads="1"/>
          </p:cNvSpPr>
          <p:nvPr>
            <p:ph type="body" idx="1"/>
          </p:nvPr>
        </p:nvSpPr>
        <p:spPr>
          <a:xfrm>
            <a:off x="457200" y="1096963"/>
            <a:ext cx="8229600" cy="4957762"/>
          </a:xfrm>
        </p:spPr>
        <p:txBody>
          <a:bodyPr/>
          <a:lstStyle/>
          <a:p>
            <a:r>
              <a:rPr lang="en-US" altLang="en-US" dirty="0" smtClean="0"/>
              <a:t>“HHI thresholds”</a:t>
            </a:r>
          </a:p>
          <a:p>
            <a:pPr lvl="1"/>
            <a:r>
              <a:rPr lang="en-US" altLang="en-US" dirty="0" smtClean="0"/>
              <a:t>Not really </a:t>
            </a:r>
            <a:r>
              <a:rPr lang="en-US" altLang="en-US" i="1" dirty="0" smtClean="0"/>
              <a:t>PNB</a:t>
            </a:r>
            <a:r>
              <a:rPr lang="en-US" altLang="en-US" dirty="0" smtClean="0"/>
              <a:t> thresholds, but courts tend to use them that way</a:t>
            </a:r>
            <a:r>
              <a:rPr lang="en-US" altLang="en-US" baseline="30000" dirty="0" smtClean="0"/>
              <a:t>1</a:t>
            </a:r>
          </a:p>
        </p:txBody>
      </p:sp>
      <p:sp>
        <p:nvSpPr>
          <p:cNvPr id="5427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a:spcBef>
                <a:spcPct val="0"/>
              </a:spcBef>
              <a:buClrTx/>
              <a:buSzTx/>
              <a:buFontTx/>
              <a:buNone/>
            </a:pPr>
            <a:fld id="{9F213C62-FE7B-443C-9B83-35637F2B04A8}" type="slidenum">
              <a:rPr lang="en-US" altLang="en-US" sz="900">
                <a:solidFill>
                  <a:srgbClr val="000000"/>
                </a:solidFill>
                <a:latin typeface="Arial"/>
              </a:rPr>
              <a:pPr>
                <a:spcBef>
                  <a:spcPct val="0"/>
                </a:spcBef>
                <a:buClrTx/>
                <a:buSzTx/>
                <a:buFontTx/>
                <a:buNone/>
              </a:pPr>
              <a:t>17</a:t>
            </a:fld>
            <a:endParaRPr lang="en-US" altLang="en-US" sz="900" dirty="0">
              <a:solidFill>
                <a:srgbClr val="000000"/>
              </a:solidFill>
              <a:latin typeface="Arial"/>
            </a:endParaRPr>
          </a:p>
        </p:txBody>
      </p:sp>
      <p:graphicFrame>
        <p:nvGraphicFramePr>
          <p:cNvPr id="190497" name="Group 33"/>
          <p:cNvGraphicFramePr>
            <a:graphicFrameLocks noGrp="1"/>
          </p:cNvGraphicFramePr>
          <p:nvPr>
            <p:ph sz="half" idx="4294967295"/>
            <p:extLst>
              <p:ext uri="{D42A27DB-BD31-4B8C-83A1-F6EECF244321}">
                <p14:modId xmlns:p14="http://schemas.microsoft.com/office/powerpoint/2010/main" val="1376596059"/>
              </p:ext>
            </p:extLst>
          </p:nvPr>
        </p:nvGraphicFramePr>
        <p:xfrm>
          <a:off x="682625" y="2038844"/>
          <a:ext cx="8004175" cy="2780056"/>
        </p:xfrm>
        <a:graphic>
          <a:graphicData uri="http://schemas.openxmlformats.org/drawingml/2006/table">
            <a:tbl>
              <a:tblPr/>
              <a:tblGrid>
                <a:gridCol w="2535237"/>
                <a:gridCol w="803275"/>
                <a:gridCol w="4665663"/>
              </a:tblGrid>
              <a:tr h="27458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Postmerger HHI</a:t>
                      </a:r>
                    </a:p>
                  </a:txBody>
                  <a:tcPr marT="45722" marB="4572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l-GR" sz="1200" b="1" i="0" u="none" strike="noStrike" cap="none" normalizeH="0" baseline="0" dirty="0" smtClean="0">
                          <a:ln>
                            <a:noFill/>
                          </a:ln>
                          <a:solidFill>
                            <a:schemeClr val="tx1"/>
                          </a:solidFill>
                          <a:effectLst/>
                          <a:latin typeface="Arial" charset="0"/>
                          <a:cs typeface="Arial" charset="0"/>
                        </a:rPr>
                        <a:t>Δ</a:t>
                      </a:r>
                      <a:r>
                        <a:rPr kumimoji="0" lang="en-US" sz="1200" b="1" i="0" u="none" strike="noStrike" cap="none" normalizeH="0" baseline="0" dirty="0" smtClean="0">
                          <a:ln>
                            <a:noFill/>
                          </a:ln>
                          <a:solidFill>
                            <a:schemeClr val="tx1"/>
                          </a:solidFill>
                          <a:effectLst/>
                          <a:latin typeface="Arial" charset="0"/>
                          <a:cs typeface="Arial" charset="0"/>
                        </a:rPr>
                        <a:t>HHI</a:t>
                      </a:r>
                      <a:endParaRPr kumimoji="0" lang="el-GR" sz="1200" b="1" i="0" u="none" strike="noStrike" cap="none" normalizeH="0" baseline="0" dirty="0" smtClean="0">
                        <a:ln>
                          <a:noFill/>
                        </a:ln>
                        <a:solidFill>
                          <a:schemeClr val="tx1"/>
                        </a:solidFill>
                        <a:effectLst/>
                        <a:latin typeface="Arial" charset="0"/>
                        <a:cs typeface="Arial" charset="0"/>
                      </a:endParaRPr>
                    </a:p>
                  </a:txBody>
                  <a:tcPr marT="45722" marB="4572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Guidelines</a:t>
                      </a:r>
                    </a:p>
                  </a:txBody>
                  <a:tcPr marT="45722" marB="4572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5714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&lt; 100</a:t>
                      </a:r>
                    </a:p>
                  </a:txBody>
                  <a:tcPr marT="45722" marB="45722"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1200" b="0" i="0" u="none" strike="noStrike" cap="none" normalizeH="0" baseline="0" dirty="0" smtClean="0">
                          <a:ln>
                            <a:noFill/>
                          </a:ln>
                          <a:solidFill>
                            <a:schemeClr val="tx1"/>
                          </a:solidFill>
                          <a:effectLst/>
                          <a:latin typeface="Arial" charset="0"/>
                        </a:rPr>
                        <a:t>“unlikely to have adverse competitive consequences and ordinarily require no further analysis”</a:t>
                      </a:r>
                    </a:p>
                  </a:txBody>
                  <a:tcPr marT="45722" marB="4572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5714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&lt; 1500</a:t>
                      </a:r>
                    </a:p>
                  </a:txBody>
                  <a:tcPr marT="45722" marB="4572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a:t>
                      </a:r>
                    </a:p>
                  </a:txBody>
                  <a:tcPr marT="45722" marB="45722"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“unlikely to have adverse competitive consequences and ordinarily require no further analysis”</a:t>
                      </a:r>
                    </a:p>
                  </a:txBody>
                  <a:tcPr marT="45722" marB="4572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9371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Between 1500 and 2500</a:t>
                      </a:r>
                    </a:p>
                  </a:txBody>
                  <a:tcPr marT="45722" marB="4572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1200" b="0" i="0" u="none" strike="noStrike" cap="none" normalizeH="0" baseline="0" dirty="0" smtClean="0">
                          <a:ln>
                            <a:noFill/>
                          </a:ln>
                          <a:solidFill>
                            <a:schemeClr val="tx1"/>
                          </a:solidFill>
                          <a:effectLst/>
                          <a:latin typeface="Arial" charset="0"/>
                          <a:cs typeface="Arial" charset="0"/>
                        </a:rPr>
                        <a:t>≥ 100</a:t>
                      </a:r>
                    </a:p>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endParaRPr>
                    </a:p>
                  </a:txBody>
                  <a:tcPr marT="45722" marB="45722" horzOverflow="overflow">
                    <a:lnL>
                      <a:noFill/>
                    </a:lnL>
                    <a:lnR>
                      <a:noFill/>
                    </a:lnR>
                    <a:lnT>
                      <a:noFill/>
                    </a:lnT>
                    <a:lnB>
                      <a:noFill/>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1200" b="0" i="0" u="none" strike="noStrike" cap="none" normalizeH="0" baseline="0" dirty="0" smtClean="0">
                          <a:ln>
                            <a:noFill/>
                          </a:ln>
                          <a:solidFill>
                            <a:schemeClr val="tx1"/>
                          </a:solidFill>
                          <a:effectLst/>
                          <a:latin typeface="Arial" charset="0"/>
                        </a:rPr>
                        <a:t>“potentially raise significant competitive concerns and often warrant scrutiny”</a:t>
                      </a:r>
                    </a:p>
                  </a:txBody>
                  <a:tcPr marT="45722" marB="4572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20000"/>
                        <a:lumOff val="80000"/>
                      </a:schemeClr>
                    </a:solidFill>
                  </a:tcPr>
                </a:tc>
              </a:tr>
              <a:tr h="45714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&gt; 2500</a:t>
                      </a:r>
                    </a:p>
                  </a:txBody>
                  <a:tcPr marT="45722" marB="4572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100-200</a:t>
                      </a:r>
                    </a:p>
                  </a:txBody>
                  <a:tcPr marT="45722" marB="45722" horzOverflow="overflow">
                    <a:lnL>
                      <a:noFill/>
                    </a:lnL>
                    <a:lnR>
                      <a:noFill/>
                    </a:lnR>
                    <a:lnT>
                      <a:noFill/>
                    </a:lnT>
                    <a:lnB>
                      <a:noFill/>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1200" b="0" i="0" u="none" strike="noStrike" cap="none" normalizeH="0" baseline="0" dirty="0" smtClean="0">
                          <a:ln>
                            <a:noFill/>
                          </a:ln>
                          <a:solidFill>
                            <a:schemeClr val="tx1"/>
                          </a:solidFill>
                          <a:effectLst/>
                          <a:latin typeface="Arial" charset="0"/>
                        </a:rPr>
                        <a:t>“potentially raise significant competitive concerns and often warrant scrutiny”</a:t>
                      </a:r>
                    </a:p>
                  </a:txBody>
                  <a:tcPr marT="45722" marB="4572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20000"/>
                        <a:lumOff val="80000"/>
                      </a:schemeClr>
                    </a:solidFill>
                  </a:tcPr>
                </a:tc>
              </a:tr>
              <a:tr h="639992">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 200</a:t>
                      </a:r>
                    </a:p>
                  </a:txBody>
                  <a:tcPr marT="45722" marB="4572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“will be presumed to be likely to enhance market power. The presumption may be rebutted by persuasive evidence showing that the merger is unlikely to enhance market power.”</a:t>
                      </a:r>
                    </a:p>
                  </a:txBody>
                  <a:tcPr marT="45722" marB="45722"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54300" name="Text Box 34"/>
          <p:cNvSpPr txBox="1">
            <a:spLocks noChangeArrowheads="1"/>
          </p:cNvSpPr>
          <p:nvPr/>
        </p:nvSpPr>
        <p:spPr bwMode="auto">
          <a:xfrm>
            <a:off x="601663" y="5156200"/>
            <a:ext cx="8221662"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50000"/>
              </a:spcBef>
              <a:buClrTx/>
              <a:buSzTx/>
              <a:buFontTx/>
              <a:buNone/>
            </a:pPr>
            <a:r>
              <a:rPr lang="en-US" altLang="en-US" sz="1200" baseline="30000" dirty="0">
                <a:solidFill>
                  <a:srgbClr val="000000"/>
                </a:solidFill>
              </a:rPr>
              <a:t>1</a:t>
            </a:r>
            <a:r>
              <a:rPr lang="en-US" altLang="en-US" sz="1200" dirty="0">
                <a:solidFill>
                  <a:srgbClr val="000000"/>
                </a:solidFill>
              </a:rPr>
              <a:t>  “The purpose of these thresholds is not to provide a rigid screen to separate competitively benign mergers from anticompetitive ones, although high levels of concentration do raise concerns. Rather, they provide one way to identify some mergers unlikely to raise competitive concerns and some others for which it is particularly important to examine whether other competitive factors confirm, reinforce, or counteract the potentially harmful effects of increased concentration</a:t>
            </a:r>
            <a:r>
              <a:rPr lang="en-US" altLang="en-US" sz="1200" dirty="0" smtClean="0">
                <a:solidFill>
                  <a:srgbClr val="000000"/>
                </a:solidFill>
              </a:rPr>
              <a:t>.” 2010 </a:t>
            </a:r>
            <a:r>
              <a:rPr lang="en-US" altLang="en-US" sz="1200" dirty="0">
                <a:solidFill>
                  <a:srgbClr val="000000"/>
                </a:solidFill>
              </a:rPr>
              <a:t>Merger Guidelines </a:t>
            </a:r>
            <a:r>
              <a:rPr lang="en-US" altLang="en-US" sz="1200" dirty="0">
                <a:solidFill>
                  <a:srgbClr val="000000"/>
                </a:solidFill>
                <a:cs typeface="Arial" panose="020B0604020202020204" pitchFamily="34" charset="0"/>
              </a:rPr>
              <a:t>§ 5.3. </a:t>
            </a:r>
          </a:p>
        </p:txBody>
      </p:sp>
    </p:spTree>
    <p:extLst>
      <p:ext uri="{BB962C8B-B14F-4D97-AF65-F5344CB8AC3E}">
        <p14:creationId xmlns:p14="http://schemas.microsoft.com/office/powerpoint/2010/main" val="1373001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2010 Merger Guidelines</a:t>
            </a:r>
          </a:p>
        </p:txBody>
      </p:sp>
      <p:sp>
        <p:nvSpPr>
          <p:cNvPr id="23" name="Content Placeholder 22"/>
          <p:cNvSpPr>
            <a:spLocks noGrp="1"/>
          </p:cNvSpPr>
          <p:nvPr>
            <p:ph idx="1"/>
          </p:nvPr>
        </p:nvSpPr>
        <p:spPr/>
        <p:txBody>
          <a:bodyPr/>
          <a:lstStyle/>
          <a:p>
            <a:r>
              <a:rPr lang="en-US" i="1" dirty="0"/>
              <a:t>Application</a:t>
            </a:r>
            <a:r>
              <a:rPr lang="en-US" dirty="0"/>
              <a:t>: H&amp;R Block/</a:t>
            </a:r>
            <a:r>
              <a:rPr lang="en-US" dirty="0" err="1"/>
              <a:t>TaxACT</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solidFill>
                  <a:srgbClr val="000000"/>
                </a:solidFill>
              </a:rPr>
              <a:pPr/>
              <a:t>18</a:t>
            </a:fld>
            <a:endParaRPr lang="en-US" altLang="en-US" dirty="0">
              <a:solidFill>
                <a:srgbClr val="0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22060124"/>
              </p:ext>
            </p:extLst>
          </p:nvPr>
        </p:nvGraphicFramePr>
        <p:xfrm>
          <a:off x="901813" y="1622048"/>
          <a:ext cx="3957055" cy="2857500"/>
        </p:xfrm>
        <a:graphic>
          <a:graphicData uri="http://schemas.openxmlformats.org/drawingml/2006/table">
            <a:tbl>
              <a:tblPr/>
              <a:tblGrid>
                <a:gridCol w="1316633"/>
                <a:gridCol w="1148476"/>
                <a:gridCol w="1491946"/>
              </a:tblGrid>
              <a:tr h="238125">
                <a:tc>
                  <a:txBody>
                    <a:bodyPr/>
                    <a:lstStyle/>
                    <a:p>
                      <a:pPr algn="l" fontAlgn="b"/>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Premerger</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HHI</a:t>
                      </a:r>
                    </a:p>
                  </a:txBody>
                  <a:tcPr marL="9525" marR="9525" marT="9525" marB="0" anchor="b">
                    <a:lnL>
                      <a:noFill/>
                    </a:lnL>
                    <a:lnR>
                      <a:noFill/>
                    </a:lnR>
                    <a:lnT>
                      <a:noFill/>
                    </a:lnT>
                    <a:lnB>
                      <a:noFill/>
                    </a:lnB>
                  </a:tcPr>
                </a:tc>
              </a:tr>
              <a:tr h="238125">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Shares</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Contribution</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Intuit</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62.2%</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3869</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HRB</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15.6%</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243</a:t>
                      </a:r>
                    </a:p>
                  </a:txBody>
                  <a:tcPr marL="9525" marR="9525" marT="9525" marB="0" anchor="b">
                    <a:lnL>
                      <a:noFill/>
                    </a:lnL>
                    <a:lnR>
                      <a:noFill/>
                    </a:lnR>
                    <a:lnT>
                      <a:noFill/>
                    </a:lnT>
                    <a:lnB>
                      <a:noFill/>
                    </a:lnB>
                  </a:tcPr>
                </a:tc>
              </a:tr>
              <a:tr h="238125">
                <a:tc>
                  <a:txBody>
                    <a:bodyPr/>
                    <a:lstStyle/>
                    <a:p>
                      <a:pPr algn="l" fontAlgn="b"/>
                      <a:r>
                        <a:rPr lang="en-US" sz="1400" b="0" i="0" u="none" strike="noStrike" dirty="0">
                          <a:solidFill>
                            <a:srgbClr val="000000"/>
                          </a:solidFill>
                          <a:effectLst/>
                          <a:latin typeface="Calibri"/>
                        </a:rPr>
                        <a:t>TaxACT</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12.8%</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164</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Others (6)</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9.4%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38125">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a:rPr>
                        <a:t>4291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38125">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r>
              <a:tr h="238125">
                <a:tc>
                  <a:txBody>
                    <a:bodyPr/>
                    <a:lstStyle/>
                    <a:p>
                      <a:pPr algn="l" fontAlgn="b"/>
                      <a:r>
                        <a:rPr lang="en-US" sz="1400" b="0" i="0" u="none" strike="noStrike" dirty="0">
                          <a:solidFill>
                            <a:srgbClr val="000000"/>
                          </a:solidFill>
                          <a:effectLst/>
                          <a:latin typeface="Calibri"/>
                        </a:rPr>
                        <a:t>Combined </a:t>
                      </a:r>
                      <a:r>
                        <a:rPr lang="en-US" sz="1400" b="0" i="0" u="none" strike="noStrike" dirty="0" smtClean="0">
                          <a:solidFill>
                            <a:srgbClr val="000000"/>
                          </a:solidFill>
                          <a:effectLst/>
                          <a:latin typeface="Calibri"/>
                        </a:rPr>
                        <a:t> share</a:t>
                      </a:r>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r>
              <a:tr h="238125">
                <a:tc gridSpan="2">
                  <a:txBody>
                    <a:bodyPr/>
                    <a:lstStyle/>
                    <a:p>
                      <a:pPr algn="l" fontAlgn="b"/>
                      <a:r>
                        <a:rPr lang="en-US" sz="1400" b="0" i="0" u="none" strike="noStrike">
                          <a:solidFill>
                            <a:srgbClr val="000000"/>
                          </a:solidFill>
                          <a:effectLst/>
                          <a:latin typeface="Calibri"/>
                        </a:rPr>
                        <a:t>Premerger HHI</a:t>
                      </a:r>
                    </a:p>
                  </a:txBody>
                  <a:tcPr marL="9525" marR="9525" marT="9525" marB="0" anchor="b">
                    <a:lnL>
                      <a:noFill/>
                    </a:lnL>
                    <a:lnR>
                      <a:noFill/>
                    </a:lnR>
                    <a:lnT>
                      <a:noFill/>
                    </a:lnT>
                    <a:lnB>
                      <a:noFill/>
                    </a:lnB>
                  </a:tcPr>
                </a:tc>
                <a:tc hMerge="1">
                  <a:txBody>
                    <a:bodyPr/>
                    <a:lstStyle/>
                    <a:p>
                      <a:endParaRPr lang="en-US"/>
                    </a:p>
                  </a:txBody>
                  <a:tcPr/>
                </a:tc>
                <a:tc>
                  <a:txBody>
                    <a:bodyPr/>
                    <a:lstStyle/>
                    <a:p>
                      <a:pPr algn="ctr" fontAlgn="b"/>
                      <a:r>
                        <a:rPr lang="en-US" sz="1400" b="0" i="0" u="none" strike="noStrike">
                          <a:solidFill>
                            <a:srgbClr val="000000"/>
                          </a:solidFill>
                          <a:effectLst/>
                          <a:latin typeface="Calibri"/>
                        </a:rPr>
                        <a:t>4291</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Delta</a:t>
                      </a: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400</a:t>
                      </a:r>
                    </a:p>
                  </a:txBody>
                  <a:tcPr marL="9525" marR="9525" marT="9525" marB="0" anchor="b">
                    <a:lnL>
                      <a:noFill/>
                    </a:lnL>
                    <a:lnR>
                      <a:noFill/>
                    </a:lnR>
                    <a:lnT>
                      <a:noFill/>
                    </a:lnT>
                    <a:lnB>
                      <a:noFill/>
                    </a:lnB>
                  </a:tcPr>
                </a:tc>
              </a:tr>
              <a:tr h="238125">
                <a:tc gridSpan="2">
                  <a:txBody>
                    <a:bodyPr/>
                    <a:lstStyle/>
                    <a:p>
                      <a:pPr algn="l" fontAlgn="b"/>
                      <a:r>
                        <a:rPr lang="en-US" sz="1400" b="0" i="0" u="none" strike="noStrike">
                          <a:solidFill>
                            <a:srgbClr val="000000"/>
                          </a:solidFill>
                          <a:effectLst/>
                          <a:latin typeface="Calibri"/>
                        </a:rPr>
                        <a:t>Postmerger HHI</a:t>
                      </a:r>
                    </a:p>
                  </a:txBody>
                  <a:tcPr marL="9525" marR="9525" marT="9525" marB="0" anchor="b">
                    <a:lnL>
                      <a:noFill/>
                    </a:lnL>
                    <a:lnR>
                      <a:noFill/>
                    </a:lnR>
                    <a:lnT>
                      <a:noFill/>
                    </a:lnT>
                    <a:lnB>
                      <a:noFill/>
                    </a:lnB>
                  </a:tcPr>
                </a:tc>
                <a:tc hMerge="1">
                  <a:txBody>
                    <a:bodyPr/>
                    <a:lstStyle/>
                    <a:p>
                      <a:endParaRPr lang="en-US"/>
                    </a:p>
                  </a:txBody>
                  <a:tcPr/>
                </a:tc>
                <a:tc>
                  <a:txBody>
                    <a:bodyPr/>
                    <a:lstStyle/>
                    <a:p>
                      <a:pPr algn="ctr" fontAlgn="b"/>
                      <a:r>
                        <a:rPr lang="en-US" sz="1400" b="0" i="0" u="none" strike="noStrike" dirty="0">
                          <a:solidFill>
                            <a:srgbClr val="000000"/>
                          </a:solidFill>
                          <a:effectLst/>
                          <a:latin typeface="Calibri"/>
                        </a:rPr>
                        <a:t>4691</a:t>
                      </a:r>
                    </a:p>
                  </a:txBody>
                  <a:tcPr marL="9525" marR="9525" marT="9525" marB="0" anchor="b">
                    <a:lnL>
                      <a:noFill/>
                    </a:lnL>
                    <a:lnR>
                      <a:noFill/>
                    </a:lnR>
                    <a:lnT>
                      <a:noFill/>
                    </a:lnT>
                    <a:lnB>
                      <a:noFill/>
                    </a:lnB>
                  </a:tcPr>
                </a:tc>
              </a:tr>
            </a:tbl>
          </a:graphicData>
        </a:graphic>
      </p:graphicFrame>
      <p:sp>
        <p:nvSpPr>
          <p:cNvPr id="11" name="TextBox 10"/>
          <p:cNvSpPr txBox="1"/>
          <p:nvPr/>
        </p:nvSpPr>
        <p:spPr>
          <a:xfrm>
            <a:off x="509966" y="5767710"/>
            <a:ext cx="627095" cy="369332"/>
          </a:xfrm>
          <a:prstGeom prst="rect">
            <a:avLst/>
          </a:prstGeom>
          <a:noFill/>
        </p:spPr>
        <p:txBody>
          <a:bodyPr wrap="none" rtlCol="0">
            <a:spAutoFit/>
          </a:bodyPr>
          <a:lstStyle/>
          <a:p>
            <a:r>
              <a:rPr lang="en-US" sz="1400" dirty="0" smtClean="0"/>
              <a:t>Note</a:t>
            </a:r>
            <a:r>
              <a:rPr lang="en-US" dirty="0" smtClean="0"/>
              <a:t>:</a:t>
            </a:r>
          </a:p>
        </p:txBody>
      </p:sp>
      <p:sp>
        <p:nvSpPr>
          <p:cNvPr id="12" name="TextBox 11"/>
          <p:cNvSpPr txBox="1"/>
          <p:nvPr/>
        </p:nvSpPr>
        <p:spPr>
          <a:xfrm>
            <a:off x="1056164" y="5821996"/>
            <a:ext cx="6823692" cy="307777"/>
          </a:xfrm>
          <a:prstGeom prst="rect">
            <a:avLst/>
          </a:prstGeom>
          <a:noFill/>
        </p:spPr>
        <p:txBody>
          <a:bodyPr wrap="square" rtlCol="0">
            <a:spAutoFit/>
          </a:bodyPr>
          <a:lstStyle/>
          <a:p>
            <a:r>
              <a:rPr lang="en-US" sz="1400" dirty="0" smtClean="0"/>
              <a:t>Court appears to have assumed that </a:t>
            </a:r>
            <a:r>
              <a:rPr lang="en-US" sz="1400" dirty="0"/>
              <a:t>six equal-sized </a:t>
            </a:r>
            <a:r>
              <a:rPr lang="en-US" sz="1400" dirty="0" smtClean="0"/>
              <a:t>firms are in the “other” category</a:t>
            </a:r>
            <a:endParaRPr lang="en-US" sz="1400" dirty="0"/>
          </a:p>
        </p:txBody>
      </p:sp>
      <p:sp>
        <p:nvSpPr>
          <p:cNvPr id="15" name="TextBox 14"/>
          <p:cNvSpPr txBox="1"/>
          <p:nvPr/>
        </p:nvSpPr>
        <p:spPr>
          <a:xfrm>
            <a:off x="4410645" y="3991698"/>
            <a:ext cx="2122697" cy="276999"/>
          </a:xfrm>
          <a:prstGeom prst="rect">
            <a:avLst/>
          </a:prstGeom>
          <a:noFill/>
          <a:ln>
            <a:solidFill>
              <a:schemeClr val="accent1"/>
            </a:solidFill>
          </a:ln>
        </p:spPr>
        <p:txBody>
          <a:bodyPr wrap="none" rtlCol="0">
            <a:spAutoFit/>
          </a:bodyPr>
          <a:lstStyle/>
          <a:p>
            <a:r>
              <a:rPr lang="en-US" sz="1200" dirty="0" smtClean="0"/>
              <a:t>2 </a:t>
            </a:r>
            <a:r>
              <a:rPr lang="en-US" sz="1200" dirty="0" smtClean="0">
                <a:sym typeface="Symbol"/>
              </a:rPr>
              <a:t> HRB share  Intuit share</a:t>
            </a:r>
            <a:endParaRPr lang="en-US" sz="1200" dirty="0"/>
          </a:p>
        </p:txBody>
      </p:sp>
      <p:sp>
        <p:nvSpPr>
          <p:cNvPr id="16" name="TextBox 15"/>
          <p:cNvSpPr txBox="1"/>
          <p:nvPr/>
        </p:nvSpPr>
        <p:spPr>
          <a:xfrm>
            <a:off x="4418231" y="2088939"/>
            <a:ext cx="2735492" cy="276999"/>
          </a:xfrm>
          <a:prstGeom prst="rect">
            <a:avLst/>
          </a:prstGeom>
          <a:noFill/>
          <a:ln>
            <a:solidFill>
              <a:schemeClr val="accent1"/>
            </a:solidFill>
          </a:ln>
        </p:spPr>
        <p:txBody>
          <a:bodyPr wrap="none" rtlCol="0">
            <a:spAutoFit/>
          </a:bodyPr>
          <a:lstStyle/>
          <a:p>
            <a:r>
              <a:rPr lang="en-US" sz="1200" dirty="0" smtClean="0"/>
              <a:t>The square of the firm’s market share</a:t>
            </a:r>
            <a:endParaRPr lang="en-US" sz="1200" dirty="0"/>
          </a:p>
        </p:txBody>
      </p:sp>
      <p:sp>
        <p:nvSpPr>
          <p:cNvPr id="17" name="TextBox 16"/>
          <p:cNvSpPr txBox="1"/>
          <p:nvPr/>
        </p:nvSpPr>
        <p:spPr>
          <a:xfrm>
            <a:off x="4419609" y="3087817"/>
            <a:ext cx="4499950" cy="276999"/>
          </a:xfrm>
          <a:prstGeom prst="rect">
            <a:avLst/>
          </a:prstGeom>
          <a:noFill/>
          <a:ln>
            <a:solidFill>
              <a:schemeClr val="accent1"/>
            </a:solidFill>
          </a:ln>
        </p:spPr>
        <p:txBody>
          <a:bodyPr wrap="none" rtlCol="0">
            <a:spAutoFit/>
          </a:bodyPr>
          <a:lstStyle/>
          <a:p>
            <a:r>
              <a:rPr lang="en-US" sz="1200" dirty="0" smtClean="0"/>
              <a:t>The sum of the squared shares of all of the firms in the market</a:t>
            </a:r>
            <a:endParaRPr lang="en-US" sz="1200" dirty="0"/>
          </a:p>
        </p:txBody>
      </p:sp>
      <p:sp>
        <p:nvSpPr>
          <p:cNvPr id="18" name="TextBox 17"/>
          <p:cNvSpPr txBox="1"/>
          <p:nvPr/>
        </p:nvSpPr>
        <p:spPr>
          <a:xfrm>
            <a:off x="4419578" y="2746638"/>
            <a:ext cx="4432624" cy="276999"/>
          </a:xfrm>
          <a:prstGeom prst="rect">
            <a:avLst/>
          </a:prstGeom>
          <a:noFill/>
          <a:ln>
            <a:solidFill>
              <a:schemeClr val="accent1"/>
            </a:solidFill>
          </a:ln>
        </p:spPr>
        <p:txBody>
          <a:bodyPr wrap="none" rtlCol="0">
            <a:spAutoFit/>
          </a:bodyPr>
          <a:lstStyle/>
          <a:p>
            <a:r>
              <a:rPr lang="en-US" sz="1200" dirty="0" smtClean="0"/>
              <a:t>Residual share (9.4%) divided by 6 firms and added six times  </a:t>
            </a:r>
            <a:endParaRPr lang="en-US" sz="1200" dirty="0"/>
          </a:p>
        </p:txBody>
      </p:sp>
      <p:sp>
        <p:nvSpPr>
          <p:cNvPr id="20" name="TextBox 19"/>
          <p:cNvSpPr txBox="1"/>
          <p:nvPr/>
        </p:nvSpPr>
        <p:spPr>
          <a:xfrm>
            <a:off x="140574" y="4600625"/>
            <a:ext cx="8809996" cy="646331"/>
          </a:xfrm>
          <a:prstGeom prst="rect">
            <a:avLst/>
          </a:prstGeom>
          <a:noFill/>
        </p:spPr>
        <p:txBody>
          <a:bodyPr wrap="square" rtlCol="0">
            <a:spAutoFit/>
          </a:bodyPr>
          <a:lstStyle/>
          <a:p>
            <a:pPr algn="ctr"/>
            <a:r>
              <a:rPr lang="en-US" dirty="0" smtClean="0"/>
              <a:t>“Violates” the 2010 Guidelines: </a:t>
            </a:r>
            <a:br>
              <a:rPr lang="en-US" dirty="0" smtClean="0"/>
            </a:br>
            <a:r>
              <a:rPr lang="en-US" dirty="0" smtClean="0"/>
              <a:t>Postmerger HHI exceeds 2500 and delta exceeds 200 </a:t>
            </a:r>
            <a:endParaRPr lang="en-US" dirty="0"/>
          </a:p>
        </p:txBody>
      </p:sp>
    </p:spTree>
    <p:extLst>
      <p:ext uri="{BB962C8B-B14F-4D97-AF65-F5344CB8AC3E}">
        <p14:creationId xmlns:p14="http://schemas.microsoft.com/office/powerpoint/2010/main" val="3373581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2010 Merger Guidelines</a:t>
            </a:r>
          </a:p>
        </p:txBody>
      </p:sp>
      <p:sp>
        <p:nvSpPr>
          <p:cNvPr id="4" name="Content Placeholder 3"/>
          <p:cNvSpPr>
            <a:spLocks noGrp="1"/>
          </p:cNvSpPr>
          <p:nvPr>
            <p:ph idx="1"/>
          </p:nvPr>
        </p:nvSpPr>
        <p:spPr/>
        <p:txBody>
          <a:bodyPr/>
          <a:lstStyle/>
          <a:p>
            <a:r>
              <a:rPr lang="en-US" dirty="0" smtClean="0"/>
              <a:t>Math notes</a:t>
            </a:r>
          </a:p>
          <a:p>
            <a:pPr lvl="1"/>
            <a:r>
              <a:rPr lang="en-US" dirty="0" smtClean="0"/>
              <a:t>Calculation of the HHI with </a:t>
            </a:r>
            <a:r>
              <a:rPr lang="en-US" i="1" dirty="0" smtClean="0"/>
              <a:t>n</a:t>
            </a:r>
            <a:r>
              <a:rPr lang="en-US" dirty="0" smtClean="0"/>
              <a:t> firms in the market, with firm </a:t>
            </a:r>
            <a:r>
              <a:rPr lang="en-US" i="1" dirty="0" err="1" smtClean="0"/>
              <a:t>i</a:t>
            </a:r>
            <a:r>
              <a:rPr lang="en-US" dirty="0" smtClean="0"/>
              <a:t> having a market share of </a:t>
            </a:r>
            <a:r>
              <a:rPr lang="en-US" i="1" dirty="0" err="1" smtClean="0"/>
              <a:t>s</a:t>
            </a:r>
            <a:r>
              <a:rPr lang="en-US" i="1" baseline="-25000" dirty="0" err="1" smtClean="0"/>
              <a:t>i</a:t>
            </a:r>
            <a:r>
              <a:rPr lang="en-US" dirty="0" smtClean="0"/>
              <a:t>:</a:t>
            </a:r>
          </a:p>
          <a:p>
            <a:pPr lvl="1"/>
            <a:endParaRPr lang="en-US" dirty="0"/>
          </a:p>
          <a:p>
            <a:pPr lvl="1"/>
            <a:endParaRPr lang="en-US" dirty="0" smtClean="0"/>
          </a:p>
          <a:p>
            <a:pPr lvl="1"/>
            <a:r>
              <a:rPr lang="en-US" dirty="0" smtClean="0"/>
              <a:t>Shares and HHIs in symmetrical markets with </a:t>
            </a:r>
            <a:r>
              <a:rPr lang="en-US" i="1" dirty="0" smtClean="0"/>
              <a:t>n</a:t>
            </a:r>
            <a:r>
              <a:rPr lang="en-US" dirty="0" smtClean="0"/>
              <a:t> identical firms</a:t>
            </a:r>
            <a:endParaRPr lang="en-US" dirty="0"/>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solidFill>
                  <a:srgbClr val="000000"/>
                </a:solidFill>
              </a:rPr>
              <a:pPr/>
              <a:t>19</a:t>
            </a:fld>
            <a:endParaRPr lang="en-US" altLang="en-US" dirty="0">
              <a:solidFill>
                <a:srgbClr val="000000"/>
              </a:solidFill>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1885" y="1963369"/>
            <a:ext cx="10668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715785315"/>
              </p:ext>
            </p:extLst>
          </p:nvPr>
        </p:nvGraphicFramePr>
        <p:xfrm>
          <a:off x="498281" y="3386933"/>
          <a:ext cx="4566088" cy="2491740"/>
        </p:xfrm>
        <a:graphic>
          <a:graphicData uri="http://schemas.openxmlformats.org/drawingml/2006/table">
            <a:tbl>
              <a:tblPr/>
              <a:tblGrid>
                <a:gridCol w="507330"/>
                <a:gridCol w="529803"/>
                <a:gridCol w="829133"/>
                <a:gridCol w="623914"/>
                <a:gridCol w="834360"/>
                <a:gridCol w="1241548"/>
              </a:tblGrid>
              <a:tr h="190500">
                <a:tc>
                  <a:txBody>
                    <a:bodyPr/>
                    <a:lstStyle/>
                    <a:p>
                      <a:pPr algn="ctr" fontAlgn="b"/>
                      <a:endParaRPr lang="en-US" sz="13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3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300" b="1" i="0" u="none" strike="noStrike" dirty="0">
                          <a:solidFill>
                            <a:srgbClr val="000000"/>
                          </a:solidFill>
                          <a:effectLst/>
                          <a:latin typeface="Calibri"/>
                        </a:rPr>
                        <a:t>Premerger</a:t>
                      </a:r>
                    </a:p>
                  </a:txBody>
                  <a:tcPr marL="9525" marR="9525" marT="9525" marB="0" anchor="b">
                    <a:lnL>
                      <a:noFill/>
                    </a:lnL>
                    <a:lnR>
                      <a:noFill/>
                    </a:lnR>
                    <a:lnT>
                      <a:noFill/>
                    </a:lnT>
                    <a:lnB>
                      <a:noFill/>
                    </a:lnB>
                  </a:tcPr>
                </a:tc>
                <a:tc>
                  <a:txBody>
                    <a:bodyPr/>
                    <a:lstStyle/>
                    <a:p>
                      <a:pPr algn="ctr" fontAlgn="b"/>
                      <a:endParaRPr lang="en-US" sz="13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300" b="1" i="0" u="none" strike="noStrike" dirty="0">
                          <a:solidFill>
                            <a:srgbClr val="000000"/>
                          </a:solidFill>
                          <a:effectLst/>
                          <a:latin typeface="Calibri"/>
                        </a:rPr>
                        <a:t>Postmerger</a:t>
                      </a:r>
                    </a:p>
                  </a:txBody>
                  <a:tcPr marL="9525" marR="9525" marT="9525" marB="0" anchor="b">
                    <a:lnL>
                      <a:noFill/>
                    </a:lnL>
                    <a:lnR>
                      <a:noFill/>
                    </a:lnR>
                    <a:lnT>
                      <a:noFill/>
                    </a:lnT>
                    <a:lnB>
                      <a:noFill/>
                    </a:lnB>
                  </a:tcPr>
                </a:tc>
                <a:tc>
                  <a:txBody>
                    <a:bodyPr/>
                    <a:lstStyle/>
                    <a:p>
                      <a:pPr algn="ctr" fontAlgn="b"/>
                      <a:r>
                        <a:rPr lang="en-US" sz="1300" b="1" i="0" u="none" strike="noStrike">
                          <a:solidFill>
                            <a:srgbClr val="000000"/>
                          </a:solidFill>
                          <a:effectLst/>
                          <a:latin typeface="Calibri"/>
                        </a:rPr>
                        <a:t>Exceeds</a:t>
                      </a:r>
                    </a:p>
                  </a:txBody>
                  <a:tcPr marL="9525" marR="9525" marT="9525" marB="0" anchor="b">
                    <a:lnL>
                      <a:noFill/>
                    </a:lnL>
                    <a:lnR>
                      <a:noFill/>
                    </a:lnR>
                    <a:lnT>
                      <a:noFill/>
                    </a:lnT>
                    <a:lnB>
                      <a:noFill/>
                    </a:lnB>
                  </a:tcPr>
                </a:tc>
              </a:tr>
              <a:tr h="190500">
                <a:tc>
                  <a:txBody>
                    <a:bodyPr/>
                    <a:lstStyle/>
                    <a:p>
                      <a:pPr algn="ctr" fontAlgn="b"/>
                      <a:r>
                        <a:rPr lang="en-US" sz="1300" b="1" i="1" u="none" strike="noStrike" dirty="0">
                          <a:solidFill>
                            <a:srgbClr val="000000"/>
                          </a:solidFill>
                          <a:effectLst/>
                          <a:latin typeface="Calibri"/>
                        </a:rPr>
                        <a:t>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1" u="none" strike="noStrike" dirty="0" smtClean="0">
                          <a:solidFill>
                            <a:srgbClr val="000000"/>
                          </a:solidFill>
                          <a:effectLst/>
                          <a:latin typeface="Calibri"/>
                        </a:rPr>
                        <a:t>S </a:t>
                      </a:r>
                      <a:r>
                        <a:rPr lang="en-US" sz="1300" b="1" i="1" u="none" strike="noStrike" baseline="-25000" dirty="0" err="1" smtClean="0">
                          <a:solidFill>
                            <a:srgbClr val="000000"/>
                          </a:solidFill>
                          <a:effectLst/>
                          <a:latin typeface="Calibri"/>
                        </a:rPr>
                        <a:t>i</a:t>
                      </a:r>
                      <a:endParaRPr lang="en-US" sz="1300" b="1" i="1" u="none" strike="noStrike" baseline="-25000"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effectLst/>
                          <a:latin typeface="Calibri"/>
                        </a:rPr>
                        <a:t>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effectLst/>
                          <a:latin typeface="Calibri"/>
                        </a:rPr>
                        <a:t>Delta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effectLst/>
                          <a:latin typeface="Calibri"/>
                        </a:rPr>
                        <a:t>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effectLst/>
                          <a:latin typeface="Calibri"/>
                        </a:rPr>
                        <a:t>2010 Guidelines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300" b="0" i="0" u="none" strike="noStrike" dirty="0">
                          <a:solidFill>
                            <a:srgbClr val="000000"/>
                          </a:solidFill>
                          <a:effectLst/>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1000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200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1200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No</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n-US" sz="1300" b="0" i="0" u="none" strike="noStrike" dirty="0">
                          <a:solidFill>
                            <a:srgbClr val="000000"/>
                          </a:solidFill>
                          <a:effectLst/>
                          <a:latin typeface="Calibri"/>
                        </a:rPr>
                        <a:t>9</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11.1</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1111</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247</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1358</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No</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8</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12.5</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1250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313</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1563</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Potential</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7</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14.3</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1429</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408</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1837</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Potential</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6</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16.7</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1667</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556</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2222</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Potential</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5</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20.0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2000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800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2800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Yes</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4</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25.0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2500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1250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3750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Yes</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3</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33.3</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3333</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2222</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5556</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Yes</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2</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50.0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5000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5000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Yes</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1</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100.0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endParaRPr lang="en-US" sz="13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3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841325087"/>
              </p:ext>
            </p:extLst>
          </p:nvPr>
        </p:nvGraphicFramePr>
        <p:xfrm>
          <a:off x="5241686" y="3367496"/>
          <a:ext cx="3752850" cy="2743200"/>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Straight Connector 8"/>
          <p:cNvCxnSpPr/>
          <p:nvPr/>
        </p:nvCxnSpPr>
        <p:spPr>
          <a:xfrm>
            <a:off x="6603025" y="3481703"/>
            <a:ext cx="0" cy="208377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58785" y="3484639"/>
            <a:ext cx="0" cy="208377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4575" y="3238500"/>
            <a:ext cx="2349489" cy="276999"/>
          </a:xfrm>
          <a:prstGeom prst="rect">
            <a:avLst/>
          </a:prstGeom>
          <a:noFill/>
        </p:spPr>
        <p:txBody>
          <a:bodyPr wrap="none" rtlCol="0">
            <a:spAutoFit/>
          </a:bodyPr>
          <a:lstStyle/>
          <a:p>
            <a:r>
              <a:rPr lang="en-US" sz="1200" dirty="0" smtClean="0"/>
              <a:t>No       Potential                 Yes</a:t>
            </a:r>
            <a:endParaRPr lang="en-US" sz="1200" dirty="0"/>
          </a:p>
        </p:txBody>
      </p:sp>
      <p:sp>
        <p:nvSpPr>
          <p:cNvPr id="7" name="TextBox 6"/>
          <p:cNvSpPr txBox="1"/>
          <p:nvPr/>
        </p:nvSpPr>
        <p:spPr>
          <a:xfrm>
            <a:off x="6019800" y="3038475"/>
            <a:ext cx="2914650" cy="276999"/>
          </a:xfrm>
          <a:prstGeom prst="rect">
            <a:avLst/>
          </a:prstGeom>
          <a:noFill/>
        </p:spPr>
        <p:txBody>
          <a:bodyPr wrap="square" rtlCol="0">
            <a:spAutoFit/>
          </a:bodyPr>
          <a:lstStyle/>
          <a:p>
            <a:pPr algn="ctr"/>
            <a:r>
              <a:rPr lang="en-US" sz="1200" b="1" dirty="0" smtClean="0"/>
              <a:t>Likelihood of Anticompetitive Effect</a:t>
            </a:r>
            <a:endParaRPr lang="en-US" sz="1200" b="1" dirty="0"/>
          </a:p>
        </p:txBody>
      </p:sp>
    </p:spTree>
    <p:extLst>
      <p:ext uri="{BB962C8B-B14F-4D97-AF65-F5344CB8AC3E}">
        <p14:creationId xmlns:p14="http://schemas.microsoft.com/office/powerpoint/2010/main" val="1810484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Topics</a:t>
            </a:r>
            <a:endParaRPr lang="en-US" dirty="0"/>
          </a:p>
        </p:txBody>
      </p:sp>
      <p:sp>
        <p:nvSpPr>
          <p:cNvPr id="3" name="Content Placeholder 2"/>
          <p:cNvSpPr>
            <a:spLocks noGrp="1"/>
          </p:cNvSpPr>
          <p:nvPr>
            <p:ph idx="1"/>
          </p:nvPr>
        </p:nvSpPr>
        <p:spPr/>
        <p:txBody>
          <a:bodyPr/>
          <a:lstStyle/>
          <a:p>
            <a:r>
              <a:rPr lang="en-US" dirty="0" smtClean="0"/>
              <a:t>Refresher: Anticompetitive effect under Section 7</a:t>
            </a:r>
          </a:p>
          <a:p>
            <a:r>
              <a:rPr lang="en-US" dirty="0" smtClean="0"/>
              <a:t>The </a:t>
            </a:r>
            <a:r>
              <a:rPr lang="en-US" i="1" dirty="0" smtClean="0"/>
              <a:t>PNB</a:t>
            </a:r>
            <a:r>
              <a:rPr lang="en-US" dirty="0" smtClean="0"/>
              <a:t> presumption</a:t>
            </a:r>
          </a:p>
          <a:p>
            <a:r>
              <a:rPr lang="en-US" dirty="0" smtClean="0"/>
              <a:t>Coordinated effects</a:t>
            </a:r>
          </a:p>
          <a:p>
            <a:r>
              <a:rPr lang="en-US" dirty="0" smtClean="0"/>
              <a:t>Unilateral effects</a:t>
            </a:r>
          </a:p>
          <a:p>
            <a:r>
              <a:rPr lang="en-US" dirty="0" smtClean="0"/>
              <a:t>Eliminating “mavericks”</a:t>
            </a:r>
          </a:p>
          <a:p>
            <a:r>
              <a:rPr lang="en-US" dirty="0" smtClean="0"/>
              <a:t>Defenses</a:t>
            </a:r>
          </a:p>
          <a:p>
            <a:pPr lvl="1"/>
            <a:r>
              <a:rPr lang="en-US" dirty="0" smtClean="0"/>
              <a:t>Entry</a:t>
            </a:r>
          </a:p>
          <a:p>
            <a:pPr lvl="1"/>
            <a:r>
              <a:rPr lang="en-US" dirty="0" smtClean="0"/>
              <a:t>“Power buyer”</a:t>
            </a:r>
          </a:p>
          <a:p>
            <a:pPr lvl="1"/>
            <a:r>
              <a:rPr lang="en-US" dirty="0" smtClean="0"/>
              <a:t>Efficiencies</a:t>
            </a:r>
          </a:p>
          <a:p>
            <a:pPr lvl="1"/>
            <a:r>
              <a:rPr lang="en-US" dirty="0" smtClean="0"/>
              <a:t>Failing firm</a:t>
            </a:r>
          </a:p>
        </p:txBody>
      </p:sp>
      <p:sp>
        <p:nvSpPr>
          <p:cNvPr id="4" name="Slide Number Placeholder 3"/>
          <p:cNvSpPr>
            <a:spLocks noGrp="1"/>
          </p:cNvSpPr>
          <p:nvPr>
            <p:ph type="sldNum" sz="quarter" idx="12"/>
          </p:nvPr>
        </p:nvSpPr>
        <p:spPr/>
        <p:txBody>
          <a:bodyPr/>
          <a:lstStyle/>
          <a:p>
            <a:fld id="{64A241CF-2A9D-4F7C-9199-B1435F5AB990}" type="slidenum">
              <a:rPr lang="en-US" altLang="en-US" smtClean="0"/>
              <a:pPr/>
              <a:t>2</a:t>
            </a:fld>
            <a:endParaRPr lang="en-US" altLang="en-US" dirty="0"/>
          </a:p>
        </p:txBody>
      </p:sp>
    </p:spTree>
    <p:extLst>
      <p:ext uri="{BB962C8B-B14F-4D97-AF65-F5344CB8AC3E}">
        <p14:creationId xmlns:p14="http://schemas.microsoft.com/office/powerpoint/2010/main" val="513801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2010 Merger Guidelines</a:t>
            </a:r>
          </a:p>
        </p:txBody>
      </p:sp>
      <p:sp>
        <p:nvSpPr>
          <p:cNvPr id="4" name="Content Placeholder 3"/>
          <p:cNvSpPr>
            <a:spLocks noGrp="1"/>
          </p:cNvSpPr>
          <p:nvPr>
            <p:ph idx="1"/>
          </p:nvPr>
        </p:nvSpPr>
        <p:spPr/>
        <p:txBody>
          <a:bodyPr/>
          <a:lstStyle/>
          <a:p>
            <a:r>
              <a:rPr lang="en-US" dirty="0" smtClean="0"/>
              <a:t>Math notes</a:t>
            </a:r>
          </a:p>
          <a:p>
            <a:pPr lvl="1"/>
            <a:r>
              <a:rPr lang="en-US" dirty="0" smtClean="0"/>
              <a:t>Calculating the delta</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HHI contribution of </a:t>
            </a:r>
            <a:r>
              <a:rPr lang="en-US" i="1" dirty="0" smtClean="0"/>
              <a:t>n</a:t>
            </a:r>
            <a:r>
              <a:rPr lang="en-US" dirty="0" smtClean="0"/>
              <a:t> equal-sized firms in the “other” category (Other = s% share)</a:t>
            </a:r>
            <a:endParaRPr lang="en-US" dirty="0"/>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solidFill>
                  <a:srgbClr val="000000"/>
                </a:solidFill>
              </a:rPr>
              <a:pPr/>
              <a:t>20</a:t>
            </a:fld>
            <a:endParaRPr lang="en-US" altLang="en-US" dirty="0">
              <a:solidFill>
                <a:srgbClr val="00000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613227274"/>
              </p:ext>
            </p:extLst>
          </p:nvPr>
        </p:nvGraphicFramePr>
        <p:xfrm>
          <a:off x="4894385" y="1857010"/>
          <a:ext cx="2082800" cy="889000"/>
        </p:xfrm>
        <a:graphic>
          <a:graphicData uri="http://schemas.openxmlformats.org/presentationml/2006/ole">
            <mc:AlternateContent xmlns:mc="http://schemas.openxmlformats.org/markup-compatibility/2006">
              <mc:Choice xmlns:v="urn:schemas-microsoft-com:vml" Requires="v">
                <p:oleObj spid="_x0000_s6555" name="Equation" r:id="rId4" imgW="2082600" imgH="888840" progId="Equation.DSMT4">
                  <p:embed/>
                </p:oleObj>
              </mc:Choice>
              <mc:Fallback>
                <p:oleObj name="Equation" r:id="rId4" imgW="2082600" imgH="888840" progId="Equation.DSMT4">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4385" y="1857010"/>
                        <a:ext cx="20828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568751" y="1890347"/>
            <a:ext cx="2133918" cy="892552"/>
          </a:xfrm>
          <a:prstGeom prst="rect">
            <a:avLst/>
          </a:prstGeom>
          <a:noFill/>
        </p:spPr>
        <p:txBody>
          <a:bodyPr wrap="none" rtlCol="0">
            <a:spAutoFit/>
          </a:bodyPr>
          <a:lstStyle/>
          <a:p>
            <a:pPr algn="r">
              <a:spcAft>
                <a:spcPts val="600"/>
              </a:spcAft>
            </a:pPr>
            <a:r>
              <a:rPr lang="en-US" sz="1400" dirty="0" smtClean="0"/>
              <a:t>Premerger contribution:</a:t>
            </a:r>
          </a:p>
          <a:p>
            <a:pPr algn="r">
              <a:spcAft>
                <a:spcPts val="600"/>
              </a:spcAft>
            </a:pPr>
            <a:r>
              <a:rPr lang="en-US" sz="1400" dirty="0" smtClean="0"/>
              <a:t>Postmerger contribution:</a:t>
            </a:r>
          </a:p>
          <a:p>
            <a:pPr algn="r">
              <a:spcAft>
                <a:spcPts val="600"/>
              </a:spcAft>
            </a:pPr>
            <a:r>
              <a:rPr lang="en-US" sz="1400" dirty="0" smtClean="0"/>
              <a:t>Difference:</a:t>
            </a:r>
            <a:endParaRPr lang="en-US" sz="1400" dirty="0"/>
          </a:p>
        </p:txBody>
      </p:sp>
      <p:graphicFrame>
        <p:nvGraphicFramePr>
          <p:cNvPr id="7" name="Object 6"/>
          <p:cNvGraphicFramePr>
            <a:graphicFrameLocks noChangeAspect="1"/>
          </p:cNvGraphicFramePr>
          <p:nvPr>
            <p:extLst>
              <p:ext uri="{D42A27DB-BD31-4B8C-83A1-F6EECF244321}">
                <p14:modId xmlns:p14="http://schemas.microsoft.com/office/powerpoint/2010/main" val="2855838335"/>
              </p:ext>
            </p:extLst>
          </p:nvPr>
        </p:nvGraphicFramePr>
        <p:xfrm>
          <a:off x="4974004" y="3629637"/>
          <a:ext cx="1079500" cy="2425700"/>
        </p:xfrm>
        <a:graphic>
          <a:graphicData uri="http://schemas.openxmlformats.org/presentationml/2006/ole">
            <mc:AlternateContent xmlns:mc="http://schemas.openxmlformats.org/markup-compatibility/2006">
              <mc:Choice xmlns:v="urn:schemas-microsoft-com:vml" Requires="v">
                <p:oleObj spid="_x0000_s6556" name="Equation" r:id="rId6" imgW="1079280" imgH="2425680" progId="Equation.DSMT4">
                  <p:embed/>
                </p:oleObj>
              </mc:Choice>
              <mc:Fallback>
                <p:oleObj name="Equation" r:id="rId6" imgW="1079280" imgH="2425680" progId="Equation.DSMT4">
                  <p:embed/>
                  <p:pic>
                    <p:nvPicPr>
                      <p:cNvPr id="0" name=""/>
                      <p:cNvPicPr/>
                      <p:nvPr/>
                    </p:nvPicPr>
                    <p:blipFill>
                      <a:blip r:embed="rId7"/>
                      <a:stretch>
                        <a:fillRect/>
                      </a:stretch>
                    </p:blipFill>
                    <p:spPr>
                      <a:xfrm>
                        <a:off x="4974004" y="3629637"/>
                        <a:ext cx="1079500" cy="2425700"/>
                      </a:xfrm>
                      <a:prstGeom prst="rect">
                        <a:avLst/>
                      </a:prstGeom>
                    </p:spPr>
                  </p:pic>
                </p:oleObj>
              </mc:Fallback>
            </mc:AlternateContent>
          </a:graphicData>
        </a:graphic>
      </p:graphicFrame>
      <p:sp>
        <p:nvSpPr>
          <p:cNvPr id="8" name="TextBox 7"/>
          <p:cNvSpPr txBox="1"/>
          <p:nvPr/>
        </p:nvSpPr>
        <p:spPr>
          <a:xfrm>
            <a:off x="2425662" y="3722594"/>
            <a:ext cx="2271776" cy="307777"/>
          </a:xfrm>
          <a:prstGeom prst="rect">
            <a:avLst/>
          </a:prstGeom>
          <a:noFill/>
        </p:spPr>
        <p:txBody>
          <a:bodyPr wrap="none" rtlCol="0">
            <a:spAutoFit/>
          </a:bodyPr>
          <a:lstStyle/>
          <a:p>
            <a:r>
              <a:rPr lang="en-US" sz="1400" dirty="0" smtClean="0"/>
              <a:t>Share of each “other” firm:</a:t>
            </a:r>
            <a:endParaRPr lang="en-US" sz="1400" dirty="0"/>
          </a:p>
        </p:txBody>
      </p:sp>
      <p:sp>
        <p:nvSpPr>
          <p:cNvPr id="9" name="TextBox 8"/>
          <p:cNvSpPr txBox="1"/>
          <p:nvPr/>
        </p:nvSpPr>
        <p:spPr>
          <a:xfrm>
            <a:off x="1721252" y="4616826"/>
            <a:ext cx="3026726" cy="307777"/>
          </a:xfrm>
          <a:prstGeom prst="rect">
            <a:avLst/>
          </a:prstGeom>
          <a:noFill/>
        </p:spPr>
        <p:txBody>
          <a:bodyPr wrap="none" rtlCol="0">
            <a:spAutoFit/>
          </a:bodyPr>
          <a:lstStyle/>
          <a:p>
            <a:r>
              <a:rPr lang="en-US" sz="1400" dirty="0" smtClean="0"/>
              <a:t>Each ”other” firm’s HHI contribution:</a:t>
            </a:r>
            <a:endParaRPr lang="en-US" sz="1400" dirty="0"/>
          </a:p>
        </p:txBody>
      </p:sp>
      <p:sp>
        <p:nvSpPr>
          <p:cNvPr id="10" name="TextBox 9"/>
          <p:cNvSpPr txBox="1"/>
          <p:nvPr/>
        </p:nvSpPr>
        <p:spPr>
          <a:xfrm>
            <a:off x="1766076" y="5585011"/>
            <a:ext cx="2960426" cy="307777"/>
          </a:xfrm>
          <a:prstGeom prst="rect">
            <a:avLst/>
          </a:prstGeom>
          <a:noFill/>
        </p:spPr>
        <p:txBody>
          <a:bodyPr wrap="none" rtlCol="0">
            <a:spAutoFit/>
          </a:bodyPr>
          <a:lstStyle/>
          <a:p>
            <a:r>
              <a:rPr lang="en-US" sz="1400" dirty="0" smtClean="0"/>
              <a:t>Total HHI contribution of all </a:t>
            </a:r>
            <a:r>
              <a:rPr lang="en-US" sz="1400" i="1" dirty="0" smtClean="0"/>
              <a:t>n</a:t>
            </a:r>
            <a:r>
              <a:rPr lang="en-US" sz="1400" dirty="0" smtClean="0"/>
              <a:t> firms:</a:t>
            </a:r>
            <a:endParaRPr lang="en-US" sz="1400" dirty="0"/>
          </a:p>
        </p:txBody>
      </p:sp>
    </p:spTree>
    <p:extLst>
      <p:ext uri="{BB962C8B-B14F-4D97-AF65-F5344CB8AC3E}">
        <p14:creationId xmlns:p14="http://schemas.microsoft.com/office/powerpoint/2010/main" val="4195743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HHIs in Successful DOJ/FTC Challenges</a:t>
            </a:r>
            <a:endParaRPr lang="en-US" dirty="0"/>
          </a:p>
        </p:txBody>
      </p:sp>
      <p:sp>
        <p:nvSpPr>
          <p:cNvPr id="6" name="Content Placeholder 5"/>
          <p:cNvSpPr>
            <a:spLocks noGrp="1"/>
          </p:cNvSpPr>
          <p:nvPr>
            <p:ph idx="1"/>
          </p:nvPr>
        </p:nvSpPr>
        <p:spPr/>
        <p:txBody>
          <a:bodyPr/>
          <a:lstStyle/>
          <a:p>
            <a:r>
              <a:rPr lang="en-US" dirty="0" smtClean="0"/>
              <a:t>The DOJ and FTC have not brought “close” cases in alleged markets</a:t>
            </a:r>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solidFill>
                  <a:srgbClr val="000000"/>
                </a:solidFill>
              </a:rPr>
              <a:pPr/>
              <a:t>21</a:t>
            </a:fld>
            <a:endParaRPr lang="en-US" alt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95444616"/>
              </p:ext>
            </p:extLst>
          </p:nvPr>
        </p:nvGraphicFramePr>
        <p:xfrm>
          <a:off x="792576" y="1595582"/>
          <a:ext cx="7578971" cy="3789045"/>
        </p:xfrm>
        <a:graphic>
          <a:graphicData uri="http://schemas.openxmlformats.org/drawingml/2006/table">
            <a:tbl>
              <a:tblPr/>
              <a:tblGrid>
                <a:gridCol w="775673"/>
                <a:gridCol w="775673"/>
                <a:gridCol w="1325108"/>
                <a:gridCol w="921111"/>
                <a:gridCol w="775673"/>
                <a:gridCol w="775673"/>
                <a:gridCol w="775673"/>
                <a:gridCol w="1454387"/>
              </a:tblGrid>
              <a:tr h="190500">
                <a:tc>
                  <a:txBody>
                    <a:bodyPr/>
                    <a:lstStyle/>
                    <a:p>
                      <a:pPr algn="ctr" fontAlgn="b"/>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Combined</a:t>
                      </a: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ctr" fontAlgn="b"/>
                      <a:r>
                        <a:rPr lang="en-US" sz="1400" b="1" i="0" u="none" strike="noStrike">
                          <a:solidFill>
                            <a:srgbClr val="000000"/>
                          </a:solidFill>
                          <a:effectLst/>
                          <a:latin typeface="Calibri"/>
                        </a:rPr>
                        <a:t>Agency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a:rPr>
                        <a:t>Year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a:rPr>
                        <a:t>Defendant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share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PreHHI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PostHHI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Delta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Deal Status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400" b="0" i="0" u="none" strike="noStrike" dirty="0" smtClean="0">
                          <a:solidFill>
                            <a:srgbClr val="000000"/>
                          </a:solidFill>
                          <a:effectLst/>
                          <a:latin typeface="Calibri"/>
                        </a:rPr>
                        <a:t>FTC</a:t>
                      </a:r>
                      <a:endParaRPr lang="en-US" sz="14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a:rPr>
                        <a:t>2015</a:t>
                      </a:r>
                      <a:endParaRPr lang="en-US" sz="14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a:rPr>
                        <a:t>Staples</a:t>
                      </a:r>
                      <a:endParaRPr lang="en-US" sz="14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a:rPr>
                        <a:t>75</a:t>
                      </a:r>
                      <a:r>
                        <a:rPr lang="en-US" sz="1400" b="0" i="0" u="none" strike="noStrike" baseline="30000" dirty="0" smtClean="0">
                          <a:solidFill>
                            <a:srgbClr val="000000"/>
                          </a:solidFill>
                          <a:effectLst/>
                          <a:latin typeface="Calibri"/>
                        </a:rPr>
                        <a:t>1</a:t>
                      </a:r>
                      <a:endParaRPr lang="en-US" sz="1400" b="0" i="0" u="none" strike="noStrike" baseline="30000"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a:rPr>
                        <a:t>3036</a:t>
                      </a:r>
                      <a:endParaRPr lang="en-US" sz="14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a:rPr>
                        <a:t>5836</a:t>
                      </a:r>
                      <a:endParaRPr lang="en-US" sz="14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a:rPr>
                        <a:t>2800</a:t>
                      </a:r>
                      <a:endParaRPr lang="en-US" sz="14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a:rPr>
                        <a:t>Preclosing</a:t>
                      </a:r>
                      <a:endParaRPr lang="en-US" sz="14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r>
              <a:tr h="190500">
                <a:tc>
                  <a:txBody>
                    <a:bodyPr/>
                    <a:lstStyle/>
                    <a:p>
                      <a:pPr algn="ctr" fontAlgn="b"/>
                      <a:r>
                        <a:rPr lang="en-US" sz="1400" b="0" i="0" u="none" strike="noStrike" dirty="0">
                          <a:solidFill>
                            <a:srgbClr val="000000"/>
                          </a:solidFill>
                          <a:effectLst/>
                          <a:latin typeface="Calibri"/>
                        </a:rPr>
                        <a:t>DOJ</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Calibri"/>
                        </a:rPr>
                        <a:t>2014</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r>
                        <a:rPr lang="en-US" sz="1400" b="0" i="0" u="none" strike="noStrike" dirty="0" err="1">
                          <a:solidFill>
                            <a:srgbClr val="000000"/>
                          </a:solidFill>
                          <a:effectLst/>
                          <a:latin typeface="Calibri"/>
                        </a:rPr>
                        <a:t>Bazaarvoice</a:t>
                      </a:r>
                      <a:r>
                        <a:rPr lang="en-US" sz="1400" b="0" i="0" u="none" strike="noStrike" dirty="0">
                          <a:solidFill>
                            <a:srgbClr val="000000"/>
                          </a:solidFill>
                          <a:effectLst/>
                          <a:latin typeface="Calibri"/>
                        </a:rPr>
                        <a:t> </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Calibri"/>
                        </a:rPr>
                        <a:t>68</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Calibri"/>
                        </a:rPr>
                        <a:t>2674</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400" b="0" i="0" u="none" strike="noStrike" dirty="0">
                          <a:solidFill>
                            <a:srgbClr val="000000"/>
                          </a:solidFill>
                          <a:effectLst/>
                          <a:latin typeface="Calibri"/>
                        </a:rPr>
                        <a:t>3915</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400" b="0" i="0" u="none" strike="noStrike">
                          <a:solidFill>
                            <a:srgbClr val="000000"/>
                          </a:solidFill>
                          <a:effectLst/>
                          <a:latin typeface="Calibri"/>
                        </a:rPr>
                        <a:t>1241</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r>
                        <a:rPr lang="en-US" sz="1400" b="0" i="0" u="none" strike="noStrike" dirty="0">
                          <a:solidFill>
                            <a:srgbClr val="000000"/>
                          </a:solidFill>
                          <a:effectLst/>
                          <a:latin typeface="Calibri"/>
                        </a:rPr>
                        <a:t>Consummated</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2012</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OSF Healthcare</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59</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3422</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5179</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1767</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2012</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ProMedica</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3313</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4391</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1078</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DOJ</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2011</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H&amp;R Block</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28</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4291</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4691</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400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2010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Polypore</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8367</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1633</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Consummated</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2009</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CCC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65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4900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5460</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545</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 </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2008</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Whole Foods</a:t>
                      </a:r>
                    </a:p>
                  </a:txBody>
                  <a:tcPr marL="9525" marR="9525" marT="9525" marB="0" anchor="b">
                    <a:lnL>
                      <a:noFill/>
                    </a:lnL>
                    <a:lnR>
                      <a:noFill/>
                    </a:lnR>
                    <a:lnT>
                      <a:noFill/>
                    </a:lnT>
                    <a:lnB>
                      <a:noFill/>
                    </a:lnB>
                  </a:tcPr>
                </a:tc>
                <a:tc>
                  <a:txBody>
                    <a:bodyPr/>
                    <a:lstStyle/>
                    <a:p>
                      <a:pPr algn="ctr" fontAlgn="b"/>
                      <a:r>
                        <a:rPr lang="en-US" sz="1400" b="0" i="0" u="none" strike="noStrike" dirty="0" smtClean="0">
                          <a:solidFill>
                            <a:srgbClr val="000000"/>
                          </a:solidFill>
                          <a:effectLst/>
                          <a:latin typeface="Calibri"/>
                        </a:rPr>
                        <a:t>100</a:t>
                      </a:r>
                      <a:r>
                        <a:rPr lang="en-US" sz="1400" b="0" i="0" u="none" strike="noStrike" baseline="30000" dirty="0" smtClean="0">
                          <a:solidFill>
                            <a:srgbClr val="000000"/>
                          </a:solidFill>
                          <a:effectLst/>
                          <a:latin typeface="Calibri"/>
                        </a:rPr>
                        <a:t>2</a:t>
                      </a:r>
                      <a:endParaRPr lang="en-US" sz="1400" b="0" i="0" u="none" strike="noStrike" baseline="30000"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2007</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Evanston</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2355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2739</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384</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Consummated</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 </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2005</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Chicago Bridge</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73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3210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5845</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2635</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Consummated</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DOJ</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2003</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UPM-Kemmene</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2800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2990</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190</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2002</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Libbey</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79</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5251</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6241</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990</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2001</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Heinz</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4775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5285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510</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Swedish Match</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60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3219</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4733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1514</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effectLst/>
                          <a:latin typeface="Calibri"/>
                        </a:rPr>
                        <a:t>DOJ</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Franklin Electric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5200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4800</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bl>
          </a:graphicData>
        </a:graphic>
      </p:graphicFrame>
      <p:sp>
        <p:nvSpPr>
          <p:cNvPr id="4" name="TextBox 3"/>
          <p:cNvSpPr txBox="1"/>
          <p:nvPr/>
        </p:nvSpPr>
        <p:spPr>
          <a:xfrm>
            <a:off x="457201" y="5385153"/>
            <a:ext cx="8248650" cy="830997"/>
          </a:xfrm>
          <a:prstGeom prst="rect">
            <a:avLst/>
          </a:prstGeom>
          <a:noFill/>
        </p:spPr>
        <p:txBody>
          <a:bodyPr wrap="square" rtlCol="0">
            <a:spAutoFit/>
          </a:bodyPr>
          <a:lstStyle/>
          <a:p>
            <a:r>
              <a:rPr lang="en-US" sz="1200" baseline="30000" dirty="0" smtClean="0"/>
              <a:t>1</a:t>
            </a:r>
            <a:r>
              <a:rPr lang="en-US" sz="1200" dirty="0" smtClean="0"/>
              <a:t> The FTC also challenged the transaction in 32 alleged relevant </a:t>
            </a:r>
            <a:r>
              <a:rPr lang="en-US" sz="1200" smtClean="0"/>
              <a:t>local geographic markets</a:t>
            </a:r>
            <a:r>
              <a:rPr lang="en-US" sz="1200" dirty="0" smtClean="0"/>
              <a:t>, with the smallest combined share being 51% and the largest </a:t>
            </a:r>
            <a:r>
              <a:rPr lang="en-US" sz="1200" smtClean="0"/>
              <a:t>being 100%.</a:t>
            </a:r>
            <a:endParaRPr lang="en-US" sz="1200" baseline="30000" dirty="0" smtClean="0"/>
          </a:p>
          <a:p>
            <a:r>
              <a:rPr lang="en-US" sz="1200" baseline="30000" dirty="0" smtClean="0"/>
              <a:t>2</a:t>
            </a:r>
            <a:r>
              <a:rPr lang="en-US" sz="1200" dirty="0" smtClean="0"/>
              <a:t> In some local geographic markets, this was a merger to monopoly in the FTC’s alleged </a:t>
            </a:r>
            <a:r>
              <a:rPr lang="en-US" sz="1200" dirty="0"/>
              <a:t>product market of premium, natural, and organic </a:t>
            </a:r>
            <a:r>
              <a:rPr lang="en-US" sz="1200" dirty="0" smtClean="0"/>
              <a:t>supermarkets.  </a:t>
            </a:r>
            <a:endParaRPr lang="en-US" sz="1200" dirty="0"/>
          </a:p>
        </p:txBody>
      </p:sp>
    </p:spTree>
    <p:extLst>
      <p:ext uri="{BB962C8B-B14F-4D97-AF65-F5344CB8AC3E}">
        <p14:creationId xmlns:p14="http://schemas.microsoft.com/office/powerpoint/2010/main" val="2909608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26" y="2919413"/>
            <a:ext cx="8756542" cy="1362075"/>
          </a:xfrm>
        </p:spPr>
        <p:txBody>
          <a:bodyPr/>
          <a:lstStyle/>
          <a:p>
            <a:pPr algn="ctr">
              <a:defRPr/>
            </a:pPr>
            <a:r>
              <a:rPr lang="en-US" sz="3600" cap="none" dirty="0" smtClean="0"/>
              <a:t>Coordinated Effects</a:t>
            </a:r>
            <a:endParaRPr lang="en-US" sz="3600" cap="none" dirty="0"/>
          </a:p>
        </p:txBody>
      </p:sp>
      <p:sp>
        <p:nvSpPr>
          <p:cNvPr id="3174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7EC1B9-03F2-4E77-A38D-4A47E3659601}" type="slidenum">
              <a:rPr lang="en-US" altLang="en-US" sz="900">
                <a:latin typeface="+mn-lt"/>
              </a:rPr>
              <a:pPr eaLnBrk="1" hangingPunct="1"/>
              <a:t>22</a:t>
            </a:fld>
            <a:endParaRPr lang="en-US" altLang="en-US" sz="900" dirty="0">
              <a:latin typeface="+mn-lt"/>
            </a:endParaRPr>
          </a:p>
        </p:txBody>
      </p:sp>
    </p:spTree>
    <p:extLst>
      <p:ext uri="{BB962C8B-B14F-4D97-AF65-F5344CB8AC3E}">
        <p14:creationId xmlns:p14="http://schemas.microsoft.com/office/powerpoint/2010/main" val="1976282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Introduction</a:t>
            </a:r>
            <a:endParaRPr lang="en-US" dirty="0"/>
          </a:p>
        </p:txBody>
      </p:sp>
      <p:sp>
        <p:nvSpPr>
          <p:cNvPr id="6" name="Content Placeholder 5"/>
          <p:cNvSpPr>
            <a:spLocks noGrp="1"/>
          </p:cNvSpPr>
          <p:nvPr>
            <p:ph idx="1"/>
          </p:nvPr>
        </p:nvSpPr>
        <p:spPr>
          <a:xfrm>
            <a:off x="457199" y="864976"/>
            <a:ext cx="8330339" cy="4996325"/>
          </a:xfrm>
        </p:spPr>
        <p:txBody>
          <a:bodyPr/>
          <a:lstStyle/>
          <a:p>
            <a:r>
              <a:rPr lang="en-US" dirty="0" smtClean="0"/>
              <a:t>Definition</a:t>
            </a:r>
          </a:p>
          <a:p>
            <a:pPr lvl="1"/>
            <a:r>
              <a:rPr lang="en-US" dirty="0" smtClean="0"/>
              <a:t>Coordinated effects (or coordinated interaction) is a theory of anticompetitive harm that depends on the merger making oligopolistic interdependence more effective</a:t>
            </a:r>
          </a:p>
          <a:p>
            <a:pPr lvl="1"/>
            <a:endParaRPr lang="en-US" dirty="0"/>
          </a:p>
          <a:p>
            <a:pPr lvl="1"/>
            <a:endParaRPr lang="en-US" dirty="0" smtClean="0"/>
          </a:p>
          <a:p>
            <a:pPr lvl="1"/>
            <a:endParaRPr lang="en-US" dirty="0"/>
          </a:p>
          <a:p>
            <a:pPr lvl="1"/>
            <a:endParaRPr lang="en-US" dirty="0" smtClean="0"/>
          </a:p>
          <a:p>
            <a:pPr lvl="2"/>
            <a:r>
              <a:rPr lang="en-US" dirty="0" smtClean="0"/>
              <a:t>Remember, oligopolistic behavior becomes stronger and more effective the more firms in the market </a:t>
            </a:r>
            <a:r>
              <a:rPr lang="en-US" i="1" dirty="0" smtClean="0"/>
              <a:t>accommodate</a:t>
            </a:r>
            <a:r>
              <a:rPr lang="en-US" dirty="0" smtClean="0"/>
              <a:t> each other</a:t>
            </a:r>
          </a:p>
          <a:p>
            <a:pPr lvl="3"/>
            <a:r>
              <a:rPr lang="en-US" dirty="0" smtClean="0"/>
              <a:t>That is, the more they are willing to pull their short-term competitive punches against each other, say by not undercutting a competitor’s price in order to win market share or not invading a competitor’s territory to win its customers</a:t>
            </a:r>
          </a:p>
          <a:p>
            <a:pPr lvl="2"/>
            <a:r>
              <a:rPr lang="en-US" dirty="0" smtClean="0"/>
              <a:t>Viewed in a one-shot prisoner’s dilemma game, coordinated interaction indicates that the firms are deviating from the noncooperative solution of competition in the direction of the cooperative solution of  accommodation</a:t>
            </a:r>
          </a:p>
          <a:p>
            <a:pPr lvl="3"/>
            <a:r>
              <a:rPr lang="en-US" dirty="0" smtClean="0"/>
              <a:t>NB: This does </a:t>
            </a:r>
            <a:r>
              <a:rPr lang="en-US" i="1" dirty="0" smtClean="0"/>
              <a:t>not</a:t>
            </a:r>
            <a:r>
              <a:rPr lang="en-US" dirty="0" smtClean="0"/>
              <a:t> mean that the firms are colluding in a Section 1 sense. </a:t>
            </a:r>
          </a:p>
          <a:p>
            <a:pPr lvl="2"/>
            <a:r>
              <a:rPr lang="en-US" dirty="0" smtClean="0"/>
              <a:t>The better way to think about this is that firms, recognizing their interdependence in a multi-period game and their ability to earn higher profits in the long run, elect unilaterally to forego increasing their short-run profits by simply not competing as aggressively with one another as they might otherwise   </a:t>
            </a:r>
            <a:endParaRPr lang="en-US" dirty="0"/>
          </a:p>
        </p:txBody>
      </p:sp>
      <p:sp>
        <p:nvSpPr>
          <p:cNvPr id="4" name="Slide Number Placeholder 3"/>
          <p:cNvSpPr>
            <a:spLocks noGrp="1"/>
          </p:cNvSpPr>
          <p:nvPr>
            <p:ph type="sldNum" sz="quarter" idx="12"/>
          </p:nvPr>
        </p:nvSpPr>
        <p:spPr/>
        <p:txBody>
          <a:bodyPr/>
          <a:lstStyle/>
          <a:p>
            <a:pPr>
              <a:defRPr/>
            </a:pPr>
            <a:fld id="{D31AD65E-99E6-4861-8D1F-4FED3A1E477B}" type="slidenum">
              <a:rPr lang="en-US" altLang="en-US" smtClean="0"/>
              <a:pPr>
                <a:defRPr/>
              </a:pPr>
              <a:t>23</a:t>
            </a:fld>
            <a:endParaRPr lang="en-US" altLang="en-US" dirty="0"/>
          </a:p>
        </p:txBody>
      </p:sp>
      <p:sp>
        <p:nvSpPr>
          <p:cNvPr id="2" name="TextBox 1"/>
          <p:cNvSpPr txBox="1"/>
          <p:nvPr/>
        </p:nvSpPr>
        <p:spPr>
          <a:xfrm>
            <a:off x="2043737" y="1877313"/>
            <a:ext cx="5477607" cy="954107"/>
          </a:xfrm>
          <a:prstGeom prst="rect">
            <a:avLst/>
          </a:prstGeom>
          <a:noFill/>
          <a:ln w="6350">
            <a:solidFill>
              <a:schemeClr val="accent1"/>
            </a:solidFill>
          </a:ln>
        </p:spPr>
        <p:txBody>
          <a:bodyPr wrap="square" rtlCol="0">
            <a:spAutoFit/>
          </a:bodyPr>
          <a:lstStyle/>
          <a:p>
            <a:r>
              <a:rPr lang="en-US" sz="1400" dirty="0"/>
              <a:t>Merger law “rests upon the theory that, where rivals are few, firms will be able to coordinate their behavior, either by overt collusion or implicit understanding in order to restrict output and achieve profits above competitive levels</a:t>
            </a:r>
            <a:r>
              <a:rPr lang="en-US" sz="1400" dirty="0" smtClean="0"/>
              <a:t>.”</a:t>
            </a:r>
            <a:r>
              <a:rPr lang="en-US" sz="1400" baseline="30000" dirty="0" smtClean="0"/>
              <a:t>1</a:t>
            </a:r>
            <a:r>
              <a:rPr lang="en-US" sz="1400" dirty="0" smtClean="0"/>
              <a:t> </a:t>
            </a:r>
            <a:endParaRPr lang="en-US" sz="1400" dirty="0"/>
          </a:p>
        </p:txBody>
      </p:sp>
      <p:sp>
        <p:nvSpPr>
          <p:cNvPr id="3" name="TextBox 2"/>
          <p:cNvSpPr txBox="1"/>
          <p:nvPr/>
        </p:nvSpPr>
        <p:spPr>
          <a:xfrm>
            <a:off x="435478" y="5736038"/>
            <a:ext cx="7489322" cy="461665"/>
          </a:xfrm>
          <a:prstGeom prst="rect">
            <a:avLst/>
          </a:prstGeom>
          <a:noFill/>
        </p:spPr>
        <p:txBody>
          <a:bodyPr wrap="square" rtlCol="0">
            <a:spAutoFit/>
          </a:bodyPr>
          <a:lstStyle/>
          <a:p>
            <a:r>
              <a:rPr lang="en-US" sz="1200" baseline="30000" dirty="0"/>
              <a:t>1</a:t>
            </a:r>
            <a:r>
              <a:rPr lang="en-US" sz="1200" dirty="0"/>
              <a:t> FTC v. CCC Holdings Inc., 605 F. Supp. 2d </a:t>
            </a:r>
            <a:r>
              <a:rPr lang="en-US" sz="1200" dirty="0" smtClean="0"/>
              <a:t>26, 60 (</a:t>
            </a:r>
            <a:r>
              <a:rPr lang="en-US" sz="1200" dirty="0"/>
              <a:t>D.D.C. 2009</a:t>
            </a:r>
            <a:r>
              <a:rPr lang="en-US" sz="1200" dirty="0" smtClean="0"/>
              <a:t>); </a:t>
            </a:r>
            <a:r>
              <a:rPr lang="en-US" sz="1200" i="1" dirty="0"/>
              <a:t>accord </a:t>
            </a:r>
            <a:r>
              <a:rPr lang="en-US" sz="1200" dirty="0"/>
              <a:t>United States v. H&amp;R Block, Inc., 833 F. Supp. 2d </a:t>
            </a:r>
            <a:r>
              <a:rPr lang="en-US" sz="1200" dirty="0" smtClean="0"/>
              <a:t>36, 77 </a:t>
            </a:r>
            <a:r>
              <a:rPr lang="en-US" sz="1200" dirty="0"/>
              <a:t>(D.D.C. 2011</a:t>
            </a:r>
            <a:r>
              <a:rPr lang="en-US" sz="1200" dirty="0" smtClean="0"/>
              <a:t>).</a:t>
            </a:r>
            <a:endParaRPr lang="en-US" sz="1200" dirty="0"/>
          </a:p>
        </p:txBody>
      </p:sp>
    </p:spTree>
    <p:extLst>
      <p:ext uri="{BB962C8B-B14F-4D97-AF65-F5344CB8AC3E}">
        <p14:creationId xmlns:p14="http://schemas.microsoft.com/office/powerpoint/2010/main" val="1355206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Introduction</a:t>
            </a:r>
            <a:endParaRPr lang="en-US" dirty="0"/>
          </a:p>
        </p:txBody>
      </p:sp>
      <p:sp>
        <p:nvSpPr>
          <p:cNvPr id="6" name="Content Placeholder 5"/>
          <p:cNvSpPr>
            <a:spLocks noGrp="1"/>
          </p:cNvSpPr>
          <p:nvPr>
            <p:ph idx="1"/>
          </p:nvPr>
        </p:nvSpPr>
        <p:spPr>
          <a:xfrm>
            <a:off x="457200" y="1058400"/>
            <a:ext cx="8229600" cy="4996325"/>
          </a:xfrm>
        </p:spPr>
        <p:txBody>
          <a:bodyPr/>
          <a:lstStyle/>
          <a:p>
            <a:r>
              <a:rPr lang="en-US" dirty="0" smtClean="0"/>
              <a:t>Application in horizontal merger analysis</a:t>
            </a:r>
          </a:p>
          <a:p>
            <a:pPr lvl="1"/>
            <a:r>
              <a:rPr lang="en-US" i="1" dirty="0" smtClean="0"/>
              <a:t>Foundation proposition</a:t>
            </a:r>
            <a:r>
              <a:rPr lang="en-US" dirty="0" smtClean="0"/>
              <a:t>: Increasing firm size and market concentration results in more effective oligopolistic interdependence and poorer market performance </a:t>
            </a:r>
            <a:br>
              <a:rPr lang="en-US" dirty="0" smtClean="0"/>
            </a:br>
            <a:r>
              <a:rPr lang="en-US" dirty="0" smtClean="0"/>
              <a:t>(i.e., more market power being exercised)</a:t>
            </a:r>
          </a:p>
          <a:p>
            <a:pPr lvl="2"/>
            <a:r>
              <a:rPr lang="en-US" dirty="0" smtClean="0"/>
              <a:t>As noted above, this is sometimes called the price-concentration hypothesis or the profit-concentration hypothesis</a:t>
            </a:r>
          </a:p>
          <a:p>
            <a:pPr lvl="1"/>
            <a:r>
              <a:rPr lang="en-US" dirty="0" smtClean="0"/>
              <a:t>Three stages of development</a:t>
            </a:r>
          </a:p>
          <a:p>
            <a:pPr lvl="2">
              <a:buSzPct val="100000"/>
              <a:buFont typeface="+mj-lt"/>
              <a:buAutoNum type="arabicPeriod"/>
            </a:pPr>
            <a:r>
              <a:rPr lang="en-US" dirty="0" smtClean="0"/>
              <a:t>The </a:t>
            </a:r>
            <a:r>
              <a:rPr lang="en-US" i="1" dirty="0" smtClean="0"/>
              <a:t>PNB</a:t>
            </a:r>
            <a:r>
              <a:rPr lang="en-US" dirty="0" smtClean="0"/>
              <a:t> presumption and the structure-conduct-performance paradigm  </a:t>
            </a:r>
          </a:p>
          <a:p>
            <a:pPr lvl="3"/>
            <a:r>
              <a:rPr lang="en-US" dirty="0" smtClean="0"/>
              <a:t>Relied on the structure-conduct-performance paradigm in industrial organization economics for support</a:t>
            </a:r>
          </a:p>
          <a:p>
            <a:pPr lvl="3"/>
            <a:r>
              <a:rPr lang="en-US" dirty="0" smtClean="0"/>
              <a:t>Assume price-concentration relationship was invariant across industries (“one size fits all”)</a:t>
            </a:r>
          </a:p>
          <a:p>
            <a:pPr lvl="3"/>
            <a:r>
              <a:rPr lang="en-US" i="1" dirty="0" smtClean="0"/>
              <a:t>Principal question</a:t>
            </a:r>
            <a:r>
              <a:rPr lang="en-US" dirty="0" smtClean="0"/>
              <a:t>: What are the right thresholds to trigger the presumption?</a:t>
            </a:r>
          </a:p>
          <a:p>
            <a:pPr lvl="3"/>
            <a:r>
              <a:rPr lang="en-US" dirty="0" smtClean="0"/>
              <a:t>Adopted implicitly in the 1968 and 1982 DOJ Merger Guidelines</a:t>
            </a:r>
          </a:p>
          <a:p>
            <a:pPr lvl="2">
              <a:buSzPct val="100000"/>
              <a:buFont typeface="+mj-lt"/>
              <a:buAutoNum type="arabicPeriod"/>
            </a:pPr>
            <a:r>
              <a:rPr lang="en-US" dirty="0" smtClean="0"/>
              <a:t>The 1992 Guidelines refinements</a:t>
            </a:r>
          </a:p>
          <a:p>
            <a:pPr lvl="3"/>
            <a:r>
              <a:rPr lang="en-US" dirty="0" smtClean="0"/>
              <a:t>Recognized that the relationship between market performance and structure varied widely across industries</a:t>
            </a:r>
          </a:p>
          <a:p>
            <a:pPr lvl="3"/>
            <a:r>
              <a:rPr lang="en-US" dirty="0" smtClean="0"/>
              <a:t>Sought to reduce </a:t>
            </a:r>
            <a:r>
              <a:rPr lang="en-US" dirty="0" err="1" smtClean="0"/>
              <a:t>overinclusivess</a:t>
            </a:r>
            <a:r>
              <a:rPr lang="en-US" dirty="0" smtClean="0"/>
              <a:t> errors by requiring a showing that: </a:t>
            </a:r>
          </a:p>
          <a:p>
            <a:pPr lvl="4"/>
            <a:r>
              <a:rPr lang="en-US" dirty="0" smtClean="0"/>
              <a:t>Certain market share and concentration thresholds were passed (i.e., creating “safe harbors”), and</a:t>
            </a:r>
          </a:p>
          <a:p>
            <a:pPr lvl="4"/>
            <a:r>
              <a:rPr lang="en-US" dirty="0" smtClean="0"/>
              <a:t>Certain conditions in the market are present that make the market conducive to oligopolistic interdependence</a:t>
            </a:r>
          </a:p>
          <a:p>
            <a:pPr lvl="2">
              <a:buSzPct val="100000"/>
              <a:buFont typeface="+mj-lt"/>
              <a:buAutoNum type="arabicPeriod"/>
            </a:pPr>
            <a:r>
              <a:rPr lang="en-US" dirty="0" smtClean="0"/>
              <a:t>The 2010 Guidelines refinements</a:t>
            </a:r>
          </a:p>
          <a:p>
            <a:pPr lvl="3"/>
            <a:endParaRPr lang="en-US" dirty="0"/>
          </a:p>
        </p:txBody>
      </p:sp>
      <p:sp>
        <p:nvSpPr>
          <p:cNvPr id="4" name="Slide Number Placeholder 3"/>
          <p:cNvSpPr>
            <a:spLocks noGrp="1"/>
          </p:cNvSpPr>
          <p:nvPr>
            <p:ph type="sldNum" sz="quarter" idx="12"/>
          </p:nvPr>
        </p:nvSpPr>
        <p:spPr/>
        <p:txBody>
          <a:bodyPr/>
          <a:lstStyle/>
          <a:p>
            <a:fld id="{D31AD65E-99E6-4861-8D1F-4FED3A1E477B}" type="slidenum">
              <a:rPr lang="en-US" altLang="en-US" smtClean="0"/>
              <a:pPr/>
              <a:t>24</a:t>
            </a:fld>
            <a:endParaRPr lang="en-US" altLang="en-US" dirty="0"/>
          </a:p>
        </p:txBody>
      </p:sp>
    </p:spTree>
    <p:extLst>
      <p:ext uri="{BB962C8B-B14F-4D97-AF65-F5344CB8AC3E}">
        <p14:creationId xmlns:p14="http://schemas.microsoft.com/office/powerpoint/2010/main" val="3707747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Structure-conduct-performance hypothesis </a:t>
            </a:r>
          </a:p>
        </p:txBody>
      </p:sp>
      <p:sp>
        <p:nvSpPr>
          <p:cNvPr id="6" name="Content Placeholder 5"/>
          <p:cNvSpPr>
            <a:spLocks noGrp="1"/>
          </p:cNvSpPr>
          <p:nvPr>
            <p:ph idx="1"/>
          </p:nvPr>
        </p:nvSpPr>
        <p:spPr>
          <a:xfrm>
            <a:off x="457200" y="848850"/>
            <a:ext cx="8229600" cy="4996325"/>
          </a:xfrm>
        </p:spPr>
        <p:txBody>
          <a:bodyPr/>
          <a:lstStyle/>
          <a:p>
            <a:r>
              <a:rPr lang="en-US" dirty="0" smtClean="0"/>
              <a:t>Introduction</a:t>
            </a:r>
          </a:p>
          <a:p>
            <a:pPr lvl="1"/>
            <a:r>
              <a:rPr lang="en-US" dirty="0" smtClean="0"/>
              <a:t>Posits a stable </a:t>
            </a:r>
            <a:r>
              <a:rPr lang="en-US" dirty="0"/>
              <a:t>causal relationship between the structure of an industry, firm </a:t>
            </a:r>
            <a:r>
              <a:rPr lang="en-US" dirty="0" smtClean="0"/>
              <a:t>conduct, </a:t>
            </a:r>
            <a:r>
              <a:rPr lang="en-US" dirty="0"/>
              <a:t>and market </a:t>
            </a:r>
            <a:r>
              <a:rPr lang="en-US" dirty="0" smtClean="0"/>
              <a:t>performance</a:t>
            </a:r>
          </a:p>
          <a:p>
            <a:pPr lvl="1"/>
            <a:r>
              <a:rPr lang="en-US" i="1" dirty="0" smtClean="0"/>
              <a:t>Fundamental proposition</a:t>
            </a:r>
            <a:r>
              <a:rPr lang="en-US" dirty="0" smtClean="0"/>
              <a:t>: </a:t>
            </a:r>
            <a:r>
              <a:rPr lang="en-US" dirty="0"/>
              <a:t>Increasing firm size and market concentration results in more effective oligopolistic interdependence and poorer market performance (i.e., more market power being exercised</a:t>
            </a:r>
            <a:r>
              <a:rPr lang="en-US" dirty="0" smtClean="0"/>
              <a:t>)</a:t>
            </a:r>
          </a:p>
          <a:p>
            <a:pPr lvl="2"/>
            <a:r>
              <a:rPr lang="en-US" dirty="0" smtClean="0"/>
              <a:t>In homogeneous markets, the exercise of market power in the market can be measured by the Lerner index </a:t>
            </a:r>
            <a:r>
              <a:rPr lang="en-US" i="1" dirty="0" smtClean="0">
                <a:sym typeface="Symbol"/>
              </a:rPr>
              <a:t></a:t>
            </a:r>
            <a:r>
              <a:rPr lang="en-US" dirty="0" smtClean="0">
                <a:sym typeface="Symbol"/>
              </a:rPr>
              <a:t>:</a:t>
            </a:r>
          </a:p>
          <a:p>
            <a:pPr lvl="2"/>
            <a:endParaRPr lang="en-US" dirty="0">
              <a:sym typeface="Symbol"/>
            </a:endParaRPr>
          </a:p>
          <a:p>
            <a:pPr lvl="2"/>
            <a:endParaRPr lang="en-US" dirty="0" smtClean="0">
              <a:sym typeface="Symbol"/>
            </a:endParaRPr>
          </a:p>
          <a:p>
            <a:pPr lvl="2"/>
            <a:r>
              <a:rPr lang="en-US" dirty="0" smtClean="0"/>
              <a:t>As the market becomes more differentiated, firms face downward-sloping residual demand curves, so that </a:t>
            </a:r>
            <a:r>
              <a:rPr lang="en-US" dirty="0" smtClean="0">
                <a:sym typeface="Symbol"/>
              </a:rPr>
              <a:t> will be positive even in the absence of any meaningful exercise of  market power. But the difference in the Lerner index pre- and postmerger still can give an indication of whether the merger is likely to raise prices and hence be anticompetitive</a:t>
            </a:r>
          </a:p>
          <a:p>
            <a:pPr lvl="2"/>
            <a:r>
              <a:rPr lang="en-US" dirty="0" smtClean="0">
                <a:sym typeface="Symbol"/>
              </a:rPr>
              <a:t>That said, there are serious practical difficulties in measuring economic marginal cost (as opposed to accounting incremental costs) that make use of the Lerner index impractical in empirical analysis</a:t>
            </a:r>
            <a:endParaRPr lang="en-US" dirty="0"/>
          </a:p>
          <a:p>
            <a:pPr lvl="1"/>
            <a:r>
              <a:rPr lang="en-US" dirty="0" smtClean="0"/>
              <a:t>Apparent support </a:t>
            </a:r>
            <a:r>
              <a:rPr lang="en-US" dirty="0"/>
              <a:t>for </a:t>
            </a:r>
            <a:r>
              <a:rPr lang="en-US" dirty="0" smtClean="0"/>
              <a:t>structure-conduct-performance </a:t>
            </a:r>
            <a:r>
              <a:rPr lang="en-US" dirty="0"/>
              <a:t>hypothesis </a:t>
            </a:r>
            <a:endParaRPr lang="en-US" dirty="0" smtClean="0"/>
          </a:p>
          <a:p>
            <a:pPr lvl="2"/>
            <a:r>
              <a:rPr lang="en-US" dirty="0" smtClean="0"/>
              <a:t>Consistent with intuition</a:t>
            </a:r>
          </a:p>
          <a:p>
            <a:pPr lvl="2"/>
            <a:r>
              <a:rPr lang="en-US" dirty="0" smtClean="0"/>
              <a:t>Theoretical models</a:t>
            </a:r>
          </a:p>
          <a:p>
            <a:pPr lvl="2"/>
            <a:r>
              <a:rPr lang="en-US" dirty="0" smtClean="0"/>
              <a:t>Empirical studies</a:t>
            </a:r>
          </a:p>
          <a:p>
            <a:pPr lvl="2"/>
            <a:endParaRPr lang="en-US" dirty="0"/>
          </a:p>
          <a:p>
            <a:pPr lvl="2"/>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D31AD65E-99E6-4861-8D1F-4FED3A1E477B}" type="slidenum">
              <a:rPr lang="en-US" altLang="en-US" smtClean="0"/>
              <a:pPr>
                <a:defRPr/>
              </a:pPr>
              <a:t>25</a:t>
            </a:fld>
            <a:endParaRPr lang="en-US" alt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176089994"/>
              </p:ext>
            </p:extLst>
          </p:nvPr>
        </p:nvGraphicFramePr>
        <p:xfrm>
          <a:off x="3927475" y="2900363"/>
          <a:ext cx="838200" cy="546100"/>
        </p:xfrm>
        <a:graphic>
          <a:graphicData uri="http://schemas.openxmlformats.org/presentationml/2006/ole">
            <mc:AlternateContent xmlns:mc="http://schemas.openxmlformats.org/markup-compatibility/2006">
              <mc:Choice xmlns:v="urn:schemas-microsoft-com:vml" Requires="v">
                <p:oleObj spid="_x0000_s18564" name="Equation" r:id="rId4" imgW="838080" imgH="545760" progId="Equation.DSMT4">
                  <p:embed/>
                </p:oleObj>
              </mc:Choice>
              <mc:Fallback>
                <p:oleObj name="Equation" r:id="rId4" imgW="838080" imgH="545760" progId="Equation.DSMT4">
                  <p:embed/>
                  <p:pic>
                    <p:nvPicPr>
                      <p:cNvPr id="0" name=""/>
                      <p:cNvPicPr/>
                      <p:nvPr/>
                    </p:nvPicPr>
                    <p:blipFill>
                      <a:blip r:embed="rId5"/>
                      <a:stretch>
                        <a:fillRect/>
                      </a:stretch>
                    </p:blipFill>
                    <p:spPr>
                      <a:xfrm>
                        <a:off x="3927475" y="2900363"/>
                        <a:ext cx="838200" cy="546100"/>
                      </a:xfrm>
                      <a:prstGeom prst="rect">
                        <a:avLst/>
                      </a:prstGeom>
                    </p:spPr>
                  </p:pic>
                </p:oleObj>
              </mc:Fallback>
            </mc:AlternateContent>
          </a:graphicData>
        </a:graphic>
      </p:graphicFrame>
    </p:spTree>
    <p:extLst>
      <p:ext uri="{BB962C8B-B14F-4D97-AF65-F5344CB8AC3E}">
        <p14:creationId xmlns:p14="http://schemas.microsoft.com/office/powerpoint/2010/main" val="22858716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Structure-conduct-performance hypothesis </a:t>
            </a:r>
          </a:p>
        </p:txBody>
      </p:sp>
      <p:sp>
        <p:nvSpPr>
          <p:cNvPr id="3" name="Content Placeholder 2"/>
          <p:cNvSpPr>
            <a:spLocks noGrp="1"/>
          </p:cNvSpPr>
          <p:nvPr>
            <p:ph idx="1"/>
          </p:nvPr>
        </p:nvSpPr>
        <p:spPr>
          <a:xfrm>
            <a:off x="457200" y="1058401"/>
            <a:ext cx="8229600" cy="351946"/>
          </a:xfrm>
        </p:spPr>
        <p:txBody>
          <a:bodyPr/>
          <a:lstStyle/>
          <a:p>
            <a:r>
              <a:rPr lang="en-US" dirty="0" smtClean="0"/>
              <a:t>Theory: A simple Cournot model</a:t>
            </a:r>
          </a:p>
          <a:p>
            <a:pPr lvl="1"/>
            <a:r>
              <a:rPr lang="en-US" dirty="0" smtClean="0"/>
              <a:t>Assume that there are </a:t>
            </a:r>
            <a:r>
              <a:rPr lang="en-US" i="1" dirty="0" smtClean="0"/>
              <a:t>n</a:t>
            </a:r>
            <a:r>
              <a:rPr lang="en-US" dirty="0" smtClean="0"/>
              <a:t> firms producing a homogeneous product. Each firm </a:t>
            </a:r>
            <a:r>
              <a:rPr lang="en-US" i="1" dirty="0" err="1" smtClean="0"/>
              <a:t>i</a:t>
            </a:r>
            <a:r>
              <a:rPr lang="en-US" dirty="0" smtClean="0"/>
              <a:t> maximizes its profit </a:t>
            </a:r>
            <a:r>
              <a:rPr lang="en-US" i="1" dirty="0" smtClean="0">
                <a:sym typeface="Symbol" panose="05050102010706020507" pitchFamily="18" charset="2"/>
              </a:rPr>
              <a:t></a:t>
            </a:r>
            <a:r>
              <a:rPr lang="en-US" i="1" baseline="-25000" dirty="0" err="1" smtClean="0">
                <a:sym typeface="Symbol" panose="05050102010706020507" pitchFamily="18" charset="2"/>
              </a:rPr>
              <a:t>i</a:t>
            </a:r>
            <a:r>
              <a:rPr lang="en-US" i="1" dirty="0" smtClean="0"/>
              <a:t> </a:t>
            </a:r>
            <a:r>
              <a:rPr lang="en-US" dirty="0" smtClean="0"/>
              <a:t>by choosing an output level </a:t>
            </a:r>
            <a:r>
              <a:rPr lang="en-US" i="1" dirty="0" smtClean="0"/>
              <a:t>q</a:t>
            </a:r>
            <a:r>
              <a:rPr lang="en-US" i="1" baseline="-25000" dirty="0" smtClean="0"/>
              <a:t>i</a:t>
            </a:r>
            <a:r>
              <a:rPr lang="en-US" dirty="0" smtClean="0"/>
              <a:t>:</a:t>
            </a:r>
          </a:p>
          <a:p>
            <a:pPr lvl="1"/>
            <a:endParaRPr lang="en-US" dirty="0" smtClean="0"/>
          </a:p>
          <a:p>
            <a:pPr lvl="1"/>
            <a:endParaRPr lang="en-US" dirty="0"/>
          </a:p>
          <a:p>
            <a:pPr marL="344487"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26</a:t>
            </a:fld>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02438036"/>
              </p:ext>
            </p:extLst>
          </p:nvPr>
        </p:nvGraphicFramePr>
        <p:xfrm>
          <a:off x="3135313" y="2119313"/>
          <a:ext cx="2159000" cy="304800"/>
        </p:xfrm>
        <a:graphic>
          <a:graphicData uri="http://schemas.openxmlformats.org/presentationml/2006/ole">
            <mc:AlternateContent xmlns:mc="http://schemas.openxmlformats.org/markup-compatibility/2006">
              <mc:Choice xmlns:v="urn:schemas-microsoft-com:vml" Requires="v">
                <p:oleObj spid="_x0000_s2796" name="Equation" r:id="rId4" imgW="2158920" imgH="304560" progId="Equation.DSMT4">
                  <p:embed/>
                </p:oleObj>
              </mc:Choice>
              <mc:Fallback>
                <p:oleObj name="Equation" r:id="rId4" imgW="2158920" imgH="304560" progId="Equation.DSMT4">
                  <p:embed/>
                  <p:pic>
                    <p:nvPicPr>
                      <p:cNvPr id="0" name=""/>
                      <p:cNvPicPr/>
                      <p:nvPr/>
                    </p:nvPicPr>
                    <p:blipFill>
                      <a:blip r:embed="rId5"/>
                      <a:stretch>
                        <a:fillRect/>
                      </a:stretch>
                    </p:blipFill>
                    <p:spPr>
                      <a:xfrm>
                        <a:off x="3135313" y="2119313"/>
                        <a:ext cx="2159000" cy="304800"/>
                      </a:xfrm>
                      <a:prstGeom prst="rect">
                        <a:avLst/>
                      </a:prstGeom>
                    </p:spPr>
                  </p:pic>
                </p:oleObj>
              </mc:Fallback>
            </mc:AlternateContent>
          </a:graphicData>
        </a:graphic>
      </p:graphicFrame>
      <p:sp>
        <p:nvSpPr>
          <p:cNvPr id="7" name="TextBox 6"/>
          <p:cNvSpPr txBox="1"/>
          <p:nvPr/>
        </p:nvSpPr>
        <p:spPr>
          <a:xfrm>
            <a:off x="1123359" y="2610271"/>
            <a:ext cx="7563442" cy="2308324"/>
          </a:xfrm>
          <a:prstGeom prst="rect">
            <a:avLst/>
          </a:prstGeom>
          <a:noFill/>
        </p:spPr>
        <p:txBody>
          <a:bodyPr wrap="square" rtlCol="0">
            <a:spAutoFit/>
          </a:bodyPr>
          <a:lstStyle/>
          <a:p>
            <a:pPr marL="0" lvl="1"/>
            <a:r>
              <a:rPr lang="en-US" sz="1600" dirty="0">
                <a:latin typeface="+mn-lt"/>
              </a:rPr>
              <a:t>where </a:t>
            </a:r>
            <a:r>
              <a:rPr lang="en-US" sz="1600" i="1" dirty="0">
                <a:latin typeface="+mn-lt"/>
              </a:rPr>
              <a:t>p</a:t>
            </a:r>
            <a:r>
              <a:rPr lang="en-US" sz="1600" dirty="0">
                <a:latin typeface="+mn-lt"/>
              </a:rPr>
              <a:t> = </a:t>
            </a:r>
            <a:r>
              <a:rPr lang="en-US" sz="1600" i="1" dirty="0">
                <a:latin typeface="+mn-lt"/>
              </a:rPr>
              <a:t>p</a:t>
            </a:r>
            <a:r>
              <a:rPr lang="en-US" sz="1600" dirty="0">
                <a:latin typeface="+mn-lt"/>
              </a:rPr>
              <a:t>(</a:t>
            </a:r>
            <a:r>
              <a:rPr lang="en-US" sz="1600" i="1" dirty="0">
                <a:latin typeface="+mn-lt"/>
              </a:rPr>
              <a:t>Q</a:t>
            </a:r>
            <a:r>
              <a:rPr lang="en-US" sz="1600" dirty="0">
                <a:latin typeface="+mn-lt"/>
              </a:rPr>
              <a:t>) and Q = </a:t>
            </a:r>
            <a:r>
              <a:rPr lang="en-US" sz="1600" i="1" dirty="0">
                <a:latin typeface="+mn-lt"/>
              </a:rPr>
              <a:t>q</a:t>
            </a:r>
            <a:r>
              <a:rPr lang="en-US" sz="1600" baseline="-25000" dirty="0">
                <a:latin typeface="+mn-lt"/>
              </a:rPr>
              <a:t>1</a:t>
            </a:r>
            <a:r>
              <a:rPr lang="en-US" sz="1600" dirty="0">
                <a:latin typeface="+mn-lt"/>
              </a:rPr>
              <a:t> + </a:t>
            </a:r>
            <a:r>
              <a:rPr lang="en-US" sz="1600" i="1" dirty="0">
                <a:latin typeface="+mn-lt"/>
              </a:rPr>
              <a:t>q</a:t>
            </a:r>
            <a:r>
              <a:rPr lang="en-US" sz="1600" baseline="-25000" dirty="0">
                <a:latin typeface="+mn-lt"/>
              </a:rPr>
              <a:t>2</a:t>
            </a:r>
            <a:r>
              <a:rPr lang="en-US" sz="1600" dirty="0">
                <a:latin typeface="+mn-lt"/>
              </a:rPr>
              <a:t> +. . . +</a:t>
            </a:r>
            <a:r>
              <a:rPr lang="en-US" sz="1600" i="1" dirty="0" err="1">
                <a:latin typeface="+mn-lt"/>
              </a:rPr>
              <a:t>q</a:t>
            </a:r>
            <a:r>
              <a:rPr lang="en-US" sz="1600" i="1" baseline="-25000" dirty="0" err="1">
                <a:latin typeface="+mn-lt"/>
              </a:rPr>
              <a:t>n</a:t>
            </a:r>
            <a:r>
              <a:rPr lang="en-US" sz="1600" dirty="0">
                <a:latin typeface="+mn-lt"/>
              </a:rPr>
              <a:t> (that is, </a:t>
            </a:r>
            <a:r>
              <a:rPr lang="en-US" sz="1600" i="1" dirty="0">
                <a:latin typeface="+mn-lt"/>
              </a:rPr>
              <a:t>p</a:t>
            </a:r>
            <a:r>
              <a:rPr lang="en-US" sz="1600" dirty="0">
                <a:latin typeface="+mn-lt"/>
              </a:rPr>
              <a:t> is a function of the total quantity </a:t>
            </a:r>
            <a:r>
              <a:rPr lang="en-US" sz="1600" i="1" dirty="0" smtClean="0">
                <a:latin typeface="+mn-lt"/>
              </a:rPr>
              <a:t>Q</a:t>
            </a:r>
            <a:r>
              <a:rPr lang="en-US" sz="1600" dirty="0" smtClean="0">
                <a:latin typeface="+mn-lt"/>
              </a:rPr>
              <a:t> produced </a:t>
            </a:r>
            <a:r>
              <a:rPr lang="en-US" sz="1600" dirty="0">
                <a:latin typeface="+mn-lt"/>
              </a:rPr>
              <a:t>in the market by all </a:t>
            </a:r>
            <a:r>
              <a:rPr lang="en-US" sz="1600" i="1" dirty="0">
                <a:latin typeface="+mn-lt"/>
              </a:rPr>
              <a:t>n</a:t>
            </a:r>
            <a:r>
              <a:rPr lang="en-US" sz="1600" dirty="0">
                <a:latin typeface="+mn-lt"/>
              </a:rPr>
              <a:t> firms</a:t>
            </a:r>
            <a:r>
              <a:rPr lang="en-US" sz="1600" dirty="0" smtClean="0">
                <a:latin typeface="+mn-lt"/>
              </a:rPr>
              <a:t>), and </a:t>
            </a:r>
            <a:r>
              <a:rPr lang="en-US" sz="1600" i="1" dirty="0" smtClean="0">
                <a:latin typeface="+mn-lt"/>
              </a:rPr>
              <a:t>c</a:t>
            </a:r>
            <a:r>
              <a:rPr lang="en-US" sz="1600" i="1" baseline="-25000" dirty="0" smtClean="0">
                <a:latin typeface="+mn-lt"/>
              </a:rPr>
              <a:t>i</a:t>
            </a:r>
            <a:r>
              <a:rPr lang="en-US" sz="1600" dirty="0" smtClean="0">
                <a:latin typeface="+mn-lt"/>
              </a:rPr>
              <a:t> is the cost function for firm</a:t>
            </a:r>
            <a:r>
              <a:rPr lang="en-US" sz="1600" i="1" dirty="0" smtClean="0">
                <a:latin typeface="+mn-lt"/>
              </a:rPr>
              <a:t> </a:t>
            </a:r>
            <a:r>
              <a:rPr lang="en-US" sz="1600" i="1" dirty="0" err="1" smtClean="0">
                <a:latin typeface="+mn-lt"/>
              </a:rPr>
              <a:t>i</a:t>
            </a:r>
            <a:r>
              <a:rPr lang="en-US" sz="1600" dirty="0" smtClean="0">
                <a:latin typeface="+mn-lt"/>
              </a:rPr>
              <a:t>. The profit-maximizing condition for each firm is marginal revenue equals marginal cost (or equivalently, marginal revenue minus marginal cost equals zero):</a:t>
            </a:r>
          </a:p>
          <a:p>
            <a:pPr marL="0" lvl="1"/>
            <a:endParaRPr lang="en-US" sz="1600" dirty="0">
              <a:latin typeface="+mn-lt"/>
            </a:endParaRPr>
          </a:p>
          <a:p>
            <a:pPr marL="0" lvl="1"/>
            <a:endParaRPr lang="en-US" sz="1600" dirty="0" smtClean="0">
              <a:latin typeface="+mn-lt"/>
            </a:endParaRPr>
          </a:p>
          <a:p>
            <a:pPr marL="0" lvl="1"/>
            <a:endParaRPr lang="en-US" sz="1600" dirty="0">
              <a:latin typeface="+mn-lt"/>
            </a:endParaRPr>
          </a:p>
          <a:p>
            <a:pPr marL="0" lvl="1"/>
            <a:r>
              <a:rPr lang="en-US" sz="1600" dirty="0" smtClean="0">
                <a:latin typeface="+mn-lt"/>
              </a:rPr>
              <a:t>Rearranging, dividing by each by p and multiplying by Q/Q yields:</a:t>
            </a:r>
          </a:p>
        </p:txBody>
      </p:sp>
      <p:graphicFrame>
        <p:nvGraphicFramePr>
          <p:cNvPr id="8" name="Object 7"/>
          <p:cNvGraphicFramePr>
            <a:graphicFrameLocks noChangeAspect="1"/>
          </p:cNvGraphicFramePr>
          <p:nvPr>
            <p:extLst>
              <p:ext uri="{D42A27DB-BD31-4B8C-83A1-F6EECF244321}">
                <p14:modId xmlns:p14="http://schemas.microsoft.com/office/powerpoint/2010/main" val="136193093"/>
              </p:ext>
            </p:extLst>
          </p:nvPr>
        </p:nvGraphicFramePr>
        <p:xfrm>
          <a:off x="2741613" y="3913188"/>
          <a:ext cx="2946400" cy="558800"/>
        </p:xfrm>
        <a:graphic>
          <a:graphicData uri="http://schemas.openxmlformats.org/presentationml/2006/ole">
            <mc:AlternateContent xmlns:mc="http://schemas.openxmlformats.org/markup-compatibility/2006">
              <mc:Choice xmlns:v="urn:schemas-microsoft-com:vml" Requires="v">
                <p:oleObj spid="_x0000_s2797" name="Equation" r:id="rId6" imgW="2946240" imgH="558720" progId="Equation.DSMT4">
                  <p:embed/>
                </p:oleObj>
              </mc:Choice>
              <mc:Fallback>
                <p:oleObj name="Equation" r:id="rId6" imgW="2946240" imgH="558720" progId="Equation.DSMT4">
                  <p:embed/>
                  <p:pic>
                    <p:nvPicPr>
                      <p:cNvPr id="0" name=""/>
                      <p:cNvPicPr/>
                      <p:nvPr/>
                    </p:nvPicPr>
                    <p:blipFill>
                      <a:blip r:embed="rId7"/>
                      <a:stretch>
                        <a:fillRect/>
                      </a:stretch>
                    </p:blipFill>
                    <p:spPr>
                      <a:xfrm>
                        <a:off x="2741613" y="3913188"/>
                        <a:ext cx="2946400" cy="558800"/>
                      </a:xfrm>
                      <a:prstGeom prst="rect">
                        <a:avLst/>
                      </a:prstGeom>
                    </p:spPr>
                  </p:pic>
                </p:oleObj>
              </mc:Fallback>
            </mc:AlternateContent>
          </a:graphicData>
        </a:graphic>
      </p:graphicFrame>
      <p:sp>
        <p:nvSpPr>
          <p:cNvPr id="9" name="TextBox 8"/>
          <p:cNvSpPr txBox="1"/>
          <p:nvPr/>
        </p:nvSpPr>
        <p:spPr>
          <a:xfrm>
            <a:off x="457200" y="5481614"/>
            <a:ext cx="8129311" cy="646331"/>
          </a:xfrm>
          <a:prstGeom prst="rect">
            <a:avLst/>
          </a:prstGeom>
          <a:noFill/>
        </p:spPr>
        <p:txBody>
          <a:bodyPr wrap="square" rtlCol="0">
            <a:spAutoFit/>
          </a:bodyPr>
          <a:lstStyle/>
          <a:p>
            <a:r>
              <a:rPr lang="en-US" sz="1200" baseline="30000" dirty="0" smtClean="0"/>
              <a:t>1</a:t>
            </a:r>
            <a:r>
              <a:rPr lang="en-US" sz="1200" dirty="0" smtClean="0"/>
              <a:t> Remember, in Cournot models firms compete in their choice of outputs. In Bertrand models, they compete in their choice of prices. Typically, Cournot models are used when the products are homogeneous; Bertrand models are used when products are differentiated.</a:t>
            </a:r>
            <a:endParaRPr lang="en-US" sz="1200" dirty="0"/>
          </a:p>
        </p:txBody>
      </p:sp>
      <p:sp>
        <p:nvSpPr>
          <p:cNvPr id="10" name="TextBox 9"/>
          <p:cNvSpPr txBox="1"/>
          <p:nvPr/>
        </p:nvSpPr>
        <p:spPr>
          <a:xfrm>
            <a:off x="5825276" y="4219906"/>
            <a:ext cx="1455848" cy="276999"/>
          </a:xfrm>
          <a:prstGeom prst="rect">
            <a:avLst/>
          </a:prstGeom>
          <a:noFill/>
          <a:ln w="6350">
            <a:solidFill>
              <a:schemeClr val="accent1"/>
            </a:solidFill>
          </a:ln>
        </p:spPr>
        <p:txBody>
          <a:bodyPr wrap="none" rtlCol="0">
            <a:spAutoFit/>
          </a:bodyPr>
          <a:lstStyle/>
          <a:p>
            <a:r>
              <a:rPr lang="en-US" sz="1200" dirty="0" smtClean="0"/>
              <a:t>Note: this equals 1</a:t>
            </a:r>
            <a:endParaRPr lang="en-US" sz="1200" dirty="0"/>
          </a:p>
        </p:txBody>
      </p:sp>
      <p:sp>
        <p:nvSpPr>
          <p:cNvPr id="11" name="Freeform 10"/>
          <p:cNvSpPr/>
          <p:nvPr/>
        </p:nvSpPr>
        <p:spPr>
          <a:xfrm rot="21115703">
            <a:off x="4893449" y="4231579"/>
            <a:ext cx="929615" cy="310657"/>
          </a:xfrm>
          <a:custGeom>
            <a:avLst/>
            <a:gdLst>
              <a:gd name="connsiteX0" fmla="*/ 728420 w 728420"/>
              <a:gd name="connsiteY0" fmla="*/ 185979 h 203874"/>
              <a:gd name="connsiteX1" fmla="*/ 232474 w 728420"/>
              <a:gd name="connsiteY1" fmla="*/ 185979 h 203874"/>
              <a:gd name="connsiteX2" fmla="*/ 0 w 728420"/>
              <a:gd name="connsiteY2" fmla="*/ 0 h 203874"/>
            </a:gdLst>
            <a:ahLst/>
            <a:cxnLst>
              <a:cxn ang="0">
                <a:pos x="connsiteX0" y="connsiteY0"/>
              </a:cxn>
              <a:cxn ang="0">
                <a:pos x="connsiteX1" y="connsiteY1"/>
              </a:cxn>
              <a:cxn ang="0">
                <a:pos x="connsiteX2" y="connsiteY2"/>
              </a:cxn>
            </a:cxnLst>
            <a:rect l="l" t="t" r="r" b="b"/>
            <a:pathLst>
              <a:path w="728420" h="203874">
                <a:moveTo>
                  <a:pt x="728420" y="185979"/>
                </a:moveTo>
                <a:cubicBezTo>
                  <a:pt x="541148" y="201477"/>
                  <a:pt x="353877" y="216975"/>
                  <a:pt x="232474" y="185979"/>
                </a:cubicBezTo>
                <a:cubicBezTo>
                  <a:pt x="111071" y="154983"/>
                  <a:pt x="55535" y="77491"/>
                  <a:pt x="0" y="0"/>
                </a:cubicBezTo>
              </a:path>
            </a:pathLst>
          </a:custGeom>
          <a:noFill/>
          <a:ln w="635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704331777"/>
              </p:ext>
            </p:extLst>
          </p:nvPr>
        </p:nvGraphicFramePr>
        <p:xfrm>
          <a:off x="1573213" y="4879975"/>
          <a:ext cx="5283200" cy="647700"/>
        </p:xfrm>
        <a:graphic>
          <a:graphicData uri="http://schemas.openxmlformats.org/presentationml/2006/ole">
            <mc:AlternateContent xmlns:mc="http://schemas.openxmlformats.org/markup-compatibility/2006">
              <mc:Choice xmlns:v="urn:schemas-microsoft-com:vml" Requires="v">
                <p:oleObj spid="_x0000_s2798" name="Equation" r:id="rId8" imgW="5283000" imgH="647640" progId="Equation.DSMT4">
                  <p:embed/>
                </p:oleObj>
              </mc:Choice>
              <mc:Fallback>
                <p:oleObj name="Equation" r:id="rId8" imgW="5283000" imgH="647640" progId="Equation.DSMT4">
                  <p:embed/>
                  <p:pic>
                    <p:nvPicPr>
                      <p:cNvPr id="0" name=""/>
                      <p:cNvPicPr/>
                      <p:nvPr/>
                    </p:nvPicPr>
                    <p:blipFill>
                      <a:blip r:embed="rId9"/>
                      <a:stretch>
                        <a:fillRect/>
                      </a:stretch>
                    </p:blipFill>
                    <p:spPr>
                      <a:xfrm>
                        <a:off x="1573213" y="4879975"/>
                        <a:ext cx="5283200" cy="647700"/>
                      </a:xfrm>
                      <a:prstGeom prst="rect">
                        <a:avLst/>
                      </a:prstGeom>
                    </p:spPr>
                  </p:pic>
                </p:oleObj>
              </mc:Fallback>
            </mc:AlternateContent>
          </a:graphicData>
        </a:graphic>
      </p:graphicFrame>
    </p:spTree>
    <p:extLst>
      <p:ext uri="{BB962C8B-B14F-4D97-AF65-F5344CB8AC3E}">
        <p14:creationId xmlns:p14="http://schemas.microsoft.com/office/powerpoint/2010/main" val="3605371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3358" y="1422079"/>
            <a:ext cx="7563441" cy="3600986"/>
          </a:xfrm>
          <a:prstGeom prst="rect">
            <a:avLst/>
          </a:prstGeom>
          <a:noFill/>
        </p:spPr>
        <p:txBody>
          <a:bodyPr wrap="square" rtlCol="0">
            <a:spAutoFit/>
          </a:bodyPr>
          <a:lstStyle/>
          <a:p>
            <a:r>
              <a:rPr lang="en-US" sz="1600" dirty="0" smtClean="0"/>
              <a:t>Recall that market elasticity </a:t>
            </a:r>
            <a:r>
              <a:rPr lang="en-US" sz="1600" i="1" dirty="0" smtClean="0">
                <a:sym typeface="Symbol" panose="05050102010706020507" pitchFamily="18" charset="2"/>
              </a:rPr>
              <a:t></a:t>
            </a:r>
            <a:r>
              <a:rPr lang="en-US" sz="1600" dirty="0" smtClean="0">
                <a:sym typeface="Symbol" panose="05050102010706020507" pitchFamily="18" charset="2"/>
              </a:rPr>
              <a:t> </a:t>
            </a:r>
            <a:r>
              <a:rPr lang="en-US" sz="1600" dirty="0" smtClean="0"/>
              <a:t>is equal to:</a:t>
            </a:r>
          </a:p>
          <a:p>
            <a:endParaRPr lang="en-US" dirty="0"/>
          </a:p>
          <a:p>
            <a:endParaRPr lang="en-US" dirty="0" smtClean="0"/>
          </a:p>
          <a:p>
            <a:endParaRPr lang="en-US" sz="1600" dirty="0" smtClean="0"/>
          </a:p>
          <a:p>
            <a:endParaRPr lang="en-US" sz="1600" dirty="0" smtClean="0"/>
          </a:p>
          <a:p>
            <a:endParaRPr lang="en-US" sz="1600" dirty="0"/>
          </a:p>
          <a:p>
            <a:endParaRPr lang="en-US" sz="1600" dirty="0" smtClean="0"/>
          </a:p>
          <a:p>
            <a:endParaRPr lang="en-US" sz="1600" dirty="0" smtClean="0"/>
          </a:p>
          <a:p>
            <a:r>
              <a:rPr lang="en-US" sz="1600" dirty="0" smtClean="0"/>
              <a:t>So the term in brackets on the previous slide is just 1/</a:t>
            </a:r>
            <a:r>
              <a:rPr lang="en-US" sz="1600" i="1" dirty="0" smtClean="0">
                <a:sym typeface="Symbol" panose="05050102010706020507" pitchFamily="18" charset="2"/>
              </a:rPr>
              <a:t>. </a:t>
            </a:r>
            <a:r>
              <a:rPr lang="en-US" sz="1600" dirty="0" smtClean="0">
                <a:sym typeface="Symbol" panose="05050102010706020507" pitchFamily="18" charset="2"/>
              </a:rPr>
              <a:t>Moreover,         is the market share </a:t>
            </a:r>
            <a:r>
              <a:rPr lang="en-US" sz="1600" i="1" dirty="0" err="1" smtClean="0">
                <a:sym typeface="Symbol" panose="05050102010706020507" pitchFamily="18" charset="2"/>
              </a:rPr>
              <a:t>s</a:t>
            </a:r>
            <a:r>
              <a:rPr lang="en-US" sz="1600" i="1" baseline="-25000" dirty="0" err="1" smtClean="0">
                <a:sym typeface="Symbol" panose="05050102010706020507" pitchFamily="18" charset="2"/>
              </a:rPr>
              <a:t>i</a:t>
            </a:r>
            <a:r>
              <a:rPr lang="en-US" sz="1600" dirty="0" smtClean="0">
                <a:sym typeface="Symbol" panose="05050102010706020507" pitchFamily="18" charset="2"/>
              </a:rPr>
              <a:t> of firm</a:t>
            </a:r>
            <a:r>
              <a:rPr lang="en-US" sz="1600" i="1" dirty="0" smtClean="0">
                <a:sym typeface="Symbol" panose="05050102010706020507" pitchFamily="18" charset="2"/>
              </a:rPr>
              <a:t> </a:t>
            </a:r>
            <a:r>
              <a:rPr lang="en-US" sz="1600" i="1" dirty="0" err="1" smtClean="0">
                <a:sym typeface="Symbol" panose="05050102010706020507" pitchFamily="18" charset="2"/>
              </a:rPr>
              <a:t>i</a:t>
            </a:r>
            <a:r>
              <a:rPr lang="en-US" sz="1600" dirty="0" smtClean="0">
                <a:sym typeface="Symbol" panose="05050102010706020507" pitchFamily="18" charset="2"/>
              </a:rPr>
              <a:t>. So the equation at the bottom of the previous slide reduces to:</a:t>
            </a:r>
          </a:p>
          <a:p>
            <a:endParaRPr lang="en-US" sz="1600" dirty="0" smtClean="0">
              <a:sym typeface="Symbol" panose="05050102010706020507" pitchFamily="18" charset="2"/>
            </a:endParaRPr>
          </a:p>
          <a:p>
            <a:endParaRPr lang="en-US" sz="1600" dirty="0" smtClean="0">
              <a:sym typeface="Symbol" panose="05050102010706020507" pitchFamily="18" charset="2"/>
            </a:endParaRPr>
          </a:p>
          <a:p>
            <a:endParaRPr lang="en-US" sz="1600" dirty="0">
              <a:sym typeface="Symbol" panose="05050102010706020507" pitchFamily="18" charset="2"/>
            </a:endParaRPr>
          </a:p>
        </p:txBody>
      </p:sp>
      <p:sp>
        <p:nvSpPr>
          <p:cNvPr id="2" name="Title 1"/>
          <p:cNvSpPr>
            <a:spLocks noGrp="1"/>
          </p:cNvSpPr>
          <p:nvPr>
            <p:ph type="title"/>
          </p:nvPr>
        </p:nvSpPr>
        <p:spPr/>
        <p:txBody>
          <a:bodyPr/>
          <a:lstStyle/>
          <a:p>
            <a:r>
              <a:rPr lang="en-US" dirty="0"/>
              <a:t>Structure-conduct-performance hypothesis </a:t>
            </a:r>
          </a:p>
        </p:txBody>
      </p:sp>
      <p:sp>
        <p:nvSpPr>
          <p:cNvPr id="3" name="Content Placeholder 2"/>
          <p:cNvSpPr>
            <a:spLocks noGrp="1"/>
          </p:cNvSpPr>
          <p:nvPr>
            <p:ph idx="1"/>
          </p:nvPr>
        </p:nvSpPr>
        <p:spPr>
          <a:xfrm>
            <a:off x="457200" y="1058401"/>
            <a:ext cx="8229600" cy="351946"/>
          </a:xfrm>
        </p:spPr>
        <p:txBody>
          <a:bodyPr/>
          <a:lstStyle/>
          <a:p>
            <a:r>
              <a:rPr lang="en-US" dirty="0" smtClean="0"/>
              <a:t>Theory: A simple Cournot model (</a:t>
            </a:r>
            <a:r>
              <a:rPr lang="en-US" dirty="0" err="1" smtClean="0"/>
              <a:t>con’t</a:t>
            </a:r>
            <a:r>
              <a:rPr lang="en-US" dirty="0" smtClean="0"/>
              <a:t>)</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27</a:t>
            </a:fld>
            <a:endParaRPr lang="en-US" alt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9349013"/>
              </p:ext>
            </p:extLst>
          </p:nvPr>
        </p:nvGraphicFramePr>
        <p:xfrm>
          <a:off x="3823235" y="4549249"/>
          <a:ext cx="990600" cy="622300"/>
        </p:xfrm>
        <a:graphic>
          <a:graphicData uri="http://schemas.openxmlformats.org/presentationml/2006/ole">
            <mc:AlternateContent xmlns:mc="http://schemas.openxmlformats.org/markup-compatibility/2006">
              <mc:Choice xmlns:v="urn:schemas-microsoft-com:vml" Requires="v">
                <p:oleObj spid="_x0000_s4066" name="Equation" r:id="rId4" imgW="990360" imgH="622080" progId="Equation.DSMT4">
                  <p:embed/>
                </p:oleObj>
              </mc:Choice>
              <mc:Fallback>
                <p:oleObj name="Equation" r:id="rId4" imgW="990360" imgH="622080" progId="Equation.DSMT4">
                  <p:embed/>
                  <p:pic>
                    <p:nvPicPr>
                      <p:cNvPr id="0" name=""/>
                      <p:cNvPicPr/>
                      <p:nvPr/>
                    </p:nvPicPr>
                    <p:blipFill>
                      <a:blip r:embed="rId5"/>
                      <a:stretch>
                        <a:fillRect/>
                      </a:stretch>
                    </p:blipFill>
                    <p:spPr>
                      <a:xfrm>
                        <a:off x="3823235" y="4549249"/>
                        <a:ext cx="990600" cy="6223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357305417"/>
              </p:ext>
            </p:extLst>
          </p:nvPr>
        </p:nvGraphicFramePr>
        <p:xfrm>
          <a:off x="3596642" y="2032770"/>
          <a:ext cx="1460500" cy="1054100"/>
        </p:xfrm>
        <a:graphic>
          <a:graphicData uri="http://schemas.openxmlformats.org/presentationml/2006/ole">
            <mc:AlternateContent xmlns:mc="http://schemas.openxmlformats.org/markup-compatibility/2006">
              <mc:Choice xmlns:v="urn:schemas-microsoft-com:vml" Requires="v">
                <p:oleObj spid="_x0000_s4067" name="Equation" r:id="rId6" imgW="1460160" imgH="1054080" progId="Equation.DSMT4">
                  <p:embed/>
                </p:oleObj>
              </mc:Choice>
              <mc:Fallback>
                <p:oleObj name="Equation" r:id="rId6" imgW="1460160" imgH="1054080" progId="Equation.DSMT4">
                  <p:embed/>
                  <p:pic>
                    <p:nvPicPr>
                      <p:cNvPr id="0" name=""/>
                      <p:cNvPicPr/>
                      <p:nvPr/>
                    </p:nvPicPr>
                    <p:blipFill>
                      <a:blip r:embed="rId7"/>
                      <a:stretch>
                        <a:fillRect/>
                      </a:stretch>
                    </p:blipFill>
                    <p:spPr>
                      <a:xfrm>
                        <a:off x="3596642" y="2032770"/>
                        <a:ext cx="1460500" cy="1054100"/>
                      </a:xfrm>
                      <a:prstGeom prst="rect">
                        <a:avLst/>
                      </a:prstGeom>
                    </p:spPr>
                  </p:pic>
                </p:oleObj>
              </mc:Fallback>
            </mc:AlternateContent>
          </a:graphicData>
        </a:graphic>
      </p:graphicFrame>
      <p:sp>
        <p:nvSpPr>
          <p:cNvPr id="15" name="TextBox 14"/>
          <p:cNvSpPr txBox="1"/>
          <p:nvPr/>
        </p:nvSpPr>
        <p:spPr>
          <a:xfrm>
            <a:off x="5443769" y="1984797"/>
            <a:ext cx="1292341" cy="276999"/>
          </a:xfrm>
          <a:prstGeom prst="rect">
            <a:avLst/>
          </a:prstGeom>
          <a:noFill/>
          <a:ln>
            <a:solidFill>
              <a:schemeClr val="accent1"/>
            </a:solidFill>
          </a:ln>
        </p:spPr>
        <p:txBody>
          <a:bodyPr wrap="none" rtlCol="0">
            <a:spAutoFit/>
          </a:bodyPr>
          <a:lstStyle/>
          <a:p>
            <a:r>
              <a:rPr lang="en-US" sz="1200" dirty="0" smtClean="0"/>
              <a:t>Just rearranging</a:t>
            </a:r>
            <a:endParaRPr lang="en-US" sz="1200" dirty="0"/>
          </a:p>
        </p:txBody>
      </p:sp>
      <p:sp>
        <p:nvSpPr>
          <p:cNvPr id="17" name="Freeform 16"/>
          <p:cNvSpPr/>
          <p:nvPr/>
        </p:nvSpPr>
        <p:spPr>
          <a:xfrm>
            <a:off x="4425005" y="2107803"/>
            <a:ext cx="929899" cy="331618"/>
          </a:xfrm>
          <a:custGeom>
            <a:avLst/>
            <a:gdLst>
              <a:gd name="connsiteX0" fmla="*/ 929899 w 929899"/>
              <a:gd name="connsiteY0" fmla="*/ 13902 h 331618"/>
              <a:gd name="connsiteX1" fmla="*/ 224726 w 929899"/>
              <a:gd name="connsiteY1" fmla="*/ 37150 h 331618"/>
              <a:gd name="connsiteX2" fmla="*/ 0 w 929899"/>
              <a:gd name="connsiteY2" fmla="*/ 331618 h 331618"/>
              <a:gd name="connsiteX3" fmla="*/ 0 w 929899"/>
              <a:gd name="connsiteY3" fmla="*/ 331618 h 331618"/>
            </a:gdLst>
            <a:ahLst/>
            <a:cxnLst>
              <a:cxn ang="0">
                <a:pos x="connsiteX0" y="connsiteY0"/>
              </a:cxn>
              <a:cxn ang="0">
                <a:pos x="connsiteX1" y="connsiteY1"/>
              </a:cxn>
              <a:cxn ang="0">
                <a:pos x="connsiteX2" y="connsiteY2"/>
              </a:cxn>
              <a:cxn ang="0">
                <a:pos x="connsiteX3" y="connsiteY3"/>
              </a:cxn>
            </a:cxnLst>
            <a:rect l="l" t="t" r="r" b="b"/>
            <a:pathLst>
              <a:path w="929899" h="331618">
                <a:moveTo>
                  <a:pt x="929899" y="13902"/>
                </a:moveTo>
                <a:cubicBezTo>
                  <a:pt x="654804" y="-951"/>
                  <a:pt x="379709" y="-15803"/>
                  <a:pt x="224726" y="37150"/>
                </a:cubicBezTo>
                <a:cubicBezTo>
                  <a:pt x="69743" y="90103"/>
                  <a:pt x="0" y="331618"/>
                  <a:pt x="0" y="331618"/>
                </a:cubicBezTo>
                <a:lnTo>
                  <a:pt x="0" y="331618"/>
                </a:lnTo>
              </a:path>
            </a:pathLst>
          </a:custGeom>
          <a:noFill/>
          <a:ln w="63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337250" y="4618562"/>
            <a:ext cx="2124600" cy="646331"/>
          </a:xfrm>
          <a:prstGeom prst="rect">
            <a:avLst/>
          </a:prstGeom>
          <a:noFill/>
          <a:ln w="6350">
            <a:solidFill>
              <a:schemeClr val="accent1">
                <a:shade val="95000"/>
                <a:satMod val="105000"/>
              </a:schemeClr>
            </a:solidFill>
          </a:ln>
        </p:spPr>
        <p:txBody>
          <a:bodyPr wrap="square" rtlCol="0">
            <a:spAutoFit/>
          </a:bodyPr>
          <a:lstStyle/>
          <a:p>
            <a:r>
              <a:rPr lang="en-US" sz="1200" dirty="0" smtClean="0"/>
              <a:t>This is the Lerner index </a:t>
            </a:r>
            <a:r>
              <a:rPr lang="en-US" sz="1200" i="1" dirty="0" smtClean="0">
                <a:sym typeface="Symbol" panose="05050102010706020507" pitchFamily="18" charset="2"/>
              </a:rPr>
              <a:t></a:t>
            </a:r>
            <a:r>
              <a:rPr lang="en-US" sz="1200" i="1" baseline="-25000" dirty="0" err="1" smtClean="0">
                <a:sym typeface="Symbol" panose="05050102010706020507" pitchFamily="18" charset="2"/>
              </a:rPr>
              <a:t>i</a:t>
            </a:r>
            <a:r>
              <a:rPr lang="en-US" sz="1200" i="1" baseline="-25000" dirty="0" smtClean="0">
                <a:sym typeface="Symbol" panose="05050102010706020507" pitchFamily="18" charset="2"/>
              </a:rPr>
              <a:t> </a:t>
            </a:r>
            <a:r>
              <a:rPr lang="en-US" sz="1200" i="1" dirty="0" smtClean="0">
                <a:sym typeface="Symbol" panose="05050102010706020507" pitchFamily="18" charset="2"/>
              </a:rPr>
              <a:t> </a:t>
            </a:r>
            <a:r>
              <a:rPr lang="en-US" sz="1200" dirty="0" smtClean="0">
                <a:sym typeface="Symbol" panose="05050102010706020507" pitchFamily="18" charset="2"/>
              </a:rPr>
              <a:t>for firm </a:t>
            </a:r>
            <a:r>
              <a:rPr lang="en-US" sz="1200" i="1" dirty="0" err="1" smtClean="0">
                <a:sym typeface="Symbol" panose="05050102010706020507" pitchFamily="18" charset="2"/>
              </a:rPr>
              <a:t>i</a:t>
            </a:r>
            <a:r>
              <a:rPr lang="en-US" sz="1200" dirty="0" smtClean="0"/>
              <a:t>, a measure of market power in the market</a:t>
            </a:r>
            <a:endParaRPr lang="en-US" sz="1200" dirty="0"/>
          </a:p>
        </p:txBody>
      </p:sp>
      <p:sp>
        <p:nvSpPr>
          <p:cNvPr id="28" name="Freeform 27"/>
          <p:cNvSpPr/>
          <p:nvPr/>
        </p:nvSpPr>
        <p:spPr>
          <a:xfrm>
            <a:off x="3511385" y="4380844"/>
            <a:ext cx="581187" cy="365363"/>
          </a:xfrm>
          <a:custGeom>
            <a:avLst/>
            <a:gdLst>
              <a:gd name="connsiteX0" fmla="*/ 0 w 581187"/>
              <a:gd name="connsiteY0" fmla="*/ 365363 h 365363"/>
              <a:gd name="connsiteX1" fmla="*/ 185980 w 581187"/>
              <a:gd name="connsiteY1" fmla="*/ 1153 h 365363"/>
              <a:gd name="connsiteX2" fmla="*/ 581187 w 581187"/>
              <a:gd name="connsiteY2" fmla="*/ 272373 h 365363"/>
            </a:gdLst>
            <a:ahLst/>
            <a:cxnLst>
              <a:cxn ang="0">
                <a:pos x="connsiteX0" y="connsiteY0"/>
              </a:cxn>
              <a:cxn ang="0">
                <a:pos x="connsiteX1" y="connsiteY1"/>
              </a:cxn>
              <a:cxn ang="0">
                <a:pos x="connsiteX2" y="connsiteY2"/>
              </a:cxn>
            </a:cxnLst>
            <a:rect l="l" t="t" r="r" b="b"/>
            <a:pathLst>
              <a:path w="581187" h="365363">
                <a:moveTo>
                  <a:pt x="0" y="365363"/>
                </a:moveTo>
                <a:cubicBezTo>
                  <a:pt x="44558" y="191007"/>
                  <a:pt x="89116" y="16651"/>
                  <a:pt x="185980" y="1153"/>
                </a:cubicBezTo>
                <a:cubicBezTo>
                  <a:pt x="282844" y="-14345"/>
                  <a:pt x="432015" y="129014"/>
                  <a:pt x="581187" y="272373"/>
                </a:cubicBezTo>
              </a:path>
            </a:pathLst>
          </a:custGeom>
          <a:noFill/>
          <a:ln w="63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426029" y="4433983"/>
            <a:ext cx="2984739" cy="830997"/>
          </a:xfrm>
          <a:prstGeom prst="rect">
            <a:avLst/>
          </a:prstGeom>
          <a:noFill/>
          <a:ln>
            <a:solidFill>
              <a:schemeClr val="accent1"/>
            </a:solidFill>
          </a:ln>
        </p:spPr>
        <p:txBody>
          <a:bodyPr wrap="square" rtlCol="0">
            <a:spAutoFit/>
          </a:bodyPr>
          <a:lstStyle/>
          <a:p>
            <a:r>
              <a:rPr lang="en-US" sz="1200" dirty="0" smtClean="0"/>
              <a:t>This equation has independent significance.  It says that in a Cournot model firm </a:t>
            </a:r>
            <a:r>
              <a:rPr lang="en-US" sz="1200" i="1" dirty="0" smtClean="0"/>
              <a:t>i</a:t>
            </a:r>
            <a:r>
              <a:rPr lang="en-US" sz="1200" dirty="0" smtClean="0"/>
              <a:t>’s Lerner index is its market share divided by the market elasticity</a:t>
            </a:r>
            <a:endParaRPr lang="en-US" sz="1200" dirty="0"/>
          </a:p>
        </p:txBody>
      </p:sp>
      <p:graphicFrame>
        <p:nvGraphicFramePr>
          <p:cNvPr id="7" name="Object 6"/>
          <p:cNvGraphicFramePr>
            <a:graphicFrameLocks noChangeAspect="1"/>
          </p:cNvGraphicFramePr>
          <p:nvPr>
            <p:extLst>
              <p:ext uri="{D42A27DB-BD31-4B8C-83A1-F6EECF244321}">
                <p14:modId xmlns:p14="http://schemas.microsoft.com/office/powerpoint/2010/main" val="3316156733"/>
              </p:ext>
            </p:extLst>
          </p:nvPr>
        </p:nvGraphicFramePr>
        <p:xfrm>
          <a:off x="7162800" y="3486783"/>
          <a:ext cx="457200" cy="279400"/>
        </p:xfrm>
        <a:graphic>
          <a:graphicData uri="http://schemas.openxmlformats.org/presentationml/2006/ole">
            <mc:AlternateContent xmlns:mc="http://schemas.openxmlformats.org/markup-compatibility/2006">
              <mc:Choice xmlns:v="urn:schemas-microsoft-com:vml" Requires="v">
                <p:oleObj spid="_x0000_s4068" name="Equation" r:id="rId8" imgW="457200" imgH="279360" progId="Equation.DSMT4">
                  <p:embed/>
                </p:oleObj>
              </mc:Choice>
              <mc:Fallback>
                <p:oleObj name="Equation" r:id="rId8" imgW="457200" imgH="279360" progId="Equation.DSMT4">
                  <p:embed/>
                  <p:pic>
                    <p:nvPicPr>
                      <p:cNvPr id="0" name=""/>
                      <p:cNvPicPr/>
                      <p:nvPr/>
                    </p:nvPicPr>
                    <p:blipFill>
                      <a:blip r:embed="rId9"/>
                      <a:stretch>
                        <a:fillRect/>
                      </a:stretch>
                    </p:blipFill>
                    <p:spPr>
                      <a:xfrm>
                        <a:off x="7162800" y="3486783"/>
                        <a:ext cx="457200" cy="279400"/>
                      </a:xfrm>
                      <a:prstGeom prst="rect">
                        <a:avLst/>
                      </a:prstGeom>
                    </p:spPr>
                  </p:pic>
                </p:oleObj>
              </mc:Fallback>
            </mc:AlternateContent>
          </a:graphicData>
        </a:graphic>
      </p:graphicFrame>
    </p:spTree>
    <p:extLst>
      <p:ext uri="{BB962C8B-B14F-4D97-AF65-F5344CB8AC3E}">
        <p14:creationId xmlns:p14="http://schemas.microsoft.com/office/powerpoint/2010/main" val="2915177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3358" y="1422079"/>
            <a:ext cx="7563441" cy="4062651"/>
          </a:xfrm>
          <a:prstGeom prst="rect">
            <a:avLst/>
          </a:prstGeom>
          <a:noFill/>
        </p:spPr>
        <p:txBody>
          <a:bodyPr wrap="square" rtlCol="0">
            <a:spAutoFit/>
          </a:bodyPr>
          <a:lstStyle/>
          <a:p>
            <a:r>
              <a:rPr lang="en-US" sz="1600" dirty="0" smtClean="0">
                <a:sym typeface="Symbol" panose="05050102010706020507" pitchFamily="18" charset="2"/>
              </a:rPr>
              <a:t>Multiplying both sides by </a:t>
            </a:r>
            <a:r>
              <a:rPr lang="en-US" sz="1600" i="1" dirty="0" err="1" smtClean="0">
                <a:sym typeface="Symbol" panose="05050102010706020507" pitchFamily="18" charset="2"/>
              </a:rPr>
              <a:t>s</a:t>
            </a:r>
            <a:r>
              <a:rPr lang="en-US" sz="1600" i="1" baseline="-25000" dirty="0" err="1" smtClean="0">
                <a:sym typeface="Symbol" panose="05050102010706020507" pitchFamily="18" charset="2"/>
              </a:rPr>
              <a:t>i</a:t>
            </a:r>
            <a:r>
              <a:rPr lang="en-US" sz="1600" dirty="0" smtClean="0">
                <a:sym typeface="Symbol" panose="05050102010706020507" pitchFamily="18" charset="2"/>
              </a:rPr>
              <a:t> and summing over all firms </a:t>
            </a:r>
            <a:r>
              <a:rPr lang="en-US" sz="1600" i="1" dirty="0" smtClean="0">
                <a:sym typeface="Symbol" panose="05050102010706020507" pitchFamily="18" charset="2"/>
              </a:rPr>
              <a:t>i</a:t>
            </a:r>
            <a:r>
              <a:rPr lang="en-US" sz="1600" dirty="0" smtClean="0">
                <a:sym typeface="Symbol" panose="05050102010706020507" pitchFamily="18" charset="2"/>
              </a:rPr>
              <a:t>:</a:t>
            </a:r>
          </a:p>
          <a:p>
            <a:endParaRPr lang="en-US" sz="1600" dirty="0">
              <a:sym typeface="Symbol" panose="05050102010706020507" pitchFamily="18" charset="2"/>
            </a:endParaRPr>
          </a:p>
          <a:p>
            <a:endParaRPr lang="en-US" sz="1600" dirty="0" smtClean="0">
              <a:sym typeface="Symbol" panose="05050102010706020507" pitchFamily="18" charset="2"/>
            </a:endParaRPr>
          </a:p>
          <a:p>
            <a:endParaRPr lang="en-US" sz="1600" dirty="0" smtClean="0">
              <a:sym typeface="Symbol" panose="05050102010706020507" pitchFamily="18" charset="2"/>
            </a:endParaRPr>
          </a:p>
          <a:p>
            <a:endParaRPr lang="en-US" sz="1600" dirty="0">
              <a:sym typeface="Symbol" panose="05050102010706020507" pitchFamily="18" charset="2"/>
            </a:endParaRPr>
          </a:p>
          <a:p>
            <a:r>
              <a:rPr lang="en-US" sz="1600" dirty="0" smtClean="0">
                <a:sym typeface="Symbol" panose="05050102010706020507" pitchFamily="18" charset="2"/>
              </a:rPr>
              <a:t>or</a:t>
            </a:r>
            <a:r>
              <a:rPr lang="en-US" dirty="0" smtClean="0"/>
              <a:t>                                                      </a:t>
            </a:r>
          </a:p>
          <a:p>
            <a:endParaRPr lang="en-US" sz="1600" dirty="0"/>
          </a:p>
          <a:p>
            <a:endParaRPr lang="en-US" sz="1600" dirty="0" smtClean="0"/>
          </a:p>
          <a:p>
            <a:endParaRPr lang="en-US" sz="1600" dirty="0" smtClean="0"/>
          </a:p>
          <a:p>
            <a:endParaRPr lang="en-US" sz="1600" dirty="0"/>
          </a:p>
          <a:p>
            <a:r>
              <a:rPr lang="en-US" sz="1600" dirty="0" smtClean="0"/>
              <a:t>where </a:t>
            </a:r>
            <a:r>
              <a:rPr lang="en-US" sz="1600" i="1" dirty="0" smtClean="0">
                <a:sym typeface="Symbol" panose="05050102010706020507" pitchFamily="18" charset="2"/>
              </a:rPr>
              <a:t></a:t>
            </a:r>
            <a:r>
              <a:rPr lang="en-US" sz="1600" i="1" baseline="30000" dirty="0">
                <a:sym typeface="Symbol" panose="05050102010706020507" pitchFamily="18" charset="2"/>
              </a:rPr>
              <a:t>M</a:t>
            </a:r>
            <a:r>
              <a:rPr lang="en-US" sz="1600" i="1" baseline="-25000" dirty="0">
                <a:sym typeface="Symbol" panose="05050102010706020507" pitchFamily="18" charset="2"/>
              </a:rPr>
              <a:t> </a:t>
            </a:r>
            <a:r>
              <a:rPr lang="en-US" sz="1600" i="1" baseline="-25000" dirty="0" smtClean="0">
                <a:sym typeface="Symbol" panose="05050102010706020507" pitchFamily="18" charset="2"/>
              </a:rPr>
              <a:t> </a:t>
            </a:r>
            <a:r>
              <a:rPr lang="en-US" sz="1600" dirty="0" smtClean="0"/>
              <a:t>is </a:t>
            </a:r>
            <a:r>
              <a:rPr lang="en-US" sz="1600" dirty="0"/>
              <a:t>the Lerner index </a:t>
            </a:r>
            <a:r>
              <a:rPr lang="en-US" sz="1600" dirty="0" smtClean="0">
                <a:sym typeface="Symbol" panose="05050102010706020507" pitchFamily="18" charset="2"/>
              </a:rPr>
              <a:t>for </a:t>
            </a:r>
            <a:r>
              <a:rPr lang="en-US" sz="1600" dirty="0">
                <a:sym typeface="Symbol" panose="05050102010706020507" pitchFamily="18" charset="2"/>
              </a:rPr>
              <a:t>the market, </a:t>
            </a:r>
            <a:r>
              <a:rPr lang="en-US" sz="1600" dirty="0" smtClean="0">
                <a:sym typeface="Symbol" panose="05050102010706020507" pitchFamily="18" charset="2"/>
              </a:rPr>
              <a:t>that is, the </a:t>
            </a:r>
            <a:r>
              <a:rPr lang="en-US" sz="1600" dirty="0">
                <a:sym typeface="Symbol" panose="05050102010706020507" pitchFamily="18" charset="2"/>
              </a:rPr>
              <a:t>sum of the individual firm indices weighted by their market </a:t>
            </a:r>
            <a:r>
              <a:rPr lang="en-US" sz="1600" dirty="0" smtClean="0">
                <a:sym typeface="Symbol" panose="05050102010706020507" pitchFamily="18" charset="2"/>
              </a:rPr>
              <a:t>share.</a:t>
            </a:r>
            <a:endParaRPr lang="en-US" sz="1600" dirty="0"/>
          </a:p>
          <a:p>
            <a:endParaRPr lang="en-US" sz="1600" dirty="0"/>
          </a:p>
          <a:p>
            <a:r>
              <a:rPr lang="en-US" sz="1600" dirty="0" smtClean="0"/>
              <a:t>This result implies that the exercise of market power in the market (as measured by the Lerner index) increases with increases in concentration (as measured by the HHI) and decreases with greater market elasticity.</a:t>
            </a:r>
            <a:endParaRPr lang="en-US" sz="1600" dirty="0"/>
          </a:p>
        </p:txBody>
      </p:sp>
      <p:sp>
        <p:nvSpPr>
          <p:cNvPr id="2" name="Title 1"/>
          <p:cNvSpPr>
            <a:spLocks noGrp="1"/>
          </p:cNvSpPr>
          <p:nvPr>
            <p:ph type="title"/>
          </p:nvPr>
        </p:nvSpPr>
        <p:spPr/>
        <p:txBody>
          <a:bodyPr/>
          <a:lstStyle/>
          <a:p>
            <a:r>
              <a:rPr lang="en-US" dirty="0"/>
              <a:t>Structure-conduct-performance hypothesis </a:t>
            </a:r>
          </a:p>
        </p:txBody>
      </p:sp>
      <p:sp>
        <p:nvSpPr>
          <p:cNvPr id="3" name="Content Placeholder 2"/>
          <p:cNvSpPr>
            <a:spLocks noGrp="1"/>
          </p:cNvSpPr>
          <p:nvPr>
            <p:ph idx="1"/>
          </p:nvPr>
        </p:nvSpPr>
        <p:spPr>
          <a:xfrm>
            <a:off x="457200" y="1058401"/>
            <a:ext cx="8229600" cy="351946"/>
          </a:xfrm>
        </p:spPr>
        <p:txBody>
          <a:bodyPr/>
          <a:lstStyle/>
          <a:p>
            <a:r>
              <a:rPr lang="en-US" dirty="0" smtClean="0"/>
              <a:t>Theory: A simple Cournot model (</a:t>
            </a:r>
            <a:r>
              <a:rPr lang="en-US" dirty="0" err="1" smtClean="0"/>
              <a:t>con’t</a:t>
            </a:r>
            <a:r>
              <a:rPr lang="en-US" dirty="0" smtClean="0"/>
              <a:t>)</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28</a:t>
            </a:fld>
            <a:endParaRPr lang="en-US" altLang="en-US" dirty="0"/>
          </a:p>
        </p:txBody>
      </p:sp>
      <p:graphicFrame>
        <p:nvGraphicFramePr>
          <p:cNvPr id="19" name="Object 18"/>
          <p:cNvGraphicFramePr>
            <a:graphicFrameLocks noChangeAspect="1"/>
          </p:cNvGraphicFramePr>
          <p:nvPr>
            <p:extLst>
              <p:ext uri="{D42A27DB-BD31-4B8C-83A1-F6EECF244321}">
                <p14:modId xmlns:p14="http://schemas.microsoft.com/office/powerpoint/2010/main" val="1878895717"/>
              </p:ext>
            </p:extLst>
          </p:nvPr>
        </p:nvGraphicFramePr>
        <p:xfrm>
          <a:off x="3033713" y="1979626"/>
          <a:ext cx="2413000" cy="622300"/>
        </p:xfrm>
        <a:graphic>
          <a:graphicData uri="http://schemas.openxmlformats.org/presentationml/2006/ole">
            <mc:AlternateContent xmlns:mc="http://schemas.openxmlformats.org/markup-compatibility/2006">
              <mc:Choice xmlns:v="urn:schemas-microsoft-com:vml" Requires="v">
                <p:oleObj spid="_x0000_s20698" name="Equation" r:id="rId4" imgW="2412720" imgH="622080" progId="Equation.DSMT4">
                  <p:embed/>
                </p:oleObj>
              </mc:Choice>
              <mc:Fallback>
                <p:oleObj name="Equation" r:id="rId4" imgW="2412720" imgH="622080" progId="Equation.DSMT4">
                  <p:embed/>
                  <p:pic>
                    <p:nvPicPr>
                      <p:cNvPr id="0" name=""/>
                      <p:cNvPicPr/>
                      <p:nvPr/>
                    </p:nvPicPr>
                    <p:blipFill>
                      <a:blip r:embed="rId5"/>
                      <a:stretch>
                        <a:fillRect/>
                      </a:stretch>
                    </p:blipFill>
                    <p:spPr>
                      <a:xfrm>
                        <a:off x="3033713" y="1979626"/>
                        <a:ext cx="2413000" cy="622300"/>
                      </a:xfrm>
                      <a:prstGeom prst="rect">
                        <a:avLst/>
                      </a:prstGeom>
                    </p:spPr>
                  </p:pic>
                </p:oleObj>
              </mc:Fallback>
            </mc:AlternateContent>
          </a:graphicData>
        </a:graphic>
      </p:graphicFrame>
      <p:sp>
        <p:nvSpPr>
          <p:cNvPr id="20" name="TextBox 19"/>
          <p:cNvSpPr txBox="1"/>
          <p:nvPr/>
        </p:nvSpPr>
        <p:spPr>
          <a:xfrm>
            <a:off x="5855167" y="1949952"/>
            <a:ext cx="1192955" cy="276999"/>
          </a:xfrm>
          <a:prstGeom prst="rect">
            <a:avLst/>
          </a:prstGeom>
          <a:noFill/>
          <a:ln>
            <a:solidFill>
              <a:schemeClr val="accent1">
                <a:shade val="50000"/>
              </a:schemeClr>
            </a:solidFill>
          </a:ln>
        </p:spPr>
        <p:txBody>
          <a:bodyPr wrap="none" rtlCol="0">
            <a:spAutoFit/>
          </a:bodyPr>
          <a:lstStyle/>
          <a:p>
            <a:r>
              <a:rPr lang="en-US" sz="1200" dirty="0" smtClean="0"/>
              <a:t>This is the HHI</a:t>
            </a:r>
            <a:endParaRPr lang="en-US" sz="1200" dirty="0"/>
          </a:p>
        </p:txBody>
      </p:sp>
      <p:sp>
        <p:nvSpPr>
          <p:cNvPr id="21" name="Right Brace 20"/>
          <p:cNvSpPr/>
          <p:nvPr/>
        </p:nvSpPr>
        <p:spPr>
          <a:xfrm rot="16200000">
            <a:off x="4501521" y="1827432"/>
            <a:ext cx="163900" cy="391110"/>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rot="21283935">
            <a:off x="4555693" y="1808453"/>
            <a:ext cx="1200647" cy="280711"/>
          </a:xfrm>
          <a:custGeom>
            <a:avLst/>
            <a:gdLst>
              <a:gd name="connsiteX0" fmla="*/ 1200647 w 1200647"/>
              <a:gd name="connsiteY0" fmla="*/ 280711 h 280711"/>
              <a:gd name="connsiteX1" fmla="*/ 596348 w 1200647"/>
              <a:gd name="connsiteY1" fmla="*/ 10366 h 280711"/>
              <a:gd name="connsiteX2" fmla="*/ 0 w 1200647"/>
              <a:gd name="connsiteY2" fmla="*/ 81928 h 280711"/>
            </a:gdLst>
            <a:ahLst/>
            <a:cxnLst>
              <a:cxn ang="0">
                <a:pos x="connsiteX0" y="connsiteY0"/>
              </a:cxn>
              <a:cxn ang="0">
                <a:pos x="connsiteX1" y="connsiteY1"/>
              </a:cxn>
              <a:cxn ang="0">
                <a:pos x="connsiteX2" y="connsiteY2"/>
              </a:cxn>
            </a:cxnLst>
            <a:rect l="l" t="t" r="r" b="b"/>
            <a:pathLst>
              <a:path w="1200647" h="280711">
                <a:moveTo>
                  <a:pt x="1200647" y="280711"/>
                </a:moveTo>
                <a:cubicBezTo>
                  <a:pt x="998551" y="162103"/>
                  <a:pt x="796456" y="43496"/>
                  <a:pt x="596348" y="10366"/>
                </a:cubicBezTo>
                <a:cubicBezTo>
                  <a:pt x="396240" y="-22764"/>
                  <a:pt x="198120" y="29582"/>
                  <a:pt x="0" y="81928"/>
                </a:cubicBezTo>
              </a:path>
            </a:pathLst>
          </a:custGeom>
          <a:noFill/>
          <a:ln w="63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1828984599"/>
              </p:ext>
            </p:extLst>
          </p:nvPr>
        </p:nvGraphicFramePr>
        <p:xfrm>
          <a:off x="3765550" y="3045391"/>
          <a:ext cx="901700" cy="508000"/>
        </p:xfrm>
        <a:graphic>
          <a:graphicData uri="http://schemas.openxmlformats.org/presentationml/2006/ole">
            <mc:AlternateContent xmlns:mc="http://schemas.openxmlformats.org/markup-compatibility/2006">
              <mc:Choice xmlns:v="urn:schemas-microsoft-com:vml" Requires="v">
                <p:oleObj spid="_x0000_s20699" name="Equation" r:id="rId6" imgW="901440" imgH="507960" progId="Equation.DSMT4">
                  <p:embed/>
                </p:oleObj>
              </mc:Choice>
              <mc:Fallback>
                <p:oleObj name="Equation" r:id="rId6" imgW="901440" imgH="507960" progId="Equation.DSMT4">
                  <p:embed/>
                  <p:pic>
                    <p:nvPicPr>
                      <p:cNvPr id="0" name=""/>
                      <p:cNvPicPr/>
                      <p:nvPr/>
                    </p:nvPicPr>
                    <p:blipFill>
                      <a:blip r:embed="rId7"/>
                      <a:stretch>
                        <a:fillRect/>
                      </a:stretch>
                    </p:blipFill>
                    <p:spPr>
                      <a:xfrm>
                        <a:off x="3765550" y="3045391"/>
                        <a:ext cx="901700" cy="508000"/>
                      </a:xfrm>
                      <a:prstGeom prst="rect">
                        <a:avLst/>
                      </a:prstGeom>
                    </p:spPr>
                  </p:pic>
                </p:oleObj>
              </mc:Fallback>
            </mc:AlternateContent>
          </a:graphicData>
        </a:graphic>
      </p:graphicFrame>
    </p:spTree>
    <p:extLst>
      <p:ext uri="{BB962C8B-B14F-4D97-AF65-F5344CB8AC3E}">
        <p14:creationId xmlns:p14="http://schemas.microsoft.com/office/powerpoint/2010/main" val="31382108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Structure-conduct-performance hypothesis </a:t>
            </a:r>
          </a:p>
        </p:txBody>
      </p:sp>
      <p:sp>
        <p:nvSpPr>
          <p:cNvPr id="3" name="Content Placeholder 2"/>
          <p:cNvSpPr>
            <a:spLocks noGrp="1"/>
          </p:cNvSpPr>
          <p:nvPr>
            <p:ph idx="1"/>
          </p:nvPr>
        </p:nvSpPr>
        <p:spPr/>
        <p:txBody>
          <a:bodyPr/>
          <a:lstStyle/>
          <a:p>
            <a:r>
              <a:rPr lang="en-US" dirty="0"/>
              <a:t>Theory: A simple Cournot model (</a:t>
            </a:r>
            <a:r>
              <a:rPr lang="en-US" dirty="0" err="1"/>
              <a:t>con’t</a:t>
            </a:r>
            <a:r>
              <a:rPr lang="en-US" dirty="0" smtClean="0"/>
              <a:t>)—Criticisms </a:t>
            </a:r>
          </a:p>
          <a:p>
            <a:pPr lvl="1"/>
            <a:r>
              <a:rPr lang="en-US" dirty="0" smtClean="0"/>
              <a:t>This simple mode contains some very restrictive assumptions (e.g., homogeneous product, Cournot behavior with a Nash-Cournot equilibrium, constant marginal costs across firms)</a:t>
            </a:r>
          </a:p>
          <a:p>
            <a:pPr lvl="1"/>
            <a:r>
              <a:rPr lang="en-US" dirty="0" smtClean="0"/>
              <a:t>This model reflects the realities of few if any industries</a:t>
            </a:r>
          </a:p>
          <a:p>
            <a:pPr lvl="1"/>
            <a:r>
              <a:rPr lang="en-US" dirty="0" smtClean="0"/>
              <a:t>Other models produce quite different results</a:t>
            </a:r>
          </a:p>
          <a:p>
            <a:pPr lvl="2"/>
            <a:r>
              <a:rPr lang="en-US" dirty="0" smtClean="0"/>
              <a:t>For example, a two-firm market of homogeneous products with a Bertrand equilibrium would yield a perfectly competitive equilibrium</a:t>
            </a:r>
          </a:p>
          <a:p>
            <a:pPr lvl="2"/>
            <a:endParaRPr lang="en-US" dirty="0" smtClean="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29</a:t>
            </a:fld>
            <a:endParaRPr lang="en-US" altLang="en-US" dirty="0"/>
          </a:p>
        </p:txBody>
      </p:sp>
      <p:sp>
        <p:nvSpPr>
          <p:cNvPr id="5" name="TextBox 4"/>
          <p:cNvSpPr txBox="1"/>
          <p:nvPr/>
        </p:nvSpPr>
        <p:spPr>
          <a:xfrm>
            <a:off x="2009956" y="4218317"/>
            <a:ext cx="5072331" cy="584775"/>
          </a:xfrm>
          <a:prstGeom prst="rect">
            <a:avLst/>
          </a:prstGeom>
          <a:noFill/>
          <a:ln>
            <a:solidFill>
              <a:schemeClr val="accent1"/>
            </a:solidFill>
          </a:ln>
        </p:spPr>
        <p:txBody>
          <a:bodyPr wrap="square" rtlCol="0">
            <a:spAutoFit/>
          </a:bodyPr>
          <a:lstStyle/>
          <a:p>
            <a:r>
              <a:rPr lang="en-US" sz="1600" i="1" dirty="0" smtClean="0"/>
              <a:t>Bottom line</a:t>
            </a:r>
            <a:r>
              <a:rPr lang="en-US" sz="1600" dirty="0" smtClean="0"/>
              <a:t>: Very little support in theoretical models for the structure-conduct performance hypothesis</a:t>
            </a:r>
            <a:endParaRPr lang="en-US" sz="1600" dirty="0"/>
          </a:p>
        </p:txBody>
      </p:sp>
    </p:spTree>
    <p:extLst>
      <p:ext uri="{BB962C8B-B14F-4D97-AF65-F5344CB8AC3E}">
        <p14:creationId xmlns:p14="http://schemas.microsoft.com/office/powerpoint/2010/main" val="318745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63" y="2547452"/>
            <a:ext cx="8521700" cy="1362075"/>
          </a:xfrm>
        </p:spPr>
        <p:txBody>
          <a:bodyPr/>
          <a:lstStyle/>
          <a:p>
            <a:pPr algn="ctr">
              <a:defRPr/>
            </a:pPr>
            <a:r>
              <a:rPr lang="en-US" sz="3600" cap="none" dirty="0" smtClean="0"/>
              <a:t>Refresher: </a:t>
            </a:r>
            <a:br>
              <a:rPr lang="en-US" sz="3600" cap="none" dirty="0" smtClean="0"/>
            </a:br>
            <a:r>
              <a:rPr lang="en-US" sz="3600" cap="none" dirty="0" smtClean="0"/>
              <a:t>Anticompetitive Effect under Section 7</a:t>
            </a:r>
            <a:endParaRPr lang="en-US" sz="3600" cap="none" dirty="0"/>
          </a:p>
        </p:txBody>
      </p:sp>
      <p:sp>
        <p:nvSpPr>
          <p:cNvPr id="3174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7EC1B9-03F2-4E77-A38D-4A47E3659601}" type="slidenum">
              <a:rPr lang="en-US" altLang="en-US" sz="900">
                <a:latin typeface="+mn-lt"/>
              </a:rPr>
              <a:pPr eaLnBrk="1" hangingPunct="1"/>
              <a:t>3</a:t>
            </a:fld>
            <a:endParaRPr lang="en-US" altLang="en-US" sz="900" dirty="0">
              <a:latin typeface="+mn-lt"/>
            </a:endParaRPr>
          </a:p>
        </p:txBody>
      </p:sp>
    </p:spTree>
    <p:extLst>
      <p:ext uri="{BB962C8B-B14F-4D97-AF65-F5344CB8AC3E}">
        <p14:creationId xmlns:p14="http://schemas.microsoft.com/office/powerpoint/2010/main" val="1750004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Structure-conduct-performance </a:t>
            </a:r>
            <a:r>
              <a:rPr lang="en-US" dirty="0" smtClean="0"/>
              <a:t>hypothesis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Empirical studies</a:t>
            </a:r>
          </a:p>
          <a:p>
            <a:pPr lvl="1"/>
            <a:r>
              <a:rPr lang="en-US" dirty="0"/>
              <a:t>Typical study</a:t>
            </a:r>
          </a:p>
          <a:p>
            <a:pPr lvl="2"/>
            <a:r>
              <a:rPr lang="en-US" dirty="0"/>
              <a:t>Obtain data across many industries and regress a measure of performance (e.g., profits, margins, ROI) against various measures of industry structure (e.g., concentration, barriers to entry) </a:t>
            </a:r>
          </a:p>
          <a:p>
            <a:pPr lvl="1"/>
            <a:r>
              <a:rPr lang="en-US" dirty="0"/>
              <a:t>Assumptions</a:t>
            </a:r>
          </a:p>
          <a:p>
            <a:pPr lvl="2"/>
            <a:r>
              <a:rPr lang="en-US" dirty="0"/>
              <a:t>Industry structure is exogenous (i.e., structure affects performance but structure is determined independently of performance)</a:t>
            </a:r>
          </a:p>
          <a:p>
            <a:pPr lvl="2"/>
            <a:r>
              <a:rPr lang="en-US" dirty="0"/>
              <a:t>Changes in the structural variables have the same average effect on performance measures in all </a:t>
            </a:r>
            <a:r>
              <a:rPr lang="en-US" dirty="0" smtClean="0"/>
              <a:t>markets</a:t>
            </a:r>
          </a:p>
          <a:p>
            <a:pPr lvl="1"/>
            <a:r>
              <a:rPr lang="en-US" dirty="0" smtClean="0"/>
              <a:t>Many studies purported to find a consistent relationship between increasing concentration and higher prices and/or profits</a:t>
            </a:r>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30</a:t>
            </a:fld>
            <a:endParaRPr lang="en-US" altLang="en-US" dirty="0"/>
          </a:p>
        </p:txBody>
      </p:sp>
    </p:spTree>
    <p:extLst>
      <p:ext uri="{BB962C8B-B14F-4D97-AF65-F5344CB8AC3E}">
        <p14:creationId xmlns:p14="http://schemas.microsoft.com/office/powerpoint/2010/main" val="11761632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Structure-conduct-performance hypothesis</a:t>
            </a:r>
            <a:br>
              <a:rPr lang="en-US" dirty="0"/>
            </a:br>
            <a:endParaRPr lang="en-US" dirty="0"/>
          </a:p>
        </p:txBody>
      </p:sp>
      <p:sp>
        <p:nvSpPr>
          <p:cNvPr id="6" name="Content Placeholder 5"/>
          <p:cNvSpPr>
            <a:spLocks noGrp="1"/>
          </p:cNvSpPr>
          <p:nvPr>
            <p:ph idx="1"/>
          </p:nvPr>
        </p:nvSpPr>
        <p:spPr>
          <a:xfrm>
            <a:off x="457200" y="872424"/>
            <a:ext cx="8229600" cy="4996325"/>
          </a:xfrm>
        </p:spPr>
        <p:txBody>
          <a:bodyPr/>
          <a:lstStyle/>
          <a:p>
            <a:r>
              <a:rPr lang="en-US" dirty="0"/>
              <a:t>Empirical </a:t>
            </a:r>
            <a:r>
              <a:rPr lang="en-US" dirty="0" smtClean="0"/>
              <a:t>studies—Some criticisms</a:t>
            </a:r>
            <a:endParaRPr lang="en-US" dirty="0"/>
          </a:p>
          <a:p>
            <a:pPr lvl="1"/>
            <a:r>
              <a:rPr lang="en-US" dirty="0" smtClean="0"/>
              <a:t>Data problems</a:t>
            </a:r>
          </a:p>
          <a:p>
            <a:pPr lvl="2"/>
            <a:r>
              <a:rPr lang="en-US" dirty="0" smtClean="0"/>
              <a:t>Inter-industry econometric comparisons are unable to capture many of the important </a:t>
            </a:r>
            <a:r>
              <a:rPr lang="en-US" dirty="0"/>
              <a:t>differences between </a:t>
            </a:r>
            <a:r>
              <a:rPr lang="en-US" dirty="0" smtClean="0"/>
              <a:t>industries</a:t>
            </a:r>
          </a:p>
          <a:p>
            <a:pPr lvl="2"/>
            <a:r>
              <a:rPr lang="en-US" dirty="0" smtClean="0"/>
              <a:t>Performance measures (profit, margins, ROI) may be artifacts of accounting techniques and not reflective of true economic measures</a:t>
            </a:r>
          </a:p>
          <a:p>
            <a:pPr lvl="1"/>
            <a:r>
              <a:rPr lang="en-US" dirty="0" smtClean="0"/>
              <a:t>Weak results</a:t>
            </a:r>
          </a:p>
          <a:p>
            <a:pPr lvl="2"/>
            <a:r>
              <a:rPr lang="en-GB" altLang="en-US" dirty="0" smtClean="0">
                <a:latin typeface="Arial" panose="020B0604020202020204" pitchFamily="34" charset="0"/>
              </a:rPr>
              <a:t>Weiss’ 1974 review of the literature </a:t>
            </a:r>
            <a:r>
              <a:rPr lang="en-GB" altLang="en-US" dirty="0">
                <a:latin typeface="Arial" panose="020B0604020202020204" pitchFamily="34" charset="0"/>
              </a:rPr>
              <a:t>prior to </a:t>
            </a:r>
            <a:r>
              <a:rPr lang="en-GB" altLang="en-US" dirty="0" smtClean="0">
                <a:latin typeface="Arial" panose="020B0604020202020204" pitchFamily="34" charset="0"/>
              </a:rPr>
              <a:t>1970s: Most </a:t>
            </a:r>
            <a:r>
              <a:rPr lang="en-GB" altLang="en-US" dirty="0">
                <a:latin typeface="Arial" panose="020B0604020202020204" pitchFamily="34" charset="0"/>
              </a:rPr>
              <a:t>studies found a positive relationship, but the effect is small (10% increase in </a:t>
            </a:r>
            <a:r>
              <a:rPr lang="en-GB" altLang="en-US" dirty="0" smtClean="0">
                <a:latin typeface="Arial" panose="020B0604020202020204" pitchFamily="34" charset="0"/>
              </a:rPr>
              <a:t>4-FCR </a:t>
            </a:r>
            <a:r>
              <a:rPr lang="en-GB" altLang="en-US" dirty="0">
                <a:latin typeface="Arial" panose="020B0604020202020204" pitchFamily="34" charset="0"/>
              </a:rPr>
              <a:t>resulted in 1.21% increase in price-cost </a:t>
            </a:r>
            <a:r>
              <a:rPr lang="en-GB" altLang="en-US" dirty="0" smtClean="0">
                <a:latin typeface="Arial" panose="020B0604020202020204" pitchFamily="34" charset="0"/>
              </a:rPr>
              <a:t>margins)</a:t>
            </a:r>
            <a:r>
              <a:rPr lang="en-GB" altLang="en-US" baseline="30000" dirty="0" smtClean="0">
                <a:latin typeface="Arial" panose="020B0604020202020204" pitchFamily="34" charset="0"/>
              </a:rPr>
              <a:t>1</a:t>
            </a:r>
            <a:endParaRPr lang="en-GB" altLang="en-US" baseline="30000" dirty="0">
              <a:latin typeface="Arial" panose="020B0604020202020204" pitchFamily="34" charset="0"/>
            </a:endParaRPr>
          </a:p>
          <a:p>
            <a:pPr lvl="2"/>
            <a:r>
              <a:rPr lang="en-GB" altLang="en-US" dirty="0" err="1" smtClean="0">
                <a:latin typeface="Arial" panose="020B0604020202020204" pitchFamily="34" charset="0"/>
              </a:rPr>
              <a:t>Schmalensee’s</a:t>
            </a:r>
            <a:r>
              <a:rPr lang="en-GB" altLang="en-US" dirty="0" smtClean="0">
                <a:latin typeface="Arial" panose="020B0604020202020204" pitchFamily="34" charset="0"/>
              </a:rPr>
              <a:t> 1989 review of the </a:t>
            </a:r>
            <a:r>
              <a:rPr lang="en-GB" altLang="en-US" dirty="0">
                <a:latin typeface="Arial" panose="020B0604020202020204" pitchFamily="34" charset="0"/>
              </a:rPr>
              <a:t>literature after </a:t>
            </a:r>
            <a:r>
              <a:rPr lang="en-GB" altLang="en-US" dirty="0" smtClean="0">
                <a:latin typeface="Arial" panose="020B0604020202020204" pitchFamily="34" charset="0"/>
              </a:rPr>
              <a:t>Weiss: Casts </a:t>
            </a:r>
            <a:r>
              <a:rPr lang="en-GB" altLang="en-US" dirty="0">
                <a:latin typeface="Arial" panose="020B0604020202020204" pitchFamily="34" charset="0"/>
              </a:rPr>
              <a:t>doubt on the sign and whether the effect is statistically </a:t>
            </a:r>
            <a:r>
              <a:rPr lang="en-GB" altLang="en-US" dirty="0" smtClean="0">
                <a:latin typeface="Arial" panose="020B0604020202020204" pitchFamily="34" charset="0"/>
              </a:rPr>
              <a:t>significant</a:t>
            </a:r>
            <a:r>
              <a:rPr lang="en-GB" altLang="en-US" baseline="30000" dirty="0" smtClean="0">
                <a:latin typeface="Arial" panose="020B0604020202020204" pitchFamily="34" charset="0"/>
              </a:rPr>
              <a:t>2</a:t>
            </a:r>
          </a:p>
          <a:p>
            <a:pPr lvl="1"/>
            <a:r>
              <a:rPr lang="en-US" dirty="0" err="1"/>
              <a:t>Demsetz</a:t>
            </a:r>
            <a:r>
              <a:rPr lang="en-US" dirty="0"/>
              <a:t> </a:t>
            </a:r>
            <a:r>
              <a:rPr lang="en-US" dirty="0" smtClean="0"/>
              <a:t>critique</a:t>
            </a:r>
            <a:r>
              <a:rPr lang="en-US" baseline="30000" dirty="0" smtClean="0"/>
              <a:t>3</a:t>
            </a:r>
            <a:endParaRPr lang="en-US" baseline="30000" dirty="0"/>
          </a:p>
          <a:p>
            <a:pPr lvl="2"/>
            <a:r>
              <a:rPr lang="en-US" dirty="0"/>
              <a:t>Studies assume that market structure (concentration) is exogenous</a:t>
            </a:r>
          </a:p>
          <a:p>
            <a:pPr lvl="2"/>
            <a:r>
              <a:rPr lang="en-US" dirty="0"/>
              <a:t>But largest producers are likely to be superior in producing and marketing their products, which enables these firms to earn above-normal profits</a:t>
            </a:r>
            <a:r>
              <a:rPr lang="en-US" baseline="30000" dirty="0"/>
              <a:t>1</a:t>
            </a:r>
          </a:p>
          <a:p>
            <a:endParaRPr lang="en-US" baseline="30000" dirty="0"/>
          </a:p>
        </p:txBody>
      </p:sp>
      <p:sp>
        <p:nvSpPr>
          <p:cNvPr id="4" name="Slide Number Placeholder 3"/>
          <p:cNvSpPr>
            <a:spLocks noGrp="1"/>
          </p:cNvSpPr>
          <p:nvPr>
            <p:ph type="sldNum" sz="quarter" idx="12"/>
          </p:nvPr>
        </p:nvSpPr>
        <p:spPr/>
        <p:txBody>
          <a:bodyPr/>
          <a:lstStyle/>
          <a:p>
            <a:pPr>
              <a:defRPr/>
            </a:pPr>
            <a:fld id="{D31AD65E-99E6-4861-8D1F-4FED3A1E477B}" type="slidenum">
              <a:rPr lang="en-US" altLang="en-US" smtClean="0"/>
              <a:pPr>
                <a:defRPr/>
              </a:pPr>
              <a:t>31</a:t>
            </a:fld>
            <a:endParaRPr lang="en-US" altLang="en-US" dirty="0"/>
          </a:p>
        </p:txBody>
      </p:sp>
      <p:sp>
        <p:nvSpPr>
          <p:cNvPr id="7" name="TextBox 6"/>
          <p:cNvSpPr txBox="1"/>
          <p:nvPr/>
        </p:nvSpPr>
        <p:spPr>
          <a:xfrm>
            <a:off x="457200" y="5188079"/>
            <a:ext cx="8229600" cy="1015663"/>
          </a:xfrm>
          <a:prstGeom prst="rect">
            <a:avLst/>
          </a:prstGeom>
          <a:noFill/>
        </p:spPr>
        <p:txBody>
          <a:bodyPr wrap="square" rtlCol="0">
            <a:spAutoFit/>
          </a:bodyPr>
          <a:lstStyle/>
          <a:p>
            <a:r>
              <a:rPr lang="en-US" sz="1200" baseline="30000" dirty="0" smtClean="0"/>
              <a:t>1</a:t>
            </a:r>
            <a:r>
              <a:rPr lang="en-US" sz="1200" dirty="0"/>
              <a:t> </a:t>
            </a:r>
            <a:r>
              <a:rPr lang="en-US" sz="1200" dirty="0" smtClean="0"/>
              <a:t>Leonard Weiss, </a:t>
            </a:r>
            <a:r>
              <a:rPr lang="en-US" sz="1200" i="1" dirty="0" smtClean="0"/>
              <a:t>The </a:t>
            </a:r>
            <a:r>
              <a:rPr lang="en-US" sz="1200" i="1" dirty="0"/>
              <a:t>Concentration-Profits Relationship and </a:t>
            </a:r>
            <a:r>
              <a:rPr lang="en-US" sz="1200" i="1" dirty="0" smtClean="0"/>
              <a:t>Antitrust</a:t>
            </a:r>
            <a:r>
              <a:rPr lang="en-US" sz="1200" dirty="0" smtClean="0"/>
              <a:t>, </a:t>
            </a:r>
            <a:r>
              <a:rPr lang="en-US" sz="1200" i="1" dirty="0" smtClean="0"/>
              <a:t>in</a:t>
            </a:r>
            <a:r>
              <a:rPr lang="en-US" sz="1200" dirty="0" smtClean="0"/>
              <a:t> Industrial Concentration</a:t>
            </a:r>
            <a:r>
              <a:rPr lang="en-US" sz="1200" dirty="0"/>
              <a:t>: The New </a:t>
            </a:r>
            <a:r>
              <a:rPr lang="en-US" sz="1200" dirty="0" smtClean="0"/>
              <a:t>Learning (H</a:t>
            </a:r>
            <a:r>
              <a:rPr lang="en-US" sz="1200" dirty="0"/>
              <a:t>. </a:t>
            </a:r>
            <a:r>
              <a:rPr lang="en-US" sz="1200" dirty="0" err="1"/>
              <a:t>Goldschmid</a:t>
            </a:r>
            <a:r>
              <a:rPr lang="en-US" sz="1200" dirty="0"/>
              <a:t>, H.M. Mann </a:t>
            </a:r>
            <a:r>
              <a:rPr lang="en-US" sz="1200" dirty="0" smtClean="0"/>
              <a:t>&amp; J.F</a:t>
            </a:r>
            <a:r>
              <a:rPr lang="en-US" sz="1200" dirty="0"/>
              <a:t>. </a:t>
            </a:r>
            <a:r>
              <a:rPr lang="en-US" sz="1200" dirty="0" smtClean="0"/>
              <a:t>Weston eds. 1974).</a:t>
            </a:r>
          </a:p>
          <a:p>
            <a:r>
              <a:rPr lang="en-US" sz="1200" baseline="30000" dirty="0"/>
              <a:t>2</a:t>
            </a:r>
            <a:r>
              <a:rPr lang="en-US" sz="1200" dirty="0"/>
              <a:t> Richard </a:t>
            </a:r>
            <a:r>
              <a:rPr lang="en-US" sz="1200" dirty="0" err="1"/>
              <a:t>Schmalensee</a:t>
            </a:r>
            <a:r>
              <a:rPr lang="en-US" sz="1200" dirty="0"/>
              <a:t>, </a:t>
            </a:r>
            <a:r>
              <a:rPr lang="en-US" sz="1200" i="1" dirty="0"/>
              <a:t>Inter-Industry Studies of Structure and Performance</a:t>
            </a:r>
            <a:r>
              <a:rPr lang="en-US" sz="1200" dirty="0"/>
              <a:t>, </a:t>
            </a:r>
            <a:r>
              <a:rPr lang="en-US" sz="1200" i="1" dirty="0"/>
              <a:t>in</a:t>
            </a:r>
            <a:r>
              <a:rPr lang="en-US" sz="1200" dirty="0"/>
              <a:t> 2 Handbook of Industrial Organization </a:t>
            </a:r>
            <a:r>
              <a:rPr lang="en-US" sz="1200" dirty="0" err="1"/>
              <a:t>ch.</a:t>
            </a:r>
            <a:r>
              <a:rPr lang="en-US" sz="1200" dirty="0"/>
              <a:t> 16 (Richard </a:t>
            </a:r>
            <a:r>
              <a:rPr lang="en-US" sz="1200" dirty="0" err="1"/>
              <a:t>Schmalensee</a:t>
            </a:r>
            <a:r>
              <a:rPr lang="en-US" sz="1200" dirty="0"/>
              <a:t> &amp; Robert D. </a:t>
            </a:r>
            <a:r>
              <a:rPr lang="en-US" sz="1200" dirty="0" err="1"/>
              <a:t>Willig</a:t>
            </a:r>
            <a:r>
              <a:rPr lang="en-US" sz="1200" dirty="0"/>
              <a:t> eds. 1989</a:t>
            </a:r>
            <a:r>
              <a:rPr lang="en-US" sz="1200" dirty="0" smtClean="0"/>
              <a:t>).</a:t>
            </a:r>
          </a:p>
          <a:p>
            <a:r>
              <a:rPr lang="en-US" sz="1200" baseline="30000" dirty="0" smtClean="0"/>
              <a:t>3</a:t>
            </a:r>
            <a:r>
              <a:rPr lang="en-US" sz="1200" dirty="0" smtClean="0"/>
              <a:t> </a:t>
            </a:r>
            <a:r>
              <a:rPr lang="en-US" sz="1200" i="1" dirty="0"/>
              <a:t>See</a:t>
            </a:r>
            <a:r>
              <a:rPr lang="en-US" sz="1200" dirty="0"/>
              <a:t> Harold </a:t>
            </a:r>
            <a:r>
              <a:rPr lang="en-US" sz="1200" dirty="0" err="1"/>
              <a:t>Demsetz</a:t>
            </a:r>
            <a:r>
              <a:rPr lang="en-US" sz="1200" dirty="0"/>
              <a:t>, </a:t>
            </a:r>
            <a:r>
              <a:rPr lang="en-US" sz="1200" i="1" dirty="0"/>
              <a:t>Industry Structure, Market Rivalry, and Public Policy</a:t>
            </a:r>
            <a:r>
              <a:rPr lang="en-US" sz="1200" dirty="0"/>
              <a:t>, 16 J.L. &amp; Econ. 1 (1974</a:t>
            </a:r>
            <a:r>
              <a:rPr lang="en-US" sz="1200" dirty="0" smtClean="0"/>
              <a:t>).</a:t>
            </a:r>
            <a:endParaRPr lang="en-US" sz="1200" dirty="0"/>
          </a:p>
        </p:txBody>
      </p:sp>
    </p:spTree>
    <p:extLst>
      <p:ext uri="{BB962C8B-B14F-4D97-AF65-F5344CB8AC3E}">
        <p14:creationId xmlns:p14="http://schemas.microsoft.com/office/powerpoint/2010/main" val="2072316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Structure-conduct-performance hypothesis</a:t>
            </a:r>
            <a:br>
              <a:rPr lang="en-US" dirty="0"/>
            </a:br>
            <a:endParaRPr lang="en-US" dirty="0"/>
          </a:p>
        </p:txBody>
      </p:sp>
      <p:sp>
        <p:nvSpPr>
          <p:cNvPr id="6" name="Content Placeholder 5"/>
          <p:cNvSpPr>
            <a:spLocks noGrp="1"/>
          </p:cNvSpPr>
          <p:nvPr>
            <p:ph idx="1"/>
          </p:nvPr>
        </p:nvSpPr>
        <p:spPr/>
        <p:txBody>
          <a:bodyPr/>
          <a:lstStyle/>
          <a:p>
            <a:r>
              <a:rPr lang="en-US" i="1" dirty="0" smtClean="0"/>
              <a:t>Bottom line</a:t>
            </a:r>
            <a:r>
              <a:rPr lang="en-US" dirty="0" smtClean="0"/>
              <a:t>: </a:t>
            </a:r>
          </a:p>
          <a:p>
            <a:pPr lvl="1"/>
            <a:r>
              <a:rPr lang="en-US" dirty="0" smtClean="0"/>
              <a:t>Most antitrust economists do not believe that there is a simple, consistent relationship between the level of concentration in a market and its performance</a:t>
            </a:r>
          </a:p>
          <a:p>
            <a:pPr lvl="1"/>
            <a:r>
              <a:rPr lang="en-US" dirty="0" smtClean="0"/>
              <a:t>Too many other factors to consider</a:t>
            </a:r>
          </a:p>
          <a:p>
            <a:pPr lvl="1"/>
            <a:endParaRPr lang="en-US" dirty="0"/>
          </a:p>
          <a:p>
            <a:pPr lvl="1"/>
            <a:endParaRPr lang="en-US" dirty="0" smtClean="0"/>
          </a:p>
          <a:p>
            <a:pPr lvl="1"/>
            <a:endParaRPr lang="en-US" dirty="0"/>
          </a:p>
          <a:p>
            <a:pPr lvl="1"/>
            <a:endParaRPr lang="en-US" dirty="0" smtClean="0"/>
          </a:p>
          <a:p>
            <a:pPr lvl="1"/>
            <a:endParaRPr lang="en-US" dirty="0"/>
          </a:p>
          <a:p>
            <a:pPr lvl="1"/>
            <a:r>
              <a:rPr lang="en-US" i="1" dirty="0" smtClean="0"/>
              <a:t>Query</a:t>
            </a:r>
            <a:r>
              <a:rPr lang="en-US" dirty="0" smtClean="0"/>
              <a:t>: Are there additional showings that can be added to high combined share and high market concentration that can better tailor the </a:t>
            </a:r>
            <a:r>
              <a:rPr lang="en-US" i="1" dirty="0" smtClean="0"/>
              <a:t>PNB</a:t>
            </a:r>
            <a:r>
              <a:rPr lang="en-US" dirty="0" smtClean="0"/>
              <a:t> presumption to reduce </a:t>
            </a:r>
            <a:r>
              <a:rPr lang="en-US" dirty="0" err="1" smtClean="0"/>
              <a:t>overinclusiveness</a:t>
            </a:r>
            <a:r>
              <a:rPr lang="en-US" dirty="0" smtClean="0"/>
              <a:t> errors?</a:t>
            </a:r>
          </a:p>
          <a:p>
            <a:pPr lvl="2"/>
            <a:r>
              <a:rPr lang="en-US" dirty="0" smtClean="0"/>
              <a:t>This is what the 1992 Guidelines attempted to do by requiring both that:</a:t>
            </a:r>
          </a:p>
          <a:p>
            <a:pPr lvl="3"/>
            <a:r>
              <a:rPr lang="en-US" dirty="0" smtClean="0"/>
              <a:t>The HHI thresholds must be crossed, </a:t>
            </a:r>
            <a:r>
              <a:rPr lang="en-US" i="1" dirty="0" smtClean="0"/>
              <a:t>and </a:t>
            </a:r>
          </a:p>
          <a:p>
            <a:pPr lvl="3"/>
            <a:r>
              <a:rPr lang="en-US" dirty="0" smtClean="0"/>
              <a:t>There must be an explicit theory of anticompetitive harm supported by evidence apart from mere reliance on increased concentration in the market</a:t>
            </a:r>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D31AD65E-99E6-4861-8D1F-4FED3A1E477B}" type="slidenum">
              <a:rPr lang="en-US" altLang="en-US" smtClean="0"/>
              <a:pPr>
                <a:defRPr/>
              </a:pPr>
              <a:t>32</a:t>
            </a:fld>
            <a:endParaRPr lang="en-US" altLang="en-US" dirty="0"/>
          </a:p>
        </p:txBody>
      </p:sp>
      <p:sp>
        <p:nvSpPr>
          <p:cNvPr id="2" name="TextBox 1"/>
          <p:cNvSpPr txBox="1"/>
          <p:nvPr/>
        </p:nvSpPr>
        <p:spPr>
          <a:xfrm>
            <a:off x="2188644" y="2677373"/>
            <a:ext cx="4766712" cy="646331"/>
          </a:xfrm>
          <a:prstGeom prst="rect">
            <a:avLst/>
          </a:prstGeom>
          <a:noFill/>
          <a:ln>
            <a:solidFill>
              <a:schemeClr val="accent1"/>
            </a:solidFill>
          </a:ln>
        </p:spPr>
        <p:txBody>
          <a:bodyPr wrap="square" rtlCol="0">
            <a:spAutoFit/>
          </a:bodyPr>
          <a:lstStyle/>
          <a:p>
            <a:pPr algn="ctr"/>
            <a:r>
              <a:rPr lang="en-US" dirty="0" smtClean="0"/>
              <a:t>Seriously undermines the </a:t>
            </a:r>
            <a:r>
              <a:rPr lang="en-US" i="1" dirty="0" smtClean="0"/>
              <a:t>PNB</a:t>
            </a:r>
            <a:r>
              <a:rPr lang="en-US" dirty="0" smtClean="0"/>
              <a:t> presumption as an economic proposition</a:t>
            </a:r>
            <a:endParaRPr lang="en-US" dirty="0"/>
          </a:p>
        </p:txBody>
      </p:sp>
    </p:spTree>
    <p:extLst>
      <p:ext uri="{BB962C8B-B14F-4D97-AF65-F5344CB8AC3E}">
        <p14:creationId xmlns:p14="http://schemas.microsoft.com/office/powerpoint/2010/main" val="23807838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1992 refinements</a:t>
            </a:r>
            <a:endParaRPr lang="en-US" dirty="0"/>
          </a:p>
        </p:txBody>
      </p:sp>
      <p:sp>
        <p:nvSpPr>
          <p:cNvPr id="3" name="Content Placeholder 2"/>
          <p:cNvSpPr>
            <a:spLocks noGrp="1"/>
          </p:cNvSpPr>
          <p:nvPr>
            <p:ph idx="1"/>
          </p:nvPr>
        </p:nvSpPr>
        <p:spPr/>
        <p:txBody>
          <a:bodyPr/>
          <a:lstStyle/>
          <a:p>
            <a:r>
              <a:rPr lang="en-US" dirty="0" smtClean="0"/>
              <a:t>1992 DOJ/FTC Merger Guidelines</a:t>
            </a:r>
          </a:p>
          <a:p>
            <a:pPr lvl="1"/>
            <a:r>
              <a:rPr lang="en-US" dirty="0" smtClean="0"/>
              <a:t>Changed surpassing the market share and HHI thresholds to a </a:t>
            </a:r>
            <a:r>
              <a:rPr lang="en-US" i="1" dirty="0" smtClean="0"/>
              <a:t>necessary</a:t>
            </a:r>
            <a:r>
              <a:rPr lang="en-US" dirty="0" smtClean="0"/>
              <a:t> but not </a:t>
            </a:r>
            <a:r>
              <a:rPr lang="en-US" i="1" dirty="0" smtClean="0"/>
              <a:t>sufficient</a:t>
            </a:r>
            <a:r>
              <a:rPr lang="en-US" dirty="0" smtClean="0"/>
              <a:t> condition for concluding that a horizontal merger is anticompetitive (in the Section 7 sense)</a:t>
            </a:r>
          </a:p>
          <a:p>
            <a:pPr lvl="1"/>
            <a:r>
              <a:rPr lang="en-US" dirty="0" smtClean="0"/>
              <a:t>Required an explanation (supported with evidence) that the relevant market was conducive to the exercise of market power through oligopolistic interdependence</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2"/>
            <a:r>
              <a:rPr lang="en-US" dirty="0" smtClean="0"/>
              <a:t>The idea for imposing this requirement is to distinguish between high market share/ high concentration markets that are conducive to coordination interaction and those that are not</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33</a:t>
            </a:fld>
            <a:endParaRPr lang="en-US" altLang="en-US" dirty="0"/>
          </a:p>
        </p:txBody>
      </p:sp>
      <p:sp>
        <p:nvSpPr>
          <p:cNvPr id="5" name="TextBox 4"/>
          <p:cNvSpPr txBox="1"/>
          <p:nvPr/>
        </p:nvSpPr>
        <p:spPr>
          <a:xfrm>
            <a:off x="1387099" y="2867895"/>
            <a:ext cx="6400800" cy="2123658"/>
          </a:xfrm>
          <a:prstGeom prst="rect">
            <a:avLst/>
          </a:prstGeom>
          <a:noFill/>
          <a:ln>
            <a:solidFill>
              <a:schemeClr val="accent1"/>
            </a:solidFill>
          </a:ln>
        </p:spPr>
        <p:txBody>
          <a:bodyPr wrap="square" rtlCol="0">
            <a:spAutoFit/>
          </a:bodyPr>
          <a:lstStyle/>
          <a:p>
            <a:r>
              <a:rPr lang="en-US" sz="1200" dirty="0"/>
              <a:t>Other things being equal, market concentration affects the likelihood that one firm, or a small group of firms, could successfully exercise market power. The smaller the percentage of total supply that a firm controls, the more severely it must restrict its own output in order to produce a given price increase, and the less likely it is that an output restriction will be profitable. If collective action is necessary for the exercise of market power, as the number of firms necessary to control a given percentage of total supply decreases, the difficulties and costs of reaching and enforcing an understanding with respect to the control of that supply might be reduced. However, market share and concentration data provide only the starting point for analyzing the competitive impact of a merger. Before determining whether to challenge a merger, the Agency also will assess the other market factors that pertain to competitive effects, as well as entry, efficiencies and </a:t>
            </a:r>
            <a:r>
              <a:rPr lang="en-US" sz="1200" dirty="0" smtClean="0"/>
              <a:t>failure.</a:t>
            </a:r>
            <a:r>
              <a:rPr lang="en-US" sz="1200" baseline="30000" dirty="0" smtClean="0"/>
              <a:t>1</a:t>
            </a:r>
            <a:r>
              <a:rPr lang="en-US" sz="1200" dirty="0" smtClean="0"/>
              <a:t> </a:t>
            </a:r>
            <a:endParaRPr lang="en-US" sz="1200" dirty="0"/>
          </a:p>
        </p:txBody>
      </p:sp>
      <p:sp>
        <p:nvSpPr>
          <p:cNvPr id="6" name="TextBox 5"/>
          <p:cNvSpPr txBox="1"/>
          <p:nvPr/>
        </p:nvSpPr>
        <p:spPr>
          <a:xfrm>
            <a:off x="457200" y="5727271"/>
            <a:ext cx="8043620" cy="461665"/>
          </a:xfrm>
          <a:prstGeom prst="rect">
            <a:avLst/>
          </a:prstGeom>
          <a:noFill/>
        </p:spPr>
        <p:txBody>
          <a:bodyPr wrap="square" rtlCol="0">
            <a:spAutoFit/>
          </a:bodyPr>
          <a:lstStyle/>
          <a:p>
            <a:r>
              <a:rPr lang="en-US" sz="1200" baseline="30000" dirty="0" smtClean="0"/>
              <a:t>1</a:t>
            </a:r>
            <a:r>
              <a:rPr lang="en-US" sz="1200" dirty="0" smtClean="0"/>
              <a:t> U.S. Dep’t of Justice &amp; Fed. Trade Comm’n, Horizontal Merger Guidelines § 2.0 (rev. 1992) (superseded by the 2010 Merger Guidelines)</a:t>
            </a:r>
            <a:endParaRPr lang="en-US" sz="1200" dirty="0"/>
          </a:p>
        </p:txBody>
      </p:sp>
    </p:spTree>
    <p:extLst>
      <p:ext uri="{BB962C8B-B14F-4D97-AF65-F5344CB8AC3E}">
        <p14:creationId xmlns:p14="http://schemas.microsoft.com/office/powerpoint/2010/main" val="160286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1992 refinements</a:t>
            </a:r>
          </a:p>
        </p:txBody>
      </p:sp>
      <p:sp>
        <p:nvSpPr>
          <p:cNvPr id="3" name="Content Placeholder 2"/>
          <p:cNvSpPr>
            <a:spLocks noGrp="1"/>
          </p:cNvSpPr>
          <p:nvPr>
            <p:ph idx="1"/>
          </p:nvPr>
        </p:nvSpPr>
        <p:spPr/>
        <p:txBody>
          <a:bodyPr/>
          <a:lstStyle/>
          <a:p>
            <a:r>
              <a:rPr lang="en-US" dirty="0" smtClean="0"/>
              <a:t>The Stigler requirements</a:t>
            </a:r>
            <a:r>
              <a:rPr lang="en-US" baseline="30000" dirty="0" smtClean="0"/>
              <a:t>1</a:t>
            </a:r>
          </a:p>
          <a:p>
            <a:pPr lvl="1"/>
            <a:r>
              <a:rPr lang="en-US" dirty="0" smtClean="0"/>
              <a:t>The 1992 guidelines included two showings in addition to surpassing the market share and concentration thresholds in order to make out a case of coordinated interaction:</a:t>
            </a:r>
          </a:p>
          <a:p>
            <a:pPr lvl="2">
              <a:buSzPct val="100000"/>
              <a:buFont typeface="+mj-lt"/>
              <a:buAutoNum type="arabicPeriod"/>
            </a:pPr>
            <a:r>
              <a:rPr lang="en-US" dirty="0" smtClean="0"/>
              <a:t>Market conditions are conducive </a:t>
            </a:r>
            <a:r>
              <a:rPr lang="en-US" dirty="0"/>
              <a:t>to reaching terms of coordination </a:t>
            </a:r>
            <a:endParaRPr lang="en-US" dirty="0" smtClean="0"/>
          </a:p>
          <a:p>
            <a:pPr lvl="2">
              <a:buSzPct val="100000"/>
              <a:buFont typeface="+mj-lt"/>
              <a:buAutoNum type="arabicPeriod"/>
            </a:pPr>
            <a:r>
              <a:rPr lang="en-US" dirty="0" smtClean="0"/>
              <a:t>Market conditions are conducive </a:t>
            </a:r>
            <a:r>
              <a:rPr lang="en-US" dirty="0"/>
              <a:t>to detecting </a:t>
            </a:r>
            <a:r>
              <a:rPr lang="en-US" dirty="0" smtClean="0"/>
              <a:t>and punishing deviations</a:t>
            </a:r>
          </a:p>
          <a:p>
            <a:pPr lvl="2"/>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34</a:t>
            </a:fld>
            <a:endParaRPr lang="en-US" altLang="en-US" dirty="0"/>
          </a:p>
        </p:txBody>
      </p:sp>
      <p:sp>
        <p:nvSpPr>
          <p:cNvPr id="5" name="TextBox 4"/>
          <p:cNvSpPr txBox="1"/>
          <p:nvPr/>
        </p:nvSpPr>
        <p:spPr>
          <a:xfrm>
            <a:off x="466725" y="5746636"/>
            <a:ext cx="4892943" cy="461665"/>
          </a:xfrm>
          <a:prstGeom prst="rect">
            <a:avLst/>
          </a:prstGeom>
          <a:noFill/>
        </p:spPr>
        <p:txBody>
          <a:bodyPr wrap="none" rtlCol="0">
            <a:spAutoFit/>
          </a:bodyPr>
          <a:lstStyle/>
          <a:p>
            <a:r>
              <a:rPr lang="en-US" sz="1200" baseline="30000" dirty="0" smtClean="0"/>
              <a:t>1</a:t>
            </a:r>
            <a:r>
              <a:rPr lang="en-US" sz="1200" dirty="0" smtClean="0"/>
              <a:t> George J. Stigler, </a:t>
            </a:r>
            <a:r>
              <a:rPr lang="en-US" sz="1200" i="1" dirty="0" smtClean="0"/>
              <a:t>A Theory of Oligopoly</a:t>
            </a:r>
            <a:r>
              <a:rPr lang="en-US" sz="1200" dirty="0" smtClean="0"/>
              <a:t>, 72 J. Pol. Econ. 44 (1964).</a:t>
            </a:r>
          </a:p>
          <a:p>
            <a:r>
              <a:rPr lang="en-US" sz="1200" baseline="30000" dirty="0" smtClean="0"/>
              <a:t>2</a:t>
            </a:r>
            <a:r>
              <a:rPr lang="en-US" sz="1200" dirty="0" smtClean="0"/>
              <a:t> 1992 Merger Guidelines § 2.1.</a:t>
            </a:r>
            <a:endParaRPr lang="en-US" sz="1200" dirty="0"/>
          </a:p>
        </p:txBody>
      </p:sp>
      <p:sp>
        <p:nvSpPr>
          <p:cNvPr id="6" name="TextBox 5"/>
          <p:cNvSpPr txBox="1"/>
          <p:nvPr/>
        </p:nvSpPr>
        <p:spPr>
          <a:xfrm>
            <a:off x="940279" y="2872597"/>
            <a:ext cx="7315200" cy="2677656"/>
          </a:xfrm>
          <a:prstGeom prst="rect">
            <a:avLst/>
          </a:prstGeom>
          <a:noFill/>
          <a:ln>
            <a:solidFill>
              <a:schemeClr val="accent1"/>
            </a:solidFill>
          </a:ln>
        </p:spPr>
        <p:txBody>
          <a:bodyPr wrap="square" rtlCol="0">
            <a:spAutoFit/>
          </a:bodyPr>
          <a:lstStyle/>
          <a:p>
            <a:r>
              <a:rPr lang="en-US" sz="1400" dirty="0"/>
              <a:t>Successful coordinated interaction entails reaching terms of coordination that are profitable to the firms involved and an ability to detect and punish deviations that would undermine the coordinated interaction. Detection and punishment of deviations ensure that coordinating firms will find it more profitable to adhere to the terms of coordination than to pursue short-term profits from deviating, given the costs of reprisal. In this phase of the analysis, the Agency will examine the extent to which post-merger market conditions are conducive to reaching terms of coordination, detecting deviations from those terms, and punishing such deviations. Depending upon the circumstances, the following market factors, among others, may be relevant: the availability of key information concerning market conditions, transactions and individual competitors; the extent of firm and product heterogeneity; pricing or marketing practices typically employed by firms in the market; the characteristics of buyers and sellers; and the characteristics of typical </a:t>
            </a:r>
            <a:r>
              <a:rPr lang="en-US" sz="1400" dirty="0" smtClean="0"/>
              <a:t>transactions.</a:t>
            </a:r>
            <a:r>
              <a:rPr lang="en-US" sz="1400" baseline="30000" dirty="0" smtClean="0"/>
              <a:t>2</a:t>
            </a:r>
            <a:endParaRPr lang="en-US" sz="1400" baseline="30000" dirty="0"/>
          </a:p>
        </p:txBody>
      </p:sp>
    </p:spTree>
    <p:extLst>
      <p:ext uri="{BB962C8B-B14F-4D97-AF65-F5344CB8AC3E}">
        <p14:creationId xmlns:p14="http://schemas.microsoft.com/office/powerpoint/2010/main" val="19344736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1992 refinements</a:t>
            </a:r>
          </a:p>
        </p:txBody>
      </p:sp>
      <p:sp>
        <p:nvSpPr>
          <p:cNvPr id="3" name="Content Placeholder 2"/>
          <p:cNvSpPr>
            <a:spLocks noGrp="1"/>
          </p:cNvSpPr>
          <p:nvPr>
            <p:ph idx="1"/>
          </p:nvPr>
        </p:nvSpPr>
        <p:spPr/>
        <p:txBody>
          <a:bodyPr/>
          <a:lstStyle/>
          <a:p>
            <a:r>
              <a:rPr lang="en-US" dirty="0" smtClean="0"/>
              <a:t>The Stigler requirements</a:t>
            </a:r>
          </a:p>
          <a:p>
            <a:pPr marL="687387" lvl="1" indent="-342900">
              <a:buSzPct val="100000"/>
              <a:buFont typeface="+mj-lt"/>
              <a:buAutoNum type="arabicPeriod"/>
            </a:pPr>
            <a:r>
              <a:rPr lang="en-US" dirty="0" smtClean="0"/>
              <a:t>Market conditions are conducive </a:t>
            </a:r>
            <a:r>
              <a:rPr lang="en-US" dirty="0"/>
              <a:t>to reaching terms of coordination </a:t>
            </a:r>
            <a:endParaRPr lang="en-US" dirty="0" smtClean="0"/>
          </a:p>
          <a:p>
            <a:pPr lvl="2"/>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35</a:t>
            </a:fld>
            <a:endParaRPr lang="en-US" altLang="en-US" dirty="0"/>
          </a:p>
        </p:txBody>
      </p:sp>
      <p:sp>
        <p:nvSpPr>
          <p:cNvPr id="5" name="TextBox 4"/>
          <p:cNvSpPr txBox="1"/>
          <p:nvPr/>
        </p:nvSpPr>
        <p:spPr>
          <a:xfrm>
            <a:off x="1387098" y="1902194"/>
            <a:ext cx="6393051" cy="2308324"/>
          </a:xfrm>
          <a:prstGeom prst="rect">
            <a:avLst/>
          </a:prstGeom>
          <a:noFill/>
          <a:ln>
            <a:solidFill>
              <a:schemeClr val="accent1"/>
            </a:solidFill>
          </a:ln>
        </p:spPr>
        <p:txBody>
          <a:bodyPr wrap="square" rtlCol="0">
            <a:spAutoFit/>
          </a:bodyPr>
          <a:lstStyle/>
          <a:p>
            <a:r>
              <a:rPr lang="en-US" sz="1200" dirty="0"/>
              <a:t>Market conditions may be conducive to or hinder reaching terms of coordination. For example, reaching terms of coordination may be facilitated by product or firm homogeneity and by existing practices among firms, practices not necessarily themselves antitrust violations, such as standardization of pricing or product variables on which firms could compete. Key information about rival firms and the market may also facilitate reaching terms of coordination. Conversely, reaching terms of coordination may be limited or impeded by product heterogeneity or by firms having substantially incomplete information about the conditions and prospects of their rivals' businesses, perhaps because of important differences among their current business operations. In addition, reaching terms of coordination may be limited or impeded by firm heterogeneity, for example, differences in vertical integration or the production of another product that tends to be used together with the relevant </a:t>
            </a:r>
            <a:r>
              <a:rPr lang="en-US" sz="1200" dirty="0" smtClean="0"/>
              <a:t>product.</a:t>
            </a:r>
            <a:r>
              <a:rPr lang="en-US" sz="1200" baseline="30000" dirty="0" smtClean="0"/>
              <a:t>1</a:t>
            </a:r>
            <a:endParaRPr lang="en-US" sz="1200" baseline="30000" dirty="0"/>
          </a:p>
        </p:txBody>
      </p:sp>
      <p:sp>
        <p:nvSpPr>
          <p:cNvPr id="6" name="TextBox 5"/>
          <p:cNvSpPr txBox="1"/>
          <p:nvPr/>
        </p:nvSpPr>
        <p:spPr>
          <a:xfrm>
            <a:off x="457200" y="5872182"/>
            <a:ext cx="2621039" cy="276999"/>
          </a:xfrm>
          <a:prstGeom prst="rect">
            <a:avLst/>
          </a:prstGeom>
          <a:noFill/>
        </p:spPr>
        <p:txBody>
          <a:bodyPr wrap="none" rtlCol="0">
            <a:spAutoFit/>
          </a:bodyPr>
          <a:lstStyle/>
          <a:p>
            <a:r>
              <a:rPr lang="en-US" sz="1200" baseline="30000" dirty="0" smtClean="0"/>
              <a:t>1</a:t>
            </a:r>
            <a:r>
              <a:rPr lang="en-US" sz="1200" dirty="0" smtClean="0"/>
              <a:t> 1992 Merger Guidelines at § 2.11.</a:t>
            </a:r>
            <a:endParaRPr lang="en-US" sz="1200" dirty="0"/>
          </a:p>
        </p:txBody>
      </p:sp>
    </p:spTree>
    <p:extLst>
      <p:ext uri="{BB962C8B-B14F-4D97-AF65-F5344CB8AC3E}">
        <p14:creationId xmlns:p14="http://schemas.microsoft.com/office/powerpoint/2010/main" val="3057531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1992 refinements</a:t>
            </a:r>
          </a:p>
        </p:txBody>
      </p:sp>
      <p:sp>
        <p:nvSpPr>
          <p:cNvPr id="3" name="Content Placeholder 2"/>
          <p:cNvSpPr>
            <a:spLocks noGrp="1"/>
          </p:cNvSpPr>
          <p:nvPr>
            <p:ph idx="1"/>
          </p:nvPr>
        </p:nvSpPr>
        <p:spPr/>
        <p:txBody>
          <a:bodyPr/>
          <a:lstStyle/>
          <a:p>
            <a:r>
              <a:rPr lang="en-US" dirty="0" smtClean="0"/>
              <a:t>The Stigler requirements</a:t>
            </a:r>
          </a:p>
          <a:p>
            <a:pPr marL="687387" lvl="1" indent="-342900">
              <a:buSzPct val="100000"/>
              <a:buFont typeface="+mj-lt"/>
              <a:buAutoNum type="arabicPeriod" startAt="2"/>
            </a:pPr>
            <a:r>
              <a:rPr lang="en-US" dirty="0" smtClean="0"/>
              <a:t>Market conditions are conducive </a:t>
            </a:r>
            <a:r>
              <a:rPr lang="en-US" dirty="0"/>
              <a:t>to detecting </a:t>
            </a:r>
            <a:r>
              <a:rPr lang="en-US" dirty="0" smtClean="0"/>
              <a:t>and punishing deviations</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36</a:t>
            </a:fld>
            <a:endParaRPr lang="en-US" altLang="en-US" dirty="0"/>
          </a:p>
        </p:txBody>
      </p:sp>
      <p:sp>
        <p:nvSpPr>
          <p:cNvPr id="5" name="TextBox 4"/>
          <p:cNvSpPr txBox="1"/>
          <p:nvPr/>
        </p:nvSpPr>
        <p:spPr>
          <a:xfrm>
            <a:off x="1609041" y="1944047"/>
            <a:ext cx="6171108" cy="3123932"/>
          </a:xfrm>
          <a:prstGeom prst="rect">
            <a:avLst/>
          </a:prstGeom>
          <a:noFill/>
          <a:ln>
            <a:solidFill>
              <a:schemeClr val="accent1"/>
            </a:solidFill>
          </a:ln>
        </p:spPr>
        <p:txBody>
          <a:bodyPr wrap="square" rtlCol="0">
            <a:spAutoFit/>
          </a:bodyPr>
          <a:lstStyle/>
          <a:p>
            <a:pPr>
              <a:spcAft>
                <a:spcPts val="600"/>
              </a:spcAft>
            </a:pPr>
            <a:r>
              <a:rPr lang="en-US" sz="1200" dirty="0"/>
              <a:t>Where detection and punishment likely would be rapid, incentives to deviate are diminished and coordination is likely to be successful. The detection and punishment of deviations may be facilitated by existing practices among firms, themselves not necessarily antitrust violations, and by the characteristics of typical transactions. For example, if key information about specific transactions or individual price or output levels is available routinely to competitors, it may be difficult for a firm to deviate secretly. If orders for the relevant product are frequent, regular and small relative to the total output of firm in a market, it may be difficult for the firm to deviate in a substantial way without the knowledge of rivals and without the opportunity for rivals to react. If demand or cost fluctuations are relatively infrequent and small, deviations may be relatively easy to deter. </a:t>
            </a:r>
            <a:endParaRPr lang="en-US" dirty="0"/>
          </a:p>
          <a:p>
            <a:r>
              <a:rPr lang="en-US" sz="1200" dirty="0"/>
              <a:t>By contrast, where detection or punishment is likely to be slow, incentives to deviate are enhanced and coordinated interaction is unlikely to be successful. If demand or cost fluctuations are relatively frequent and large, deviations may be relatively difficult to distinguish from these other sources of market price fluctuations, and, in consequence, deviations may be relatively difficult to </a:t>
            </a:r>
            <a:r>
              <a:rPr lang="en-US" sz="1200" dirty="0" smtClean="0"/>
              <a:t>deter.</a:t>
            </a:r>
            <a:r>
              <a:rPr lang="en-US" sz="1200" baseline="30000" dirty="0" smtClean="0"/>
              <a:t>1</a:t>
            </a:r>
            <a:endParaRPr lang="en-US" sz="1200" baseline="30000" dirty="0"/>
          </a:p>
        </p:txBody>
      </p:sp>
      <p:sp>
        <p:nvSpPr>
          <p:cNvPr id="6" name="TextBox 5"/>
          <p:cNvSpPr txBox="1"/>
          <p:nvPr/>
        </p:nvSpPr>
        <p:spPr>
          <a:xfrm>
            <a:off x="457200" y="5872182"/>
            <a:ext cx="2690160" cy="276999"/>
          </a:xfrm>
          <a:prstGeom prst="rect">
            <a:avLst/>
          </a:prstGeom>
          <a:noFill/>
        </p:spPr>
        <p:txBody>
          <a:bodyPr wrap="none" rtlCol="0">
            <a:spAutoFit/>
          </a:bodyPr>
          <a:lstStyle/>
          <a:p>
            <a:r>
              <a:rPr lang="en-US" sz="1200" baseline="30000" dirty="0" smtClean="0"/>
              <a:t>1</a:t>
            </a:r>
            <a:r>
              <a:rPr lang="en-US" sz="1200" dirty="0" smtClean="0"/>
              <a:t> 1992 Merger Guidelines at § 2.12.</a:t>
            </a:r>
            <a:endParaRPr lang="en-US" sz="1200" dirty="0"/>
          </a:p>
        </p:txBody>
      </p:sp>
    </p:spTree>
    <p:extLst>
      <p:ext uri="{BB962C8B-B14F-4D97-AF65-F5344CB8AC3E}">
        <p14:creationId xmlns:p14="http://schemas.microsoft.com/office/powerpoint/2010/main" val="18886042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1992 refinements</a:t>
            </a:r>
          </a:p>
        </p:txBody>
      </p:sp>
      <p:sp>
        <p:nvSpPr>
          <p:cNvPr id="3" name="Content Placeholder 2"/>
          <p:cNvSpPr>
            <a:spLocks noGrp="1"/>
          </p:cNvSpPr>
          <p:nvPr>
            <p:ph idx="1"/>
          </p:nvPr>
        </p:nvSpPr>
        <p:spPr/>
        <p:txBody>
          <a:bodyPr/>
          <a:lstStyle/>
          <a:p>
            <a:r>
              <a:rPr lang="en-US" dirty="0" smtClean="0"/>
              <a:t>Practical implications</a:t>
            </a:r>
          </a:p>
          <a:p>
            <a:pPr lvl="1"/>
            <a:r>
              <a:rPr lang="en-US" dirty="0" smtClean="0"/>
              <a:t>The conditions for proving a theory of coordinated interaction under the 1992 DOJ/FTC Merger Guidelines were hard to prove</a:t>
            </a:r>
          </a:p>
          <a:p>
            <a:pPr lvl="2"/>
            <a:r>
              <a:rPr lang="en-US" dirty="0" smtClean="0"/>
              <a:t>Proof that the market was conducive to punishment was especially problematic, since it appeared difficult to prove that firms could tacitly coordinated on any punishment strategy</a:t>
            </a:r>
            <a:r>
              <a:rPr lang="en-US" baseline="30000" dirty="0" smtClean="0"/>
              <a:t>1</a:t>
            </a:r>
          </a:p>
          <a:p>
            <a:pPr lvl="1"/>
            <a:r>
              <a:rPr lang="en-US" dirty="0" smtClean="0"/>
              <a:t>Moreover, defendants would defend on the basis that— </a:t>
            </a:r>
          </a:p>
          <a:p>
            <a:pPr lvl="2"/>
            <a:r>
              <a:rPr lang="en-US" dirty="0" smtClean="0"/>
              <a:t>premerger the market did not exhibit any indications of oligopolistic coordination, and </a:t>
            </a:r>
          </a:p>
          <a:p>
            <a:pPr lvl="2"/>
            <a:r>
              <a:rPr lang="en-US" dirty="0" smtClean="0"/>
              <a:t>the structural changes entailed by the merger were not enough to flip a </a:t>
            </a:r>
            <a:r>
              <a:rPr lang="en-US" dirty="0" err="1" smtClean="0"/>
              <a:t>nonoligopolistically</a:t>
            </a:r>
            <a:r>
              <a:rPr lang="en-US" dirty="0" smtClean="0"/>
              <a:t> performing market into an oligopolistically performing one</a:t>
            </a:r>
          </a:p>
          <a:p>
            <a:pPr lvl="1"/>
            <a:r>
              <a:rPr lang="en-US" dirty="0" smtClean="0"/>
              <a:t>Finally, since the agencies were challenging only high market share transactions, a unilateral effects theory would almost always be available in any transaction to which a coordinated effects theory might apply</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37</a:t>
            </a:fld>
            <a:endParaRPr lang="en-US" altLang="en-US" dirty="0"/>
          </a:p>
        </p:txBody>
      </p:sp>
      <p:sp>
        <p:nvSpPr>
          <p:cNvPr id="5" name="TextBox 4"/>
          <p:cNvSpPr txBox="1"/>
          <p:nvPr/>
        </p:nvSpPr>
        <p:spPr>
          <a:xfrm>
            <a:off x="474452" y="5382898"/>
            <a:ext cx="8143337" cy="830997"/>
          </a:xfrm>
          <a:prstGeom prst="rect">
            <a:avLst/>
          </a:prstGeom>
          <a:noFill/>
        </p:spPr>
        <p:txBody>
          <a:bodyPr wrap="square" rtlCol="0">
            <a:spAutoFit/>
          </a:bodyPr>
          <a:lstStyle/>
          <a:p>
            <a:r>
              <a:rPr lang="en-US" sz="1200" baseline="30000" dirty="0" smtClean="0"/>
              <a:t>1</a:t>
            </a:r>
            <a:r>
              <a:rPr lang="en-US" sz="1200" dirty="0" smtClean="0"/>
              <a:t> Subsequent theoretical work showed that a simple and sufficient punishment  was the “grim reaper” strategy: once one firm deviates, all firms cease attempting to oligopolistically coordinate and begin to price competitively. But as we saw in </a:t>
            </a:r>
            <a:r>
              <a:rPr lang="en-US" sz="1200" i="1" dirty="0" smtClean="0"/>
              <a:t>Beaver</a:t>
            </a:r>
            <a:r>
              <a:rPr lang="en-US" sz="1200" dirty="0" smtClean="0"/>
              <a:t>, some firms will continue to try to coordinate (albeit there explicitly and not </a:t>
            </a:r>
            <a:r>
              <a:rPr lang="en-US" sz="1200" dirty="0" err="1" smtClean="0"/>
              <a:t>oligopolisitically</a:t>
            </a:r>
            <a:r>
              <a:rPr lang="en-US" sz="1200" dirty="0" smtClean="0"/>
              <a:t>) even in the face of substantial repeated deviations.</a:t>
            </a:r>
            <a:endParaRPr lang="en-US" sz="1200" dirty="0"/>
          </a:p>
        </p:txBody>
      </p:sp>
    </p:spTree>
    <p:extLst>
      <p:ext uri="{BB962C8B-B14F-4D97-AF65-F5344CB8AC3E}">
        <p14:creationId xmlns:p14="http://schemas.microsoft.com/office/powerpoint/2010/main" val="14502384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1992 refinements</a:t>
            </a:r>
          </a:p>
        </p:txBody>
      </p:sp>
      <p:sp>
        <p:nvSpPr>
          <p:cNvPr id="3" name="Content Placeholder 2"/>
          <p:cNvSpPr>
            <a:spLocks noGrp="1"/>
          </p:cNvSpPr>
          <p:nvPr>
            <p:ph idx="1"/>
          </p:nvPr>
        </p:nvSpPr>
        <p:spPr/>
        <p:txBody>
          <a:bodyPr/>
          <a:lstStyle/>
          <a:p>
            <a:r>
              <a:rPr lang="en-US" dirty="0" smtClean="0"/>
              <a:t>Bottom line</a:t>
            </a:r>
          </a:p>
          <a:p>
            <a:pPr lvl="1"/>
            <a:r>
              <a:rPr lang="en-US" dirty="0" smtClean="0"/>
              <a:t>In agency prosecutorial decision making coordinated interaction quickly ceased to be a meaningful theory in prosecutorial decision-making</a:t>
            </a:r>
          </a:p>
          <a:p>
            <a:pPr lvl="2"/>
            <a:r>
              <a:rPr lang="en-US" dirty="0" smtClean="0"/>
              <a:t>Rarely addressed in any detail by staff or parties in merger investigations</a:t>
            </a:r>
          </a:p>
          <a:p>
            <a:r>
              <a:rPr lang="en-US" dirty="0" smtClean="0"/>
              <a:t>In agency litigation</a:t>
            </a:r>
          </a:p>
          <a:p>
            <a:pPr lvl="1"/>
            <a:r>
              <a:rPr lang="en-US" dirty="0" smtClean="0"/>
              <a:t>Agencies prefer to tell a unilateral effects story in litigation as long as they can also rely on the </a:t>
            </a:r>
            <a:r>
              <a:rPr lang="en-US" i="1" dirty="0" smtClean="0"/>
              <a:t>PNB</a:t>
            </a:r>
            <a:r>
              <a:rPr lang="en-US" dirty="0" smtClean="0"/>
              <a:t> presumption to satisfy their initial burden under </a:t>
            </a:r>
            <a:r>
              <a:rPr lang="en-US" i="1" dirty="0" smtClean="0"/>
              <a:t>Baker Hughes</a:t>
            </a:r>
            <a:r>
              <a:rPr lang="en-US" dirty="0" smtClean="0"/>
              <a:t> </a:t>
            </a:r>
          </a:p>
          <a:p>
            <a:pPr lvl="1"/>
            <a:r>
              <a:rPr lang="en-US" dirty="0" smtClean="0"/>
              <a:t>Coordinated effects as a formal theory becomes central to the litigation only when—</a:t>
            </a:r>
          </a:p>
          <a:p>
            <a:pPr lvl="2"/>
            <a:r>
              <a:rPr lang="en-US" dirty="0" smtClean="0"/>
              <a:t>the defense is successful in undermining a unilateral effects theory by expanding the market and increasing the number and/or significance of non-merging parties as close competitors to the merging firms (e.g., </a:t>
            </a:r>
            <a:r>
              <a:rPr lang="en-US" i="1" dirty="0" smtClean="0"/>
              <a:t>Arch Coal</a:t>
            </a:r>
            <a:r>
              <a:rPr lang="en-US" baseline="30000" dirty="0" smtClean="0"/>
              <a:t>1</a:t>
            </a:r>
            <a:r>
              <a:rPr lang="en-US" dirty="0" smtClean="0"/>
              <a:t> or </a:t>
            </a:r>
            <a:r>
              <a:rPr lang="en-US" i="1" dirty="0" smtClean="0"/>
              <a:t>Oracle/PeopleSoft</a:t>
            </a:r>
            <a:r>
              <a:rPr lang="en-US" baseline="30000" dirty="0" smtClean="0"/>
              <a:t> 2</a:t>
            </a:r>
            <a:r>
              <a:rPr lang="en-US" dirty="0" smtClean="0"/>
              <a:t>); or</a:t>
            </a:r>
          </a:p>
          <a:p>
            <a:pPr lvl="2"/>
            <a:r>
              <a:rPr lang="en-US" dirty="0" smtClean="0"/>
              <a:t>The court rejected the unilateral effects theory on some other grounds but still wants a story told beyond the </a:t>
            </a:r>
            <a:r>
              <a:rPr lang="en-US" i="1" dirty="0" smtClean="0"/>
              <a:t>PNB</a:t>
            </a:r>
            <a:r>
              <a:rPr lang="en-US" dirty="0" smtClean="0"/>
              <a:t> presumption (e.g., </a:t>
            </a:r>
            <a:r>
              <a:rPr lang="en-US" i="1" dirty="0" smtClean="0"/>
              <a:t>CCC/Mitchell </a:t>
            </a:r>
            <a:r>
              <a:rPr lang="en-US" baseline="30000" dirty="0" smtClean="0"/>
              <a:t>3</a:t>
            </a:r>
            <a:r>
              <a:rPr lang="en-US" dirty="0" smtClean="0"/>
              <a:t>)</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38</a:t>
            </a:fld>
            <a:endParaRPr lang="en-US" altLang="en-US" dirty="0"/>
          </a:p>
        </p:txBody>
      </p:sp>
      <p:sp>
        <p:nvSpPr>
          <p:cNvPr id="6" name="TextBox 5"/>
          <p:cNvSpPr txBox="1"/>
          <p:nvPr/>
        </p:nvSpPr>
        <p:spPr>
          <a:xfrm>
            <a:off x="448573" y="5374264"/>
            <a:ext cx="8065699" cy="830997"/>
          </a:xfrm>
          <a:prstGeom prst="rect">
            <a:avLst/>
          </a:prstGeom>
          <a:noFill/>
        </p:spPr>
        <p:txBody>
          <a:bodyPr wrap="square" rtlCol="0">
            <a:spAutoFit/>
          </a:bodyPr>
          <a:lstStyle/>
          <a:p>
            <a:r>
              <a:rPr lang="en-US" sz="1200" baseline="30000" dirty="0"/>
              <a:t>1 </a:t>
            </a:r>
            <a:r>
              <a:rPr lang="en-US" sz="1200" dirty="0"/>
              <a:t>FTC v. Arch Coal, Inc., 329 F. Supp. 2d 109 (D.D.C. 2004), appeal voluntarily dismissed, Nos. 04-5291, 04-7120, 2004 WL 2066879 (D.C. Cir. Sept. 15, 2004</a:t>
            </a:r>
            <a:r>
              <a:rPr lang="en-US" sz="1200" dirty="0" smtClean="0"/>
              <a:t>). </a:t>
            </a:r>
          </a:p>
          <a:p>
            <a:r>
              <a:rPr lang="en-US" sz="1200" baseline="30000" dirty="0"/>
              <a:t>2</a:t>
            </a:r>
            <a:r>
              <a:rPr lang="en-US" sz="1200" dirty="0"/>
              <a:t> United States v. Oracle Corp., 331 F. Supp. 2d 1098 (N.D. Ca. 2004</a:t>
            </a:r>
            <a:r>
              <a:rPr lang="en-US" sz="1200" dirty="0" smtClean="0"/>
              <a:t>).</a:t>
            </a:r>
          </a:p>
          <a:p>
            <a:r>
              <a:rPr lang="en-US" sz="1200" baseline="30000" dirty="0" smtClean="0"/>
              <a:t>3</a:t>
            </a:r>
            <a:r>
              <a:rPr lang="en-US" sz="1200" dirty="0" smtClean="0"/>
              <a:t> </a:t>
            </a:r>
            <a:r>
              <a:rPr lang="en-US" sz="1200" dirty="0"/>
              <a:t>FTC v. CCC Holdings Inc., 605 F. Supp. 2d 26 (D.D.C. 2009</a:t>
            </a:r>
            <a:r>
              <a:rPr lang="en-US" sz="1200" dirty="0" smtClean="0"/>
              <a:t>).</a:t>
            </a:r>
            <a:endParaRPr lang="en-US" sz="1200" dirty="0"/>
          </a:p>
        </p:txBody>
      </p:sp>
    </p:spTree>
    <p:extLst>
      <p:ext uri="{BB962C8B-B14F-4D97-AF65-F5344CB8AC3E}">
        <p14:creationId xmlns:p14="http://schemas.microsoft.com/office/powerpoint/2010/main" val="23594275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2010 refinements</a:t>
            </a:r>
            <a:endParaRPr lang="en-US" dirty="0"/>
          </a:p>
        </p:txBody>
      </p:sp>
      <p:sp>
        <p:nvSpPr>
          <p:cNvPr id="3" name="Content Placeholder 2"/>
          <p:cNvSpPr>
            <a:spLocks noGrp="1"/>
          </p:cNvSpPr>
          <p:nvPr>
            <p:ph idx="1"/>
          </p:nvPr>
        </p:nvSpPr>
        <p:spPr/>
        <p:txBody>
          <a:bodyPr/>
          <a:lstStyle/>
          <a:p>
            <a:r>
              <a:rPr lang="en-US" dirty="0" smtClean="0"/>
              <a:t>2010 changes</a:t>
            </a:r>
          </a:p>
          <a:p>
            <a:pPr lvl="1"/>
            <a:r>
              <a:rPr lang="en-US" dirty="0" smtClean="0"/>
              <a:t>The 2010 guidelines softened the language to eliminate the Stigler requirements on detection and punishment and focused more on market characteristics: </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39</a:t>
            </a:fld>
            <a:endParaRPr lang="en-US" altLang="en-US" dirty="0"/>
          </a:p>
        </p:txBody>
      </p:sp>
      <p:sp>
        <p:nvSpPr>
          <p:cNvPr id="5" name="TextBox 4"/>
          <p:cNvSpPr txBox="1"/>
          <p:nvPr/>
        </p:nvSpPr>
        <p:spPr>
          <a:xfrm>
            <a:off x="1355698" y="2170235"/>
            <a:ext cx="6432603" cy="3416320"/>
          </a:xfrm>
          <a:prstGeom prst="rect">
            <a:avLst/>
          </a:prstGeom>
          <a:noFill/>
          <a:ln>
            <a:solidFill>
              <a:schemeClr val="accent1"/>
            </a:solidFill>
          </a:ln>
        </p:spPr>
        <p:txBody>
          <a:bodyPr wrap="square" rtlCol="0">
            <a:spAutoFit/>
          </a:bodyPr>
          <a:lstStyle/>
          <a:p>
            <a:r>
              <a:rPr lang="en-US" sz="1200" dirty="0"/>
              <a:t>A market typically is more vulnerable to coordinated conduct if each competitively important firm’s significant competitive initiatives can be promptly and confidently observed by that firm’s rivals. This is more likely to be the case if the terms offered to customers are relatively transparent. Price transparency can be greater for relatively homogeneous products. Even if terms of dealing are not transparent, transparency regarding the identities of the firms serving particular customers can give rise to coordination, e.g., through customer or territorial allocation. Regular monitoring by suppliers of one another’s prices or customers can indicate that the terms offered to customers are relatively transparent. </a:t>
            </a:r>
            <a:endParaRPr lang="en-US" sz="1200" dirty="0" smtClean="0"/>
          </a:p>
          <a:p>
            <a:endParaRPr lang="en-US" sz="1200" dirty="0"/>
          </a:p>
          <a:p>
            <a:r>
              <a:rPr lang="en-US" sz="1200" dirty="0"/>
              <a:t>A market typically is more vulnerable to coordinated conduct if a firm’s prospective competitive reward from attracting customers away from its rivals will be significantly diminished by likely responses of those rivals. This is more likely to be the case, the stronger and faster are the responses the firm anticipates from its rivals. The firm is more likely to anticipate strong responses if there are few significant competitors, if products in the relevant market are relatively homogeneous, if customers find it relatively easy to switch between suppliers, or if suppliers use meeting-competition clauses</a:t>
            </a:r>
            <a:r>
              <a:rPr lang="en-US" sz="1200" dirty="0" smtClean="0"/>
              <a:t>.</a:t>
            </a:r>
          </a:p>
          <a:p>
            <a:r>
              <a:rPr lang="en-US" sz="1200" dirty="0"/>
              <a:t/>
            </a:r>
            <a:br>
              <a:rPr lang="en-US" sz="1200" dirty="0"/>
            </a:br>
            <a:r>
              <a:rPr lang="en-US" sz="1200" dirty="0" smtClean="0"/>
              <a:t>(continued on next slide)</a:t>
            </a:r>
            <a:endParaRPr lang="en-US" sz="1200" dirty="0"/>
          </a:p>
        </p:txBody>
      </p:sp>
    </p:spTree>
    <p:extLst>
      <p:ext uri="{BB962C8B-B14F-4D97-AF65-F5344CB8AC3E}">
        <p14:creationId xmlns:p14="http://schemas.microsoft.com/office/powerpoint/2010/main" val="611567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title"/>
          </p:nvPr>
        </p:nvSpPr>
        <p:spPr/>
        <p:txBody>
          <a:bodyPr/>
          <a:lstStyle/>
          <a:p>
            <a:r>
              <a:rPr lang="en-US" altLang="en-US" smtClean="0"/>
              <a:t>Section 7 of the Clayton Act</a:t>
            </a:r>
          </a:p>
        </p:txBody>
      </p:sp>
      <p:sp>
        <p:nvSpPr>
          <p:cNvPr id="26627" name="Rectangle 7"/>
          <p:cNvSpPr>
            <a:spLocks noGrp="1" noChangeArrowheads="1"/>
          </p:cNvSpPr>
          <p:nvPr>
            <p:ph idx="1"/>
          </p:nvPr>
        </p:nvSpPr>
        <p:spPr/>
        <p:txBody>
          <a:bodyPr/>
          <a:lstStyle/>
          <a:p>
            <a:r>
              <a:rPr lang="en-US" altLang="en-US" dirty="0" smtClean="0"/>
              <a:t>Section 7 supplies the antitrust standard to test acquisitions:</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r>
              <a:rPr lang="en-US" altLang="en-US" dirty="0" smtClean="0"/>
              <a:t>Test of anticompetitive effect under Section 7</a:t>
            </a:r>
          </a:p>
          <a:p>
            <a:pPr lvl="1"/>
            <a:r>
              <a:rPr lang="en-US" altLang="en-US" dirty="0"/>
              <a:t>Whether “the effect of such acquisition may be substantially to lessen competition, or to tend to create a </a:t>
            </a:r>
            <a:r>
              <a:rPr lang="en-US" altLang="en-US" dirty="0" smtClean="0"/>
              <a:t>monopoly” in any relevant market</a:t>
            </a:r>
          </a:p>
          <a:p>
            <a:pPr lvl="1"/>
            <a:r>
              <a:rPr lang="en-US" altLang="en-US" i="1" dirty="0" smtClean="0"/>
              <a:t>Incipiency standard</a:t>
            </a:r>
            <a:r>
              <a:rPr lang="en-US" altLang="en-US" dirty="0" smtClean="0"/>
              <a:t>: The Supreme </a:t>
            </a:r>
            <a:r>
              <a:rPr lang="en-US" altLang="en-US" dirty="0"/>
              <a:t>Court </a:t>
            </a:r>
            <a:r>
              <a:rPr lang="en-US" altLang="en-US" dirty="0" smtClean="0"/>
              <a:t>has interpreted </a:t>
            </a:r>
            <a:r>
              <a:rPr lang="en-US" altLang="en-US" dirty="0"/>
              <a:t>the “may be” and “tend to” language in the anticompetitive effects test </a:t>
            </a:r>
            <a:r>
              <a:rPr lang="en-US" altLang="en-US" dirty="0" smtClean="0"/>
              <a:t>to:</a:t>
            </a:r>
            <a:endParaRPr lang="en-US" altLang="en-US" dirty="0"/>
          </a:p>
          <a:p>
            <a:pPr lvl="2"/>
            <a:r>
              <a:rPr lang="en-US" altLang="en-US" dirty="0" smtClean="0"/>
              <a:t>Require proof only of a </a:t>
            </a:r>
            <a:r>
              <a:rPr lang="en-US" altLang="en-US" dirty="0"/>
              <a:t>reasonable probability that the proscribed anticompetitive effect will occur </a:t>
            </a:r>
            <a:r>
              <a:rPr lang="en-US" altLang="en-US" dirty="0" smtClean="0"/>
              <a:t>as a result of the challenged acquisition</a:t>
            </a:r>
            <a:endParaRPr lang="en-US" altLang="en-US" dirty="0"/>
          </a:p>
          <a:p>
            <a:pPr lvl="2"/>
            <a:r>
              <a:rPr lang="en-US" altLang="en-US" dirty="0" smtClean="0"/>
              <a:t>Not require proof that an </a:t>
            </a:r>
            <a:r>
              <a:rPr lang="en-US" altLang="en-US" dirty="0"/>
              <a:t>actual anticompetitive effect </a:t>
            </a:r>
            <a:r>
              <a:rPr lang="en-US" altLang="en-US" dirty="0" smtClean="0"/>
              <a:t>will </a:t>
            </a:r>
            <a:r>
              <a:rPr lang="en-US" altLang="en-US" dirty="0"/>
              <a:t>occur</a:t>
            </a:r>
          </a:p>
          <a:p>
            <a:pPr lvl="2"/>
            <a:endParaRPr lang="en-US" altLang="en-US" dirty="0" smtClean="0"/>
          </a:p>
        </p:txBody>
      </p:sp>
      <p:sp>
        <p:nvSpPr>
          <p:cNvPr id="26629" name="Rectangle 6"/>
          <p:cNvSpPr>
            <a:spLocks noGrp="1" noChangeArrowheads="1"/>
          </p:cNvSpPr>
          <p:nvPr>
            <p:ph type="sldNum" sz="quarter" idx="12"/>
          </p:nvPr>
        </p:nvSpPr>
        <p:spPr/>
        <p:txBody>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fld id="{E463A4A3-2441-499A-A48E-758C112F21F9}" type="slidenum">
              <a:rPr lang="en-US" altLang="en-US" sz="900" smtClean="0">
                <a:latin typeface="+mn-lt"/>
              </a:rPr>
              <a:pPr/>
              <a:t>4</a:t>
            </a:fld>
            <a:endParaRPr lang="en-US" altLang="en-US" sz="900" dirty="0" smtClean="0">
              <a:latin typeface="+mn-lt"/>
            </a:endParaRPr>
          </a:p>
        </p:txBody>
      </p:sp>
      <p:sp>
        <p:nvSpPr>
          <p:cNvPr id="26630" name="TextBox 1"/>
          <p:cNvSpPr txBox="1">
            <a:spLocks noChangeArrowheads="1"/>
          </p:cNvSpPr>
          <p:nvPr/>
        </p:nvSpPr>
        <p:spPr bwMode="auto">
          <a:xfrm>
            <a:off x="1668463" y="1581903"/>
            <a:ext cx="5943600" cy="2025650"/>
          </a:xfrm>
          <a:prstGeom prst="rect">
            <a:avLst/>
          </a:prstGeom>
          <a:noFill/>
          <a:ln w="1905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FontTx/>
              <a:buNone/>
            </a:pPr>
            <a:r>
              <a:rPr kumimoji="1" lang="en-US" altLang="en-US" sz="1400" dirty="0" smtClean="0">
                <a:latin typeface="Arial" charset="0"/>
              </a:rPr>
              <a:t>No person engaged in commerce or in any activity affecting commerce shall acquire, directly or indirectly, the whole or any part of the stock or other share capital and no person subject to the jurisdiction of the Federal Trade Commission shall acquire the whole or any part of the assets of another person engaged also in commerce or in any activity affecting commerce, where in any line of commerce or in any activity affecting commerce in any section of the country, </a:t>
            </a:r>
            <a:r>
              <a:rPr kumimoji="1" lang="en-US" altLang="en-US" sz="1400" i="1" dirty="0" smtClean="0">
                <a:solidFill>
                  <a:schemeClr val="accent1"/>
                </a:solidFill>
                <a:latin typeface="Arial" charset="0"/>
              </a:rPr>
              <a:t>the effect of such acquisition may be substantially to lessen competition, or to tend to create a monopoly.</a:t>
            </a:r>
            <a:r>
              <a:rPr kumimoji="1" lang="en-US" altLang="en-US" sz="1400" baseline="30000" dirty="0" smtClean="0">
                <a:solidFill>
                  <a:schemeClr val="accent1"/>
                </a:solidFill>
                <a:latin typeface="Arial" charset="0"/>
              </a:rPr>
              <a:t>1 </a:t>
            </a:r>
            <a:endParaRPr kumimoji="1" lang="en-US" altLang="en-US" sz="1400" baseline="30000" dirty="0">
              <a:solidFill>
                <a:schemeClr val="accent1"/>
              </a:solidFill>
              <a:latin typeface="Arial" charset="0"/>
            </a:endParaRPr>
          </a:p>
        </p:txBody>
      </p:sp>
      <p:sp>
        <p:nvSpPr>
          <p:cNvPr id="2" name="TextBox 1"/>
          <p:cNvSpPr txBox="1"/>
          <p:nvPr/>
        </p:nvSpPr>
        <p:spPr>
          <a:xfrm>
            <a:off x="457200" y="5916225"/>
            <a:ext cx="1364476" cy="276999"/>
          </a:xfrm>
          <a:prstGeom prst="rect">
            <a:avLst/>
          </a:prstGeom>
          <a:noFill/>
        </p:spPr>
        <p:txBody>
          <a:bodyPr wrap="none" rtlCol="0">
            <a:spAutoFit/>
          </a:bodyPr>
          <a:lstStyle/>
          <a:p>
            <a:r>
              <a:rPr lang="en-US" sz="1200" baseline="30000" dirty="0" smtClean="0"/>
              <a:t>1</a:t>
            </a:r>
            <a:r>
              <a:rPr lang="en-US" sz="1200" dirty="0" smtClean="0"/>
              <a:t> 15 U.S.C. § 18.</a:t>
            </a:r>
            <a:endParaRPr lang="en-US" sz="1200" dirty="0"/>
          </a:p>
        </p:txBody>
      </p:sp>
    </p:spTree>
    <p:extLst>
      <p:ext uri="{BB962C8B-B14F-4D97-AF65-F5344CB8AC3E}">
        <p14:creationId xmlns:p14="http://schemas.microsoft.com/office/powerpoint/2010/main" val="18157152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2010 refinements</a:t>
            </a:r>
            <a:endParaRPr lang="en-US" dirty="0"/>
          </a:p>
        </p:txBody>
      </p:sp>
      <p:sp>
        <p:nvSpPr>
          <p:cNvPr id="3" name="Content Placeholder 2"/>
          <p:cNvSpPr>
            <a:spLocks noGrp="1"/>
          </p:cNvSpPr>
          <p:nvPr>
            <p:ph idx="1"/>
          </p:nvPr>
        </p:nvSpPr>
        <p:spPr/>
        <p:txBody>
          <a:bodyPr/>
          <a:lstStyle/>
          <a:p>
            <a:r>
              <a:rPr lang="en-US" dirty="0" smtClean="0"/>
              <a:t>2010 changes</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40</a:t>
            </a:fld>
            <a:endParaRPr lang="en-US" altLang="en-US" dirty="0"/>
          </a:p>
        </p:txBody>
      </p:sp>
      <p:sp>
        <p:nvSpPr>
          <p:cNvPr id="5" name="TextBox 4"/>
          <p:cNvSpPr txBox="1"/>
          <p:nvPr/>
        </p:nvSpPr>
        <p:spPr>
          <a:xfrm>
            <a:off x="1355698" y="1674290"/>
            <a:ext cx="6432603" cy="3600986"/>
          </a:xfrm>
          <a:prstGeom prst="rect">
            <a:avLst/>
          </a:prstGeom>
          <a:noFill/>
          <a:ln>
            <a:solidFill>
              <a:schemeClr val="accent1"/>
            </a:solidFill>
          </a:ln>
        </p:spPr>
        <p:txBody>
          <a:bodyPr wrap="square" rtlCol="0">
            <a:spAutoFit/>
          </a:bodyPr>
          <a:lstStyle/>
          <a:p>
            <a:r>
              <a:rPr lang="en-US" sz="1200" dirty="0" smtClean="0"/>
              <a:t>A </a:t>
            </a:r>
            <a:r>
              <a:rPr lang="en-US" sz="1200" dirty="0"/>
              <a:t>firm is more likely to be deterred from making competitive initiatives by whatever responses occur if sales are small and frequent rather than via occasional large and long-term contracts or if relatively few customers will switch to it before rivals are able to respond. A firm is less likely to be deterred by whatever responses occur if the firm has little stake in the status quo. For example, a firm with a small market share that can quickly and dramatically expand, constrained neither by limits on production nor by customer reluctance to switch providers or to entrust business to a historically small provider, is unlikely to be deterred. Firms are also less likely to be deterred by whatever responses occur if competition in the relevant market is marked by leapfrogging technological innovation, so that responses by competitors leave the gains from successful innovation largely intact. </a:t>
            </a:r>
            <a:endParaRPr lang="en-US" sz="1200" dirty="0" smtClean="0"/>
          </a:p>
          <a:p>
            <a:endParaRPr lang="en-US" sz="1200" dirty="0"/>
          </a:p>
          <a:p>
            <a:r>
              <a:rPr lang="en-US" sz="1200" dirty="0"/>
              <a:t>A market is more apt to be vulnerable to coordinated conduct if the firm initiating a price increase will lose relatively few customers after rivals respond to the increase. Similarly, a market is more apt to be vulnerable to coordinated conduct if a firm that first offers a lower price or improved product to customers will retain relatively few customers thus attracted away from its rivals after those rivals respond.</a:t>
            </a:r>
          </a:p>
          <a:p>
            <a:r>
              <a:rPr lang="en-US" sz="1200" dirty="0"/>
              <a:t>The Agencies regard coordinated interaction as more likely, the more the participants stand to gain from successful coordination. Coordination generally is more profitable, the lower is the market elasticity of </a:t>
            </a:r>
            <a:r>
              <a:rPr lang="en-US" sz="1200" dirty="0" smtClean="0"/>
              <a:t>demand.</a:t>
            </a:r>
            <a:r>
              <a:rPr lang="en-US" sz="1200" baseline="30000" dirty="0" smtClean="0"/>
              <a:t>1</a:t>
            </a:r>
            <a:r>
              <a:rPr lang="en-US" sz="1200" dirty="0" smtClean="0"/>
              <a:t> </a:t>
            </a:r>
            <a:endParaRPr lang="en-US" dirty="0"/>
          </a:p>
        </p:txBody>
      </p:sp>
      <p:sp>
        <p:nvSpPr>
          <p:cNvPr id="6" name="TextBox 5"/>
          <p:cNvSpPr txBox="1"/>
          <p:nvPr/>
        </p:nvSpPr>
        <p:spPr>
          <a:xfrm>
            <a:off x="457200" y="5891166"/>
            <a:ext cx="2520242" cy="276999"/>
          </a:xfrm>
          <a:prstGeom prst="rect">
            <a:avLst/>
          </a:prstGeom>
          <a:noFill/>
        </p:spPr>
        <p:txBody>
          <a:bodyPr wrap="none" rtlCol="0">
            <a:spAutoFit/>
          </a:bodyPr>
          <a:lstStyle/>
          <a:p>
            <a:r>
              <a:rPr lang="en-US" sz="1200" baseline="30000" dirty="0" smtClean="0"/>
              <a:t>1</a:t>
            </a:r>
            <a:r>
              <a:rPr lang="en-US" sz="1200" dirty="0" smtClean="0"/>
              <a:t> 2010 Merger Guidelines at § 7.2.</a:t>
            </a:r>
            <a:endParaRPr lang="en-US" sz="1200" dirty="0"/>
          </a:p>
        </p:txBody>
      </p:sp>
    </p:spTree>
    <p:extLst>
      <p:ext uri="{BB962C8B-B14F-4D97-AF65-F5344CB8AC3E}">
        <p14:creationId xmlns:p14="http://schemas.microsoft.com/office/powerpoint/2010/main" val="217207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thoughts</a:t>
            </a:r>
            <a:endParaRPr lang="en-US" dirty="0"/>
          </a:p>
        </p:txBody>
      </p:sp>
      <p:sp>
        <p:nvSpPr>
          <p:cNvPr id="3" name="Content Placeholder 2"/>
          <p:cNvSpPr>
            <a:spLocks noGrp="1"/>
          </p:cNvSpPr>
          <p:nvPr>
            <p:ph idx="1"/>
          </p:nvPr>
        </p:nvSpPr>
        <p:spPr/>
        <p:txBody>
          <a:bodyPr/>
          <a:lstStyle/>
          <a:p>
            <a:r>
              <a:rPr lang="en-US" dirty="0" smtClean="0"/>
              <a:t>DOJ/FTC merger investigations</a:t>
            </a:r>
          </a:p>
          <a:p>
            <a:pPr lvl="1"/>
            <a:r>
              <a:rPr lang="en-US" dirty="0" smtClean="0"/>
              <a:t>As a practical matter, even after the 2010 revisions to the Merger Guidelines coordinated effects is essentially dead as a independent theory of competitive harm in horizontal merger investigations.</a:t>
            </a:r>
          </a:p>
          <a:p>
            <a:pPr lvl="2"/>
            <a:r>
              <a:rPr lang="en-US" dirty="0" smtClean="0"/>
              <a:t>Since the early 1980s, with very rare exceptions the agencies have only challenged high market shares deals (or at least high in the markets the agencies define)</a:t>
            </a:r>
          </a:p>
          <a:p>
            <a:pPr lvl="2"/>
            <a:r>
              <a:rPr lang="en-US" dirty="0" smtClean="0"/>
              <a:t>Within these highly concentrated markets, a unilateral theory of anticompetitive effect will necessarily apply, so that a coordinated effects theory is superfluous </a:t>
            </a:r>
          </a:p>
          <a:p>
            <a:pPr lvl="2"/>
            <a:r>
              <a:rPr lang="en-US" dirty="0" smtClean="0"/>
              <a:t>As a result, prosecutorial decision making depends on the unilateral effects theory</a:t>
            </a:r>
          </a:p>
          <a:p>
            <a:pPr lvl="3"/>
            <a:r>
              <a:rPr lang="en-US" dirty="0" smtClean="0"/>
              <a:t>Although the agencies will plead a coordinated effects theory as a matter of course in any complaint</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41</a:t>
            </a:fld>
            <a:endParaRPr lang="en-US" altLang="en-US" dirty="0"/>
          </a:p>
        </p:txBody>
      </p:sp>
    </p:spTree>
    <p:extLst>
      <p:ext uri="{BB962C8B-B14F-4D97-AF65-F5344CB8AC3E}">
        <p14:creationId xmlns:p14="http://schemas.microsoft.com/office/powerpoint/2010/main" val="9343982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thoughts</a:t>
            </a:r>
            <a:endParaRPr lang="en-US" dirty="0"/>
          </a:p>
        </p:txBody>
      </p:sp>
      <p:sp>
        <p:nvSpPr>
          <p:cNvPr id="3" name="Content Placeholder 2"/>
          <p:cNvSpPr>
            <a:spLocks noGrp="1"/>
          </p:cNvSpPr>
          <p:nvPr>
            <p:ph idx="1"/>
          </p:nvPr>
        </p:nvSpPr>
        <p:spPr/>
        <p:txBody>
          <a:bodyPr/>
          <a:lstStyle/>
          <a:p>
            <a:r>
              <a:rPr lang="en-US" dirty="0" smtClean="0"/>
              <a:t>Merger litigation</a:t>
            </a:r>
          </a:p>
          <a:p>
            <a:pPr lvl="1"/>
            <a:r>
              <a:rPr lang="en-US" dirty="0" smtClean="0"/>
              <a:t>Coordinated interaction, as implemented through the </a:t>
            </a:r>
            <a:r>
              <a:rPr lang="en-US" i="1" dirty="0" smtClean="0"/>
              <a:t>PNB</a:t>
            </a:r>
            <a:r>
              <a:rPr lang="en-US" dirty="0" smtClean="0"/>
              <a:t> presumption, remains (along with market definition) an absolutely critical part of judicial horizontal merger analysis</a:t>
            </a:r>
          </a:p>
          <a:p>
            <a:pPr lvl="1"/>
            <a:r>
              <a:rPr lang="en-US" dirty="0" smtClean="0"/>
              <a:t>So far, even the DOJ and FTC had not brought a test case that does not depend on the </a:t>
            </a:r>
            <a:r>
              <a:rPr lang="en-US" i="1" dirty="0" smtClean="0"/>
              <a:t>PNB</a:t>
            </a:r>
            <a:r>
              <a:rPr lang="en-US" dirty="0" smtClean="0"/>
              <a:t> presumption</a:t>
            </a:r>
          </a:p>
          <a:p>
            <a:pPr lvl="1"/>
            <a:r>
              <a:rPr lang="en-US" dirty="0" smtClean="0"/>
              <a:t>As far as I know, every horizontal merger case decided by the courts in favor of the plaintiff has found the requisite anticompetitive effect through the </a:t>
            </a:r>
            <a:r>
              <a:rPr lang="en-US" i="1" dirty="0" smtClean="0"/>
              <a:t>PNB</a:t>
            </a:r>
            <a:r>
              <a:rPr lang="en-US" dirty="0" smtClean="0"/>
              <a:t>  presumption</a:t>
            </a:r>
          </a:p>
          <a:p>
            <a:r>
              <a:rPr lang="en-US" dirty="0" smtClean="0"/>
              <a:t>Coordinated effects as a negative defense</a:t>
            </a:r>
          </a:p>
          <a:p>
            <a:pPr lvl="1"/>
            <a:r>
              <a:rPr lang="en-US" dirty="0" smtClean="0"/>
              <a:t>In </a:t>
            </a:r>
            <a:r>
              <a:rPr lang="en-US" i="1" dirty="0" smtClean="0"/>
              <a:t>H&amp;R Block</a:t>
            </a:r>
            <a:r>
              <a:rPr lang="en-US" dirty="0" smtClean="0"/>
              <a:t>, the court reframed coordinated effects as a </a:t>
            </a:r>
            <a:r>
              <a:rPr lang="en-US" i="1" dirty="0" smtClean="0"/>
              <a:t>negative defense</a:t>
            </a:r>
            <a:r>
              <a:rPr lang="en-US" dirty="0" smtClean="0"/>
              <a:t>:</a:t>
            </a:r>
          </a:p>
          <a:p>
            <a:pPr lvl="1"/>
            <a:endParaRPr lang="en-US" dirty="0"/>
          </a:p>
          <a:p>
            <a:pPr lvl="1"/>
            <a:endParaRPr lang="en-US" dirty="0" smtClean="0"/>
          </a:p>
          <a:p>
            <a:pPr lvl="1"/>
            <a:endParaRPr lang="en-US" dirty="0"/>
          </a:p>
          <a:p>
            <a:pPr lvl="1"/>
            <a:endParaRPr lang="en-US" dirty="0" smtClean="0"/>
          </a:p>
          <a:p>
            <a:pPr lvl="2"/>
            <a:r>
              <a:rPr lang="en-US" dirty="0" smtClean="0"/>
              <a:t>Merging parties bear burden of production, not burden of persuasion </a:t>
            </a:r>
          </a:p>
          <a:p>
            <a:pPr lvl="1"/>
            <a:endParaRPr lang="en-US" dirty="0" smtClean="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42</a:t>
            </a:fld>
            <a:endParaRPr lang="en-US" altLang="en-US" dirty="0"/>
          </a:p>
        </p:txBody>
      </p:sp>
      <p:sp>
        <p:nvSpPr>
          <p:cNvPr id="5" name="TextBox 4"/>
          <p:cNvSpPr txBox="1"/>
          <p:nvPr/>
        </p:nvSpPr>
        <p:spPr>
          <a:xfrm>
            <a:off x="1439184" y="4264101"/>
            <a:ext cx="6403558" cy="1169551"/>
          </a:xfrm>
          <a:prstGeom prst="rect">
            <a:avLst/>
          </a:prstGeom>
          <a:noFill/>
          <a:ln>
            <a:solidFill>
              <a:schemeClr val="accent1"/>
            </a:solidFill>
          </a:ln>
        </p:spPr>
        <p:txBody>
          <a:bodyPr wrap="square" rtlCol="0">
            <a:spAutoFit/>
          </a:bodyPr>
          <a:lstStyle/>
          <a:p>
            <a:r>
              <a:rPr lang="en-US" sz="1400" dirty="0"/>
              <a:t>Since the government has established its prima facie </a:t>
            </a:r>
            <a:r>
              <a:rPr lang="en-US" sz="1400" dirty="0" smtClean="0"/>
              <a:t>case [using the </a:t>
            </a:r>
            <a:r>
              <a:rPr lang="en-US" sz="1400" i="1" dirty="0" smtClean="0"/>
              <a:t>PNB </a:t>
            </a:r>
            <a:r>
              <a:rPr lang="en-US" sz="1400" dirty="0" smtClean="0"/>
              <a:t>presumption], </a:t>
            </a:r>
            <a:r>
              <a:rPr lang="en-US" sz="1400" dirty="0"/>
              <a:t>the burden is on the defendants to produce evidence of “structural market barriers to collusion” specific to this industry that would defeat the “ordinary presumption of collusion” that attaches to a merger in a highly concentrated </a:t>
            </a:r>
            <a:r>
              <a:rPr lang="en-US" sz="1400" dirty="0" smtClean="0"/>
              <a:t>market.</a:t>
            </a:r>
            <a:r>
              <a:rPr lang="en-US" sz="1400" baseline="30000" dirty="0" smtClean="0"/>
              <a:t>1</a:t>
            </a:r>
            <a:r>
              <a:rPr lang="en-US" sz="1400" dirty="0" smtClean="0"/>
              <a:t> </a:t>
            </a:r>
            <a:endParaRPr lang="en-US" sz="1400" dirty="0"/>
          </a:p>
        </p:txBody>
      </p:sp>
      <p:sp>
        <p:nvSpPr>
          <p:cNvPr id="6" name="TextBox 5"/>
          <p:cNvSpPr txBox="1"/>
          <p:nvPr/>
        </p:nvSpPr>
        <p:spPr>
          <a:xfrm>
            <a:off x="463406" y="5920017"/>
            <a:ext cx="5077224" cy="276999"/>
          </a:xfrm>
          <a:prstGeom prst="rect">
            <a:avLst/>
          </a:prstGeom>
          <a:noFill/>
        </p:spPr>
        <p:txBody>
          <a:bodyPr wrap="none" rtlCol="0">
            <a:spAutoFit/>
          </a:bodyPr>
          <a:lstStyle/>
          <a:p>
            <a:r>
              <a:rPr lang="en-US" sz="1200" baseline="30000" dirty="0"/>
              <a:t>1 </a:t>
            </a:r>
            <a:r>
              <a:rPr lang="en-US" sz="1200" dirty="0"/>
              <a:t>United States v. H&amp;R Block, Inc., 833 F. Supp. 2d </a:t>
            </a:r>
            <a:r>
              <a:rPr lang="en-US" sz="1200" dirty="0" smtClean="0"/>
              <a:t>36, 77 </a:t>
            </a:r>
            <a:r>
              <a:rPr lang="en-US" sz="1200" dirty="0"/>
              <a:t>(D.D.C. 2011</a:t>
            </a:r>
            <a:r>
              <a:rPr lang="en-US" sz="1200" dirty="0" smtClean="0"/>
              <a:t>).</a:t>
            </a:r>
            <a:endParaRPr lang="en-US" sz="1200" dirty="0"/>
          </a:p>
        </p:txBody>
      </p:sp>
    </p:spTree>
    <p:extLst>
      <p:ext uri="{BB962C8B-B14F-4D97-AF65-F5344CB8AC3E}">
        <p14:creationId xmlns:p14="http://schemas.microsoft.com/office/powerpoint/2010/main" val="19999974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26" y="2919413"/>
            <a:ext cx="8756542" cy="1362075"/>
          </a:xfrm>
        </p:spPr>
        <p:txBody>
          <a:bodyPr/>
          <a:lstStyle/>
          <a:p>
            <a:pPr algn="ctr">
              <a:defRPr/>
            </a:pPr>
            <a:r>
              <a:rPr lang="en-US" sz="3600" cap="none" dirty="0" smtClean="0"/>
              <a:t>Unilateral Effects</a:t>
            </a:r>
            <a:endParaRPr lang="en-US" sz="3600" cap="none" dirty="0"/>
          </a:p>
        </p:txBody>
      </p:sp>
      <p:sp>
        <p:nvSpPr>
          <p:cNvPr id="3174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7EC1B9-03F2-4E77-A38D-4A47E3659601}" type="slidenum">
              <a:rPr lang="en-US" altLang="en-US" sz="900">
                <a:latin typeface="+mn-lt"/>
              </a:rPr>
              <a:pPr eaLnBrk="1" hangingPunct="1"/>
              <a:t>43</a:t>
            </a:fld>
            <a:endParaRPr lang="en-US" altLang="en-US" sz="900" dirty="0">
              <a:latin typeface="+mn-lt"/>
            </a:endParaRPr>
          </a:p>
        </p:txBody>
      </p:sp>
    </p:spTree>
    <p:extLst>
      <p:ext uri="{BB962C8B-B14F-4D97-AF65-F5344CB8AC3E}">
        <p14:creationId xmlns:p14="http://schemas.microsoft.com/office/powerpoint/2010/main" val="34047714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Introduction</a:t>
            </a:r>
            <a:endParaRPr lang="en-US" dirty="0"/>
          </a:p>
        </p:txBody>
      </p:sp>
      <p:sp>
        <p:nvSpPr>
          <p:cNvPr id="6" name="Content Placeholder 5"/>
          <p:cNvSpPr>
            <a:spLocks noGrp="1"/>
          </p:cNvSpPr>
          <p:nvPr>
            <p:ph idx="1"/>
          </p:nvPr>
        </p:nvSpPr>
        <p:spPr/>
        <p:txBody>
          <a:bodyPr/>
          <a:lstStyle/>
          <a:p>
            <a:r>
              <a:rPr lang="en-US" dirty="0" smtClean="0"/>
              <a:t>Definition</a:t>
            </a:r>
          </a:p>
          <a:p>
            <a:pPr lvl="1"/>
            <a:r>
              <a:rPr lang="en-US" dirty="0" smtClean="0"/>
              <a:t>Unilateral effects is </a:t>
            </a:r>
            <a:r>
              <a:rPr lang="en-US" dirty="0"/>
              <a:t>a theory of anticompetitive harm that </a:t>
            </a:r>
            <a:r>
              <a:rPr lang="en-US" dirty="0" smtClean="0"/>
              <a:t>on the elimination of significant “local” competition between the merging firms, so that the merged firm can raise prices independently of how other incumbent firms react.</a:t>
            </a:r>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D31AD65E-99E6-4861-8D1F-4FED3A1E477B}" type="slidenum">
              <a:rPr lang="en-US" altLang="en-US" smtClean="0"/>
              <a:pPr>
                <a:defRPr/>
              </a:pPr>
              <a:t>44</a:t>
            </a:fld>
            <a:endParaRPr lang="en-US" alt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924906190"/>
              </p:ext>
            </p:extLst>
          </p:nvPr>
        </p:nvGraphicFramePr>
        <p:xfrm>
          <a:off x="6146800" y="3378200"/>
          <a:ext cx="914400" cy="238125"/>
        </p:xfrm>
        <a:graphic>
          <a:graphicData uri="http://schemas.openxmlformats.org/presentationml/2006/ole">
            <mc:AlternateContent xmlns:mc="http://schemas.openxmlformats.org/markup-compatibility/2006">
              <mc:Choice xmlns:v="urn:schemas-microsoft-com:vml" Requires="v">
                <p:oleObj spid="_x0000_s10419" name="Equation" r:id="rId4" imgW="914400" imgH="237600" progId="Equation.DSMT4">
                  <p:embed/>
                </p:oleObj>
              </mc:Choice>
              <mc:Fallback>
                <p:oleObj name="Equation" r:id="rId4" imgW="914400" imgH="237600" progId="Equation.DSMT4">
                  <p:embed/>
                  <p:pic>
                    <p:nvPicPr>
                      <p:cNvPr id="0" name=""/>
                      <p:cNvPicPr/>
                      <p:nvPr/>
                    </p:nvPicPr>
                    <p:blipFill>
                      <a:blip r:embed="rId5"/>
                      <a:stretch>
                        <a:fillRect/>
                      </a:stretch>
                    </p:blipFill>
                    <p:spPr>
                      <a:xfrm>
                        <a:off x="6146800" y="3378200"/>
                        <a:ext cx="914400" cy="238125"/>
                      </a:xfrm>
                      <a:prstGeom prst="rect">
                        <a:avLst/>
                      </a:prstGeom>
                    </p:spPr>
                  </p:pic>
                </p:oleObj>
              </mc:Fallback>
            </mc:AlternateContent>
          </a:graphicData>
        </a:graphic>
      </p:graphicFrame>
      <p:sp>
        <p:nvSpPr>
          <p:cNvPr id="3" name="TextBox 2"/>
          <p:cNvSpPr txBox="1"/>
          <p:nvPr/>
        </p:nvSpPr>
        <p:spPr>
          <a:xfrm>
            <a:off x="1820007" y="2303585"/>
            <a:ext cx="5521569" cy="954107"/>
          </a:xfrm>
          <a:prstGeom prst="rect">
            <a:avLst/>
          </a:prstGeom>
          <a:noFill/>
          <a:ln>
            <a:solidFill>
              <a:schemeClr val="accent1"/>
            </a:solidFill>
          </a:ln>
        </p:spPr>
        <p:txBody>
          <a:bodyPr wrap="square" rtlCol="0">
            <a:spAutoFit/>
          </a:bodyPr>
          <a:lstStyle/>
          <a:p>
            <a:r>
              <a:rPr lang="en-US" sz="1400" dirty="0"/>
              <a:t>A merger is likely to have unilateral anticompetitive effect if the acquiring firm will have the incentive to raise prices or reduce quality after the acquisition, independent of competitive responses from other </a:t>
            </a:r>
            <a:r>
              <a:rPr lang="en-US" sz="1400" dirty="0" smtClean="0"/>
              <a:t>firms.</a:t>
            </a:r>
            <a:r>
              <a:rPr lang="en-US" sz="1400" baseline="30000" dirty="0" smtClean="0"/>
              <a:t>1</a:t>
            </a:r>
            <a:endParaRPr lang="en-US" sz="1400" baseline="30000" dirty="0"/>
          </a:p>
        </p:txBody>
      </p:sp>
      <p:sp>
        <p:nvSpPr>
          <p:cNvPr id="7" name="TextBox 6"/>
          <p:cNvSpPr txBox="1"/>
          <p:nvPr/>
        </p:nvSpPr>
        <p:spPr>
          <a:xfrm>
            <a:off x="470130" y="5883778"/>
            <a:ext cx="5134932" cy="276999"/>
          </a:xfrm>
          <a:prstGeom prst="rect">
            <a:avLst/>
          </a:prstGeom>
          <a:noFill/>
        </p:spPr>
        <p:txBody>
          <a:bodyPr wrap="none" rtlCol="0">
            <a:spAutoFit/>
          </a:bodyPr>
          <a:lstStyle/>
          <a:p>
            <a:r>
              <a:rPr lang="en-US" sz="1200" baseline="30000" dirty="0"/>
              <a:t>1</a:t>
            </a:r>
            <a:r>
              <a:rPr lang="en-US" sz="1200" dirty="0"/>
              <a:t> United States v. H&amp;R Block, Inc., 833 F. Supp. 2d </a:t>
            </a:r>
            <a:r>
              <a:rPr lang="en-US" sz="1200" dirty="0" smtClean="0"/>
              <a:t>36, 81 </a:t>
            </a:r>
            <a:r>
              <a:rPr lang="en-US" sz="1200" dirty="0"/>
              <a:t>(D.D.C. 2011</a:t>
            </a:r>
            <a:r>
              <a:rPr lang="en-US" sz="1200" dirty="0" smtClean="0"/>
              <a:t>).</a:t>
            </a:r>
            <a:endParaRPr lang="en-US" sz="1200" dirty="0"/>
          </a:p>
        </p:txBody>
      </p:sp>
    </p:spTree>
    <p:extLst>
      <p:ext uri="{BB962C8B-B14F-4D97-AF65-F5344CB8AC3E}">
        <p14:creationId xmlns:p14="http://schemas.microsoft.com/office/powerpoint/2010/main" val="38584319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Introduction</a:t>
            </a:r>
            <a:endParaRPr lang="en-US" dirty="0"/>
          </a:p>
        </p:txBody>
      </p:sp>
      <p:sp>
        <p:nvSpPr>
          <p:cNvPr id="6" name="Content Placeholder 5"/>
          <p:cNvSpPr>
            <a:spLocks noGrp="1"/>
          </p:cNvSpPr>
          <p:nvPr>
            <p:ph idx="1"/>
          </p:nvPr>
        </p:nvSpPr>
        <p:spPr/>
        <p:txBody>
          <a:bodyPr/>
          <a:lstStyle/>
          <a:p>
            <a:r>
              <a:rPr lang="en-US" dirty="0" smtClean="0"/>
              <a:t>Example: Nestlé-Dreyer’s</a:t>
            </a:r>
            <a:r>
              <a:rPr lang="en-US" baseline="30000" dirty="0" smtClean="0"/>
              <a:t>1</a:t>
            </a:r>
          </a:p>
          <a:p>
            <a:pPr lvl="1"/>
            <a:r>
              <a:rPr lang="en-US" dirty="0" smtClean="0"/>
              <a:t>Nestlé to acquire Dreyer’s  for $2.8 billion</a:t>
            </a:r>
          </a:p>
          <a:p>
            <a:pPr lvl="1"/>
            <a:r>
              <a:rPr lang="en-US" dirty="0" smtClean="0"/>
              <a:t>Both companies make regular and super-premium ice cream</a:t>
            </a:r>
          </a:p>
          <a:p>
            <a:pPr lvl="2"/>
            <a:r>
              <a:rPr lang="en-US" dirty="0" smtClean="0"/>
              <a:t>Nestlé </a:t>
            </a:r>
            <a:r>
              <a:rPr lang="en-US" dirty="0"/>
              <a:t>makes </a:t>
            </a:r>
            <a:r>
              <a:rPr lang="en-US" dirty="0" err="1"/>
              <a:t>Häagen</a:t>
            </a:r>
            <a:r>
              <a:rPr lang="en-US" dirty="0"/>
              <a:t> </a:t>
            </a:r>
            <a:r>
              <a:rPr lang="en-US" dirty="0" err="1" smtClean="0"/>
              <a:t>Dazs</a:t>
            </a:r>
            <a:endParaRPr lang="en-US" dirty="0" smtClean="0"/>
          </a:p>
          <a:p>
            <a:pPr lvl="2"/>
            <a:r>
              <a:rPr lang="en-US" dirty="0"/>
              <a:t>Dreyer’s </a:t>
            </a:r>
            <a:r>
              <a:rPr lang="en-US" dirty="0" smtClean="0"/>
              <a:t>makes </a:t>
            </a:r>
            <a:r>
              <a:rPr lang="en-US" dirty="0" err="1" smtClean="0"/>
              <a:t>Dreamery</a:t>
            </a:r>
            <a:r>
              <a:rPr lang="en-US" dirty="0"/>
              <a:t>, Godiva and </a:t>
            </a:r>
            <a:r>
              <a:rPr lang="en-US" dirty="0" smtClean="0"/>
              <a:t>Starbucks</a:t>
            </a:r>
          </a:p>
          <a:p>
            <a:pPr lvl="2"/>
            <a:r>
              <a:rPr lang="en-US" dirty="0" smtClean="0"/>
              <a:t>Unilever distributes Ben &amp; Jerry’s</a:t>
            </a:r>
          </a:p>
          <a:p>
            <a:pPr lvl="1"/>
            <a:r>
              <a:rPr lang="en-US" dirty="0" smtClean="0"/>
              <a:t>Two approaches</a:t>
            </a:r>
          </a:p>
          <a:p>
            <a:pPr lvl="2"/>
            <a:r>
              <a:rPr lang="en-US" i="1" dirty="0" smtClean="0"/>
              <a:t>Unilateral effects as originally conceived</a:t>
            </a:r>
            <a:r>
              <a:rPr lang="en-US" dirty="0" smtClean="0"/>
              <a:t>: Allege an all-ice cream market and apply unilateral effects theory </a:t>
            </a:r>
            <a:r>
              <a:rPr lang="en-US" dirty="0"/>
              <a:t>to </a:t>
            </a:r>
            <a:r>
              <a:rPr lang="en-US" dirty="0" smtClean="0"/>
              <a:t>Nestlé and Dreyer’s in their super-premium products</a:t>
            </a:r>
          </a:p>
          <a:p>
            <a:pPr lvl="3"/>
            <a:r>
              <a:rPr lang="en-US" dirty="0" smtClean="0"/>
              <a:t>PNB presumption not triggered in this market</a:t>
            </a:r>
          </a:p>
          <a:p>
            <a:pPr lvl="2"/>
            <a:r>
              <a:rPr lang="en-US" i="1" dirty="0" smtClean="0"/>
              <a:t>PNB approach</a:t>
            </a:r>
            <a:r>
              <a:rPr lang="en-US" dirty="0" smtClean="0"/>
              <a:t>: Narrow relevant </a:t>
            </a:r>
            <a:r>
              <a:rPr lang="en-US" dirty="0"/>
              <a:t>to </a:t>
            </a:r>
            <a:r>
              <a:rPr lang="en-US" dirty="0" smtClean="0"/>
              <a:t>a three-firm super-premium  ice cream relevant market in order to invoke PNB presumption</a:t>
            </a:r>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D31AD65E-99E6-4861-8D1F-4FED3A1E477B}" type="slidenum">
              <a:rPr lang="en-US" altLang="en-US" smtClean="0"/>
              <a:pPr>
                <a:defRPr/>
              </a:pPr>
              <a:t>45</a:t>
            </a:fld>
            <a:endParaRPr lang="en-US" alt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92151399"/>
              </p:ext>
            </p:extLst>
          </p:nvPr>
        </p:nvGraphicFramePr>
        <p:xfrm>
          <a:off x="6146800" y="3378200"/>
          <a:ext cx="914400" cy="238125"/>
        </p:xfrm>
        <a:graphic>
          <a:graphicData uri="http://schemas.openxmlformats.org/presentationml/2006/ole">
            <mc:AlternateContent xmlns:mc="http://schemas.openxmlformats.org/markup-compatibility/2006">
              <mc:Choice xmlns:v="urn:schemas-microsoft-com:vml" Requires="v">
                <p:oleObj spid="_x0000_s17561" name="Equation" r:id="rId4" imgW="914400" imgH="237600" progId="Equation.DSMT4">
                  <p:embed/>
                </p:oleObj>
              </mc:Choice>
              <mc:Fallback>
                <p:oleObj name="Equation" r:id="rId4" imgW="914400" imgH="237600" progId="Equation.DSMT4">
                  <p:embed/>
                  <p:pic>
                    <p:nvPicPr>
                      <p:cNvPr id="0" name=""/>
                      <p:cNvPicPr/>
                      <p:nvPr/>
                    </p:nvPicPr>
                    <p:blipFill>
                      <a:blip r:embed="rId5"/>
                      <a:stretch>
                        <a:fillRect/>
                      </a:stretch>
                    </p:blipFill>
                    <p:spPr>
                      <a:xfrm>
                        <a:off x="6146800" y="3378200"/>
                        <a:ext cx="914400" cy="238125"/>
                      </a:xfrm>
                      <a:prstGeom prst="rect">
                        <a:avLst/>
                      </a:prstGeom>
                    </p:spPr>
                  </p:pic>
                </p:oleObj>
              </mc:Fallback>
            </mc:AlternateContent>
          </a:graphicData>
        </a:graphic>
      </p:graphicFrame>
      <p:sp>
        <p:nvSpPr>
          <p:cNvPr id="7" name="TextBox 6"/>
          <p:cNvSpPr txBox="1"/>
          <p:nvPr/>
        </p:nvSpPr>
        <p:spPr>
          <a:xfrm>
            <a:off x="470130" y="5883778"/>
            <a:ext cx="5725798" cy="276999"/>
          </a:xfrm>
          <a:prstGeom prst="rect">
            <a:avLst/>
          </a:prstGeom>
          <a:noFill/>
        </p:spPr>
        <p:txBody>
          <a:bodyPr wrap="none" rtlCol="0">
            <a:spAutoFit/>
          </a:bodyPr>
          <a:lstStyle/>
          <a:p>
            <a:r>
              <a:rPr lang="en-US" sz="1200" baseline="30000" dirty="0"/>
              <a:t>1</a:t>
            </a:r>
            <a:r>
              <a:rPr lang="en-US" sz="1200" dirty="0"/>
              <a:t> </a:t>
            </a:r>
            <a:r>
              <a:rPr lang="en-US" sz="1200" i="1" dirty="0" smtClean="0"/>
              <a:t>In re </a:t>
            </a:r>
            <a:r>
              <a:rPr lang="nb-NO" sz="1200" dirty="0" smtClean="0"/>
              <a:t>Nestl</a:t>
            </a:r>
            <a:r>
              <a:rPr lang="nb-NO" sz="1200" dirty="0" smtClean="0">
                <a:latin typeface="Arial"/>
                <a:cs typeface="Arial"/>
              </a:rPr>
              <a:t>é</a:t>
            </a:r>
            <a:r>
              <a:rPr lang="nb-NO" sz="1200" dirty="0" smtClean="0"/>
              <a:t> </a:t>
            </a:r>
            <a:r>
              <a:rPr lang="nb-NO" sz="1200" dirty="0"/>
              <a:t>Holdings, Inc., </a:t>
            </a:r>
            <a:r>
              <a:rPr lang="nb-NO" sz="1200" dirty="0" smtClean="0"/>
              <a:t>136 F.T.C. 791 (2003) (settled by consent decree).</a:t>
            </a:r>
            <a:endParaRPr lang="en-US" sz="1200" dirty="0"/>
          </a:p>
        </p:txBody>
      </p:sp>
      <p:sp>
        <p:nvSpPr>
          <p:cNvPr id="3" name="TextBox 2"/>
          <p:cNvSpPr txBox="1"/>
          <p:nvPr/>
        </p:nvSpPr>
        <p:spPr>
          <a:xfrm>
            <a:off x="1176096" y="4648200"/>
            <a:ext cx="7038006" cy="923330"/>
          </a:xfrm>
          <a:prstGeom prst="rect">
            <a:avLst/>
          </a:prstGeom>
          <a:noFill/>
          <a:ln>
            <a:solidFill>
              <a:schemeClr val="accent1">
                <a:shade val="95000"/>
                <a:satMod val="105000"/>
              </a:schemeClr>
            </a:solidFill>
          </a:ln>
        </p:spPr>
        <p:txBody>
          <a:bodyPr wrap="square" rtlCol="0">
            <a:spAutoFit/>
          </a:bodyPr>
          <a:lstStyle/>
          <a:p>
            <a:r>
              <a:rPr lang="en-US" dirty="0" smtClean="0"/>
              <a:t>The consistent agency approach has been to narrow the markets for increase the market shares of the merging firms in order to take advantage of the </a:t>
            </a:r>
            <a:r>
              <a:rPr lang="en-US" i="1" dirty="0" smtClean="0"/>
              <a:t>PNB</a:t>
            </a:r>
            <a:r>
              <a:rPr lang="en-US" dirty="0" smtClean="0"/>
              <a:t> presumption</a:t>
            </a:r>
            <a:endParaRPr lang="en-US" dirty="0"/>
          </a:p>
        </p:txBody>
      </p:sp>
    </p:spTree>
    <p:extLst>
      <p:ext uri="{BB962C8B-B14F-4D97-AF65-F5344CB8AC3E}">
        <p14:creationId xmlns:p14="http://schemas.microsoft.com/office/powerpoint/2010/main" val="34408001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Introduction</a:t>
            </a:r>
            <a:endParaRPr lang="en-US" dirty="0"/>
          </a:p>
        </p:txBody>
      </p:sp>
      <p:sp>
        <p:nvSpPr>
          <p:cNvPr id="6" name="Content Placeholder 5"/>
          <p:cNvSpPr>
            <a:spLocks noGrp="1"/>
          </p:cNvSpPr>
          <p:nvPr>
            <p:ph idx="1"/>
          </p:nvPr>
        </p:nvSpPr>
        <p:spPr/>
        <p:txBody>
          <a:bodyPr/>
          <a:lstStyle/>
          <a:p>
            <a:r>
              <a:rPr lang="en-US" dirty="0" smtClean="0"/>
              <a:t>Example</a:t>
            </a:r>
          </a:p>
          <a:p>
            <a:pPr lvl="1"/>
            <a:r>
              <a:rPr lang="en-US" dirty="0" smtClean="0"/>
              <a:t>Nestlé-Dreyer’s </a:t>
            </a:r>
            <a:r>
              <a:rPr lang="en-US" dirty="0"/>
              <a:t>in the super-premium </a:t>
            </a:r>
            <a:r>
              <a:rPr lang="en-US" dirty="0" smtClean="0"/>
              <a:t>segment of an all ice cream market</a:t>
            </a:r>
            <a:endParaRPr lang="en-US" baseline="30000" dirty="0" smtClean="0"/>
          </a:p>
          <a:p>
            <a:pPr lvl="1"/>
            <a:endParaRPr lang="en-US" dirty="0" smtClean="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D31AD65E-99E6-4861-8D1F-4FED3A1E477B}" type="slidenum">
              <a:rPr lang="en-US" altLang="en-US" smtClean="0"/>
              <a:pPr>
                <a:defRPr/>
              </a:pPr>
              <a:t>46</a:t>
            </a:fld>
            <a:endParaRPr lang="en-US" alt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51001440"/>
              </p:ext>
            </p:extLst>
          </p:nvPr>
        </p:nvGraphicFramePr>
        <p:xfrm>
          <a:off x="6146800" y="3378200"/>
          <a:ext cx="914400" cy="238125"/>
        </p:xfrm>
        <a:graphic>
          <a:graphicData uri="http://schemas.openxmlformats.org/presentationml/2006/ole">
            <mc:AlternateContent xmlns:mc="http://schemas.openxmlformats.org/markup-compatibility/2006">
              <mc:Choice xmlns:v="urn:schemas-microsoft-com:vml" Requires="v">
                <p:oleObj spid="_x0000_s16539" name="Equation" r:id="rId4" imgW="914400" imgH="237600" progId="Equation.DSMT4">
                  <p:embed/>
                </p:oleObj>
              </mc:Choice>
              <mc:Fallback>
                <p:oleObj name="Equation" r:id="rId4" imgW="914400" imgH="237600" progId="Equation.DSMT4">
                  <p:embed/>
                  <p:pic>
                    <p:nvPicPr>
                      <p:cNvPr id="0" name=""/>
                      <p:cNvPicPr/>
                      <p:nvPr/>
                    </p:nvPicPr>
                    <p:blipFill>
                      <a:blip r:embed="rId5"/>
                      <a:stretch>
                        <a:fillRect/>
                      </a:stretch>
                    </p:blipFill>
                    <p:spPr>
                      <a:xfrm>
                        <a:off x="6146800" y="3378200"/>
                        <a:ext cx="914400" cy="238125"/>
                      </a:xfrm>
                      <a:prstGeom prst="rect">
                        <a:avLst/>
                      </a:prstGeom>
                    </p:spPr>
                  </p:pic>
                </p:oleObj>
              </mc:Fallback>
            </mc:AlternateContent>
          </a:graphicData>
        </a:graphic>
      </p:graphicFrame>
      <p:sp>
        <p:nvSpPr>
          <p:cNvPr id="7" name="TextBox 6"/>
          <p:cNvSpPr txBox="1"/>
          <p:nvPr/>
        </p:nvSpPr>
        <p:spPr>
          <a:xfrm>
            <a:off x="470130" y="5721853"/>
            <a:ext cx="8869095" cy="461665"/>
          </a:xfrm>
          <a:prstGeom prst="rect">
            <a:avLst/>
          </a:prstGeom>
          <a:noFill/>
        </p:spPr>
        <p:txBody>
          <a:bodyPr wrap="none" rtlCol="0">
            <a:spAutoFit/>
          </a:bodyPr>
          <a:lstStyle/>
          <a:p>
            <a:r>
              <a:rPr lang="en-US" sz="1200" baseline="30000" dirty="0"/>
              <a:t>1</a:t>
            </a:r>
            <a:r>
              <a:rPr lang="en-US" sz="1200" dirty="0"/>
              <a:t> </a:t>
            </a:r>
            <a:r>
              <a:rPr lang="en-US" sz="1200" dirty="0" smtClean="0"/>
              <a:t>Complaint, </a:t>
            </a:r>
            <a:r>
              <a:rPr lang="en-US" sz="1200" i="1" dirty="0" smtClean="0"/>
              <a:t>In re </a:t>
            </a:r>
            <a:r>
              <a:rPr lang="nb-NO" sz="1200" dirty="0" smtClean="0"/>
              <a:t>Nestl</a:t>
            </a:r>
            <a:r>
              <a:rPr lang="nb-NO" sz="1200" dirty="0" smtClean="0">
                <a:latin typeface="Arial"/>
                <a:cs typeface="Arial"/>
              </a:rPr>
              <a:t>é</a:t>
            </a:r>
            <a:r>
              <a:rPr lang="nb-NO" sz="1200" dirty="0" smtClean="0"/>
              <a:t> </a:t>
            </a:r>
            <a:r>
              <a:rPr lang="nb-NO" sz="1200" dirty="0"/>
              <a:t>Holdings, Inc., </a:t>
            </a:r>
            <a:r>
              <a:rPr lang="nb-NO" sz="1200" dirty="0" smtClean="0"/>
              <a:t>136 F.T.C. 791 (2003) (settled by consent decree).</a:t>
            </a:r>
          </a:p>
          <a:p>
            <a:r>
              <a:rPr lang="nb-NO" sz="1200" baseline="30000" dirty="0"/>
              <a:t>2</a:t>
            </a:r>
            <a:r>
              <a:rPr lang="nb-NO" sz="1200" dirty="0"/>
              <a:t> Sherri </a:t>
            </a:r>
            <a:r>
              <a:rPr lang="nb-NO" sz="1200" dirty="0" smtClean="0"/>
              <a:t>Day, </a:t>
            </a:r>
            <a:r>
              <a:rPr lang="en-US" sz="1200" i="1" dirty="0"/>
              <a:t>Nestlé and Dreyer's to Merge in $2.4 Billion Deal, Creating Top U.S. Ice Cream </a:t>
            </a:r>
            <a:r>
              <a:rPr lang="en-US" sz="1200" i="1" dirty="0" smtClean="0"/>
              <a:t>Seller</a:t>
            </a:r>
            <a:r>
              <a:rPr lang="en-US" sz="1200" dirty="0" smtClean="0"/>
              <a:t>, N.Y. Times, June 18, 2002.</a:t>
            </a:r>
            <a:endParaRPr lang="en-US" sz="1200" dirty="0"/>
          </a:p>
        </p:txBody>
      </p:sp>
      <p:graphicFrame>
        <p:nvGraphicFramePr>
          <p:cNvPr id="19" name="Table 18"/>
          <p:cNvGraphicFramePr>
            <a:graphicFrameLocks noGrp="1"/>
          </p:cNvGraphicFramePr>
          <p:nvPr>
            <p:extLst>
              <p:ext uri="{D42A27DB-BD31-4B8C-83A1-F6EECF244321}">
                <p14:modId xmlns:p14="http://schemas.microsoft.com/office/powerpoint/2010/main" val="1991608931"/>
              </p:ext>
            </p:extLst>
          </p:nvPr>
        </p:nvGraphicFramePr>
        <p:xfrm>
          <a:off x="5111750" y="1924050"/>
          <a:ext cx="2959100" cy="3796665"/>
        </p:xfrm>
        <a:graphic>
          <a:graphicData uri="http://schemas.openxmlformats.org/drawingml/2006/table">
            <a:tbl>
              <a:tblPr/>
              <a:tblGrid>
                <a:gridCol w="1126367"/>
                <a:gridCol w="610911"/>
                <a:gridCol w="610911"/>
                <a:gridCol w="610911"/>
              </a:tblGrid>
              <a:tr h="175419">
                <a:tc gridSpan="4">
                  <a:txBody>
                    <a:bodyPr/>
                    <a:lstStyle/>
                    <a:p>
                      <a:pPr algn="ctr" fontAlgn="b"/>
                      <a:r>
                        <a:rPr lang="en-US" sz="1100" b="1" i="0" u="none" strike="noStrike" dirty="0">
                          <a:solidFill>
                            <a:srgbClr val="000000"/>
                          </a:solidFill>
                          <a:effectLst/>
                          <a:latin typeface="Calibri"/>
                        </a:rPr>
                        <a:t>All Ice </a:t>
                      </a:r>
                      <a:r>
                        <a:rPr lang="en-US" sz="1100" b="1" i="0" u="none" strike="noStrike" dirty="0" smtClean="0">
                          <a:solidFill>
                            <a:srgbClr val="000000"/>
                          </a:solidFill>
                          <a:effectLst/>
                          <a:latin typeface="Calibri"/>
                        </a:rPr>
                        <a:t>Cream (2)</a:t>
                      </a:r>
                      <a:endParaRPr lang="en-US" sz="1100" b="1" i="0" u="none" strike="noStrike" dirty="0">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4">
                  <a:txBody>
                    <a:bodyPr/>
                    <a:lstStyle/>
                    <a:p>
                      <a:pPr algn="ctr" fontAlgn="b"/>
                      <a:r>
                        <a:rPr lang="en-US" sz="1100" b="0" i="0" u="none" strike="noStrike">
                          <a:solidFill>
                            <a:srgbClr val="000000"/>
                          </a:solidFill>
                          <a:effectLst/>
                          <a:latin typeface="Calibri"/>
                        </a:rPr>
                        <a:t>(supermarket sales in 2002)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a:rPr>
                        <a:t>Sales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Share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Store brands (10)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$997.2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23.0%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Dreyer's</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$795.4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18.4%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339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Breyer's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a:rPr>
                        <a:t>$686.8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15.9%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253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Blue Bell</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$253.4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34</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Ben &amp; Jerry's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$199.8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Nestle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$192.7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Wells Diary</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$136.9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3.2%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effectLst/>
                          <a:latin typeface="Calibri"/>
                        </a:rPr>
                        <a:t>Armour Swift</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$106.7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6</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Turkey Hill</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$105.2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6</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Marigold Foods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$88.2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4</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Others (10)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$769.1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17.8%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$4,331.4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776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Combined share</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22.8%</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Premerger HHI</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776</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Delta</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162</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Post-merger</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938</a:t>
                      </a:r>
                    </a:p>
                  </a:txBody>
                  <a:tcPr marL="9525" marR="9525" marT="9525" marB="0" anchor="b">
                    <a:lnL>
                      <a:noFill/>
                    </a:lnL>
                    <a:lnR>
                      <a:noFill/>
                    </a:lnR>
                    <a:lnT>
                      <a:noFill/>
                    </a:lnT>
                    <a:lnB>
                      <a:noFill/>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696848832"/>
              </p:ext>
            </p:extLst>
          </p:nvPr>
        </p:nvGraphicFramePr>
        <p:xfrm>
          <a:off x="1327150" y="1899444"/>
          <a:ext cx="2870200" cy="2476500"/>
        </p:xfrm>
        <a:graphic>
          <a:graphicData uri="http://schemas.openxmlformats.org/drawingml/2006/table">
            <a:tbl>
              <a:tblPr/>
              <a:tblGrid>
                <a:gridCol w="944019"/>
                <a:gridCol w="705631"/>
                <a:gridCol w="610275"/>
                <a:gridCol w="610275"/>
              </a:tblGrid>
              <a:tr h="190500">
                <a:tc gridSpan="4">
                  <a:txBody>
                    <a:bodyPr/>
                    <a:lstStyle/>
                    <a:p>
                      <a:pPr algn="ctr" fontAlgn="b"/>
                      <a:r>
                        <a:rPr lang="en-US" sz="1100" b="1" i="0" u="none" strike="noStrike" dirty="0">
                          <a:solidFill>
                            <a:srgbClr val="000000"/>
                          </a:solidFill>
                          <a:effectLst/>
                          <a:latin typeface="Calibri"/>
                        </a:rPr>
                        <a:t>Super-Premium Ice </a:t>
                      </a:r>
                      <a:r>
                        <a:rPr lang="en-US" sz="1100" b="1" i="0" u="none" strike="noStrike" dirty="0" smtClean="0">
                          <a:solidFill>
                            <a:srgbClr val="000000"/>
                          </a:solidFill>
                          <a:effectLst/>
                          <a:latin typeface="Calibri"/>
                        </a:rPr>
                        <a:t>Cream (1)</a:t>
                      </a:r>
                      <a:endParaRPr lang="en-US" sz="1100" b="1" i="0" u="none" strike="noStrike" dirty="0">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4">
                  <a:txBody>
                    <a:bodyPr/>
                    <a:lstStyle/>
                    <a:p>
                      <a:pPr algn="ctr" fontAlgn="b"/>
                      <a:r>
                        <a:rPr lang="en-US" sz="1100" b="0" i="0" u="none" strike="noStrike">
                          <a:solidFill>
                            <a:srgbClr val="000000"/>
                          </a:solidFill>
                          <a:effectLst/>
                          <a:latin typeface="Calibri"/>
                        </a:rPr>
                        <a:t>(all channels)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a:rPr>
                        <a:t>Sales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Share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Ben &amp; Jerry's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$254.40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42.4%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1797.76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Nestlé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$219.00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36.5%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1332.25</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Dreyer’s</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$114.60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364.81</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Others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$12.00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$600.00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3498.82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190500">
                <a:tc gridSpan="2">
                  <a:txBody>
                    <a:bodyPr/>
                    <a:lstStyle/>
                    <a:p>
                      <a:pPr algn="l" fontAlgn="b"/>
                      <a:r>
                        <a:rPr lang="en-US" sz="1100" b="0" i="0" u="none" strike="noStrike">
                          <a:solidFill>
                            <a:srgbClr val="000000"/>
                          </a:solidFill>
                          <a:effectLst/>
                          <a:latin typeface="Calibri"/>
                        </a:rPr>
                        <a:t>Combined share</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100" b="0" i="0" u="none" strike="noStrike">
                          <a:solidFill>
                            <a:srgbClr val="000000"/>
                          </a:solidFill>
                          <a:effectLst/>
                          <a:latin typeface="Calibri"/>
                        </a:rPr>
                        <a:t>55.6%</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Premerger HHI</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3,501</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Delta</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1,396</a:t>
                      </a:r>
                    </a:p>
                  </a:txBody>
                  <a:tcPr marL="9525" marR="9525" marT="9525" marB="0" anchor="b">
                    <a:lnL>
                      <a:noFill/>
                    </a:lnL>
                    <a:lnR>
                      <a:noFill/>
                    </a:lnR>
                    <a:lnT>
                      <a:noFill/>
                    </a:lnT>
                    <a:lnB>
                      <a:noFill/>
                    </a:lnB>
                  </a:tcPr>
                </a:tc>
              </a:tr>
              <a:tr h="190500">
                <a:tc gridSpan="2">
                  <a:txBody>
                    <a:bodyPr/>
                    <a:lstStyle/>
                    <a:p>
                      <a:pPr algn="l" fontAlgn="b"/>
                      <a:r>
                        <a:rPr lang="en-US" sz="1100" b="0" i="0" u="none" strike="noStrike">
                          <a:solidFill>
                            <a:srgbClr val="000000"/>
                          </a:solidFill>
                          <a:effectLst/>
                          <a:latin typeface="Calibri"/>
                        </a:rPr>
                        <a:t>Postmerger HHI</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4,897</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1498654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Requirements</a:t>
            </a:r>
            <a:endParaRPr lang="en-US" dirty="0"/>
          </a:p>
        </p:txBody>
      </p:sp>
      <p:sp>
        <p:nvSpPr>
          <p:cNvPr id="6" name="Content Placeholder 5"/>
          <p:cNvSpPr>
            <a:spLocks noGrp="1"/>
          </p:cNvSpPr>
          <p:nvPr>
            <p:ph idx="1"/>
          </p:nvPr>
        </p:nvSpPr>
        <p:spPr/>
        <p:txBody>
          <a:bodyPr/>
          <a:lstStyle/>
          <a:p>
            <a:r>
              <a:rPr lang="en-US" dirty="0" smtClean="0"/>
              <a:t>General requirements</a:t>
            </a:r>
          </a:p>
          <a:p>
            <a:pPr lvl="1"/>
            <a:r>
              <a:rPr lang="en-US" dirty="0" smtClean="0"/>
              <a:t>The products of the merging parties are close substitutes for one another </a:t>
            </a:r>
          </a:p>
          <a:p>
            <a:pPr lvl="2"/>
            <a:r>
              <a:rPr lang="en-US" dirty="0" smtClean="0"/>
              <a:t>That is, they have high cross-elasticities of demand with one another</a:t>
            </a:r>
          </a:p>
          <a:p>
            <a:pPr lvl="1"/>
            <a:r>
              <a:rPr lang="en-US" dirty="0" smtClean="0"/>
              <a:t>The products of (most) other firms are much more distant substitutes </a:t>
            </a:r>
          </a:p>
          <a:p>
            <a:pPr lvl="2"/>
            <a:r>
              <a:rPr lang="en-US" dirty="0" smtClean="0"/>
              <a:t>That is, they have low cross-elasticities of demand with the products of the merging firms</a:t>
            </a:r>
          </a:p>
          <a:p>
            <a:pPr lvl="1"/>
            <a:r>
              <a:rPr lang="en-US" dirty="0" smtClean="0"/>
              <a:t>Repositioning into the product of the merging firms is difficult</a:t>
            </a:r>
          </a:p>
          <a:p>
            <a:pPr lvl="2"/>
            <a:r>
              <a:rPr lang="en-US" dirty="0" smtClean="0"/>
              <a:t>That is, other firms in the market cannot easily change their product’s attributes or introduce a new product that would be a close substitute to the products of the merging firm</a:t>
            </a:r>
          </a:p>
          <a:p>
            <a:pPr lvl="2"/>
            <a:r>
              <a:rPr lang="en-US" dirty="0" smtClean="0"/>
              <a:t>This is closely related to barriers to entry and expansion that arise in the ease of entry defense (see below)—and pose similar high hurdles for defendants in showing that repositioning is easy </a:t>
            </a:r>
          </a:p>
          <a:p>
            <a:r>
              <a:rPr lang="en-US" dirty="0" smtClean="0"/>
              <a:t>Specific Guidelines requirements</a:t>
            </a:r>
          </a:p>
          <a:p>
            <a:pPr lvl="1"/>
            <a:r>
              <a:rPr lang="en-US" dirty="0" smtClean="0"/>
              <a:t>1992: Merging companies had to be each other’s closest competitors and the combined firm had to have a market share of at least 35%</a:t>
            </a:r>
          </a:p>
          <a:p>
            <a:pPr lvl="3"/>
            <a:r>
              <a:rPr lang="en-US" i="1" dirty="0" smtClean="0"/>
              <a:t>Problem</a:t>
            </a:r>
            <a:r>
              <a:rPr lang="en-US" dirty="0" smtClean="0"/>
              <a:t>: Some cabining was necessary, since otherwise the unilateral effects theory applies too broadly to any merger where the combining firms have positive cross-elasticity with one another and a positive margin and the market exhibits barriers to entry and repositioning</a:t>
            </a:r>
          </a:p>
          <a:p>
            <a:pPr lvl="1"/>
            <a:r>
              <a:rPr lang="en-US" dirty="0" smtClean="0"/>
              <a:t>2010: Eliminated both the closest substitute and 35% share requirements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31AD65E-99E6-4861-8D1F-4FED3A1E477B}" type="slidenum">
              <a:rPr lang="en-US" altLang="en-US" smtClean="0"/>
              <a:pPr/>
              <a:t>47</a:t>
            </a:fld>
            <a:endParaRPr lang="en-US" alt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156303417"/>
              </p:ext>
            </p:extLst>
          </p:nvPr>
        </p:nvGraphicFramePr>
        <p:xfrm>
          <a:off x="6146800" y="3378200"/>
          <a:ext cx="914400" cy="238125"/>
        </p:xfrm>
        <a:graphic>
          <a:graphicData uri="http://schemas.openxmlformats.org/presentationml/2006/ole">
            <mc:AlternateContent xmlns:mc="http://schemas.openxmlformats.org/markup-compatibility/2006">
              <mc:Choice xmlns:v="urn:schemas-microsoft-com:vml" Requires="v">
                <p:oleObj spid="_x0000_s11443" name="Equation" r:id="rId4" imgW="914400" imgH="237600" progId="Equation.DSMT4">
                  <p:embed/>
                </p:oleObj>
              </mc:Choice>
              <mc:Fallback>
                <p:oleObj name="Equation" r:id="rId4" imgW="914400" imgH="237600" progId="Equation.DSMT4">
                  <p:embed/>
                  <p:pic>
                    <p:nvPicPr>
                      <p:cNvPr id="0" name=""/>
                      <p:cNvPicPr/>
                      <p:nvPr/>
                    </p:nvPicPr>
                    <p:blipFill>
                      <a:blip r:embed="rId5"/>
                      <a:stretch>
                        <a:fillRect/>
                      </a:stretch>
                    </p:blipFill>
                    <p:spPr>
                      <a:xfrm>
                        <a:off x="6146800" y="3378200"/>
                        <a:ext cx="914400" cy="238125"/>
                      </a:xfrm>
                      <a:prstGeom prst="rect">
                        <a:avLst/>
                      </a:prstGeom>
                    </p:spPr>
                  </p:pic>
                </p:oleObj>
              </mc:Fallback>
            </mc:AlternateContent>
          </a:graphicData>
        </a:graphic>
      </p:graphicFrame>
    </p:spTree>
    <p:extLst>
      <p:ext uri="{BB962C8B-B14F-4D97-AF65-F5344CB8AC3E}">
        <p14:creationId xmlns:p14="http://schemas.microsoft.com/office/powerpoint/2010/main" val="35064132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Evidence</a:t>
            </a:r>
            <a:endParaRPr lang="en-US" dirty="0"/>
          </a:p>
        </p:txBody>
      </p:sp>
      <p:sp>
        <p:nvSpPr>
          <p:cNvPr id="3" name="Content Placeholder 2"/>
          <p:cNvSpPr>
            <a:spLocks noGrp="1"/>
          </p:cNvSpPr>
          <p:nvPr>
            <p:ph idx="1"/>
          </p:nvPr>
        </p:nvSpPr>
        <p:spPr/>
        <p:txBody>
          <a:bodyPr/>
          <a:lstStyle/>
          <a:p>
            <a:r>
              <a:rPr lang="en-US" dirty="0" smtClean="0"/>
              <a:t>Shared unique product attributes</a:t>
            </a:r>
          </a:p>
          <a:p>
            <a:pPr lvl="1"/>
            <a:r>
              <a:rPr lang="en-US" dirty="0" smtClean="0"/>
              <a:t>Much be such as to create a high cross-elasticity of demand between the products of the merging firms and significantly lower cross-elasticity of demand with other products in the broader market</a:t>
            </a:r>
          </a:p>
          <a:p>
            <a:pPr lvl="2"/>
            <a:r>
              <a:rPr lang="en-US" i="1" dirty="0" smtClean="0"/>
              <a:t>Example</a:t>
            </a:r>
            <a:r>
              <a:rPr lang="en-US" dirty="0" smtClean="0"/>
              <a:t>: Super-premium ice cream</a:t>
            </a:r>
            <a:r>
              <a:rPr lang="en-US" baseline="30000" dirty="0" smtClean="0"/>
              <a:t>1</a:t>
            </a:r>
            <a:endParaRPr lang="en-US" dirty="0" smtClean="0"/>
          </a:p>
          <a:p>
            <a:pPr lvl="1"/>
            <a:r>
              <a:rPr lang="en-US" dirty="0" smtClean="0"/>
              <a:t>“Product attributes” should be broadly defined to include ancillary services</a:t>
            </a:r>
          </a:p>
          <a:p>
            <a:pPr lvl="2"/>
            <a:r>
              <a:rPr lang="en-US" i="1" dirty="0" smtClean="0"/>
              <a:t>Example</a:t>
            </a:r>
            <a:r>
              <a:rPr lang="en-US" dirty="0" smtClean="0"/>
              <a:t>: Sales of office supplies to very large volume customers (including customized IT services and special commitments for rapid delivery)</a:t>
            </a:r>
            <a:r>
              <a:rPr lang="en-US" baseline="30000" dirty="0" smtClean="0"/>
              <a:t>2</a:t>
            </a:r>
          </a:p>
          <a:p>
            <a:r>
              <a:rPr lang="en-US" dirty="0" smtClean="0"/>
              <a:t>Uniquely observed head-to-head competition</a:t>
            </a:r>
          </a:p>
          <a:p>
            <a:pPr lvl="1"/>
            <a:r>
              <a:rPr lang="en-US" dirty="0" smtClean="0"/>
              <a:t>Merging firms disproportionally compete head-to-head for customers compared to other firms in the broader market, </a:t>
            </a:r>
            <a:r>
              <a:rPr lang="en-US" dirty="0" err="1" smtClean="0"/>
              <a:t>withlittle</a:t>
            </a:r>
            <a:r>
              <a:rPr lang="en-US" dirty="0" smtClean="0"/>
              <a:t> prospect for replacement competition postmerger</a:t>
            </a:r>
          </a:p>
          <a:p>
            <a:pPr lvl="2"/>
            <a:r>
              <a:rPr lang="en-US" i="1" dirty="0" smtClean="0"/>
              <a:t>Example</a:t>
            </a:r>
            <a:r>
              <a:rPr lang="en-US" dirty="0" smtClean="0"/>
              <a:t>: Staples and Office Depot consistently competed with each other―</a:t>
            </a:r>
            <a:r>
              <a:rPr lang="en-US" dirty="0"/>
              <a:t>but few other office supply </a:t>
            </a:r>
            <a:r>
              <a:rPr lang="en-US" dirty="0" smtClean="0"/>
              <a:t>firms―in the sale of  office supplies to large B2B customers, and customers testified (</a:t>
            </a:r>
            <a:r>
              <a:rPr lang="en-US" dirty="0"/>
              <a:t>with supporting reasons) that no other supplier could replace this competition after the </a:t>
            </a:r>
            <a:r>
              <a:rPr lang="en-US" dirty="0" smtClean="0"/>
              <a:t>merger</a:t>
            </a:r>
            <a:r>
              <a:rPr lang="en-US" baseline="30000" dirty="0" smtClean="0"/>
              <a:t>3</a:t>
            </a:r>
            <a:r>
              <a:rPr lang="en-US" dirty="0" smtClean="0"/>
              <a:t> </a:t>
            </a:r>
          </a:p>
          <a:p>
            <a:pPr lvl="2"/>
            <a:endParaRPr lang="en-US" dirty="0"/>
          </a:p>
        </p:txBody>
      </p:sp>
      <p:sp>
        <p:nvSpPr>
          <p:cNvPr id="4" name="Slide Number Placeholder 3"/>
          <p:cNvSpPr>
            <a:spLocks noGrp="1"/>
          </p:cNvSpPr>
          <p:nvPr>
            <p:ph type="sldNum" sz="quarter" idx="12"/>
          </p:nvPr>
        </p:nvSpPr>
        <p:spPr/>
        <p:txBody>
          <a:bodyPr/>
          <a:lstStyle/>
          <a:p>
            <a:fld id="{64A241CF-2A9D-4F7C-9199-B1435F5AB990}" type="slidenum">
              <a:rPr lang="en-US" altLang="en-US" smtClean="0"/>
              <a:pPr/>
              <a:t>48</a:t>
            </a:fld>
            <a:endParaRPr lang="en-US" altLang="en-US" dirty="0"/>
          </a:p>
        </p:txBody>
      </p:sp>
      <p:sp>
        <p:nvSpPr>
          <p:cNvPr id="8" name="TextBox 7"/>
          <p:cNvSpPr txBox="1"/>
          <p:nvPr/>
        </p:nvSpPr>
        <p:spPr>
          <a:xfrm>
            <a:off x="408347" y="5551224"/>
            <a:ext cx="6186630" cy="646331"/>
          </a:xfrm>
          <a:prstGeom prst="rect">
            <a:avLst/>
          </a:prstGeom>
          <a:noFill/>
        </p:spPr>
        <p:txBody>
          <a:bodyPr wrap="none" rtlCol="0">
            <a:spAutoFit/>
          </a:bodyPr>
          <a:lstStyle/>
          <a:p>
            <a:r>
              <a:rPr lang="en-US" sz="1200" baseline="30000" dirty="0" smtClean="0"/>
              <a:t>1</a:t>
            </a:r>
            <a:r>
              <a:rPr lang="en-US" sz="1200" dirty="0" smtClean="0"/>
              <a:t> </a:t>
            </a:r>
            <a:r>
              <a:rPr lang="en-US" sz="1200" i="1" dirty="0" smtClean="0"/>
              <a:t>In re </a:t>
            </a:r>
            <a:r>
              <a:rPr lang="nb-NO" sz="1200" dirty="0" smtClean="0"/>
              <a:t>Nestl</a:t>
            </a:r>
            <a:r>
              <a:rPr lang="nb-NO" sz="1200" dirty="0" smtClean="0">
                <a:latin typeface="Arial"/>
                <a:cs typeface="Arial"/>
              </a:rPr>
              <a:t>é</a:t>
            </a:r>
            <a:r>
              <a:rPr lang="nb-NO" sz="1200" dirty="0" smtClean="0"/>
              <a:t> Holdings, Inc., 136 F.T.C. 791 (2003).</a:t>
            </a:r>
            <a:r>
              <a:rPr lang="en-US" sz="1200" dirty="0"/>
              <a:t> </a:t>
            </a:r>
            <a:br>
              <a:rPr lang="en-US" sz="1200" dirty="0"/>
            </a:br>
            <a:r>
              <a:rPr lang="en-US" sz="1200" baseline="30000" dirty="0"/>
              <a:t>2</a:t>
            </a:r>
            <a:r>
              <a:rPr lang="en-US" sz="1200" dirty="0"/>
              <a:t> FTC v. Staples, Inc., No. CV 15-2115 (EGS), 2016 WL 2899222 (D.D.C. May 17, 2016</a:t>
            </a:r>
            <a:r>
              <a:rPr lang="en-US" sz="1200" dirty="0" smtClean="0"/>
              <a:t>)</a:t>
            </a:r>
          </a:p>
          <a:p>
            <a:r>
              <a:rPr lang="en-US" sz="1200" baseline="30000" dirty="0" smtClean="0"/>
              <a:t>3</a:t>
            </a:r>
            <a:r>
              <a:rPr lang="en-US" sz="1200" dirty="0" smtClean="0"/>
              <a:t> </a:t>
            </a:r>
            <a:r>
              <a:rPr lang="en-US" sz="1200" i="1" dirty="0" smtClean="0"/>
              <a:t>Id</a:t>
            </a:r>
            <a:r>
              <a:rPr lang="en-US" sz="1200" dirty="0" smtClean="0"/>
              <a:t>.</a:t>
            </a:r>
            <a:endParaRPr lang="en-US" sz="1200" dirty="0"/>
          </a:p>
        </p:txBody>
      </p:sp>
    </p:spTree>
    <p:extLst>
      <p:ext uri="{BB962C8B-B14F-4D97-AF65-F5344CB8AC3E}">
        <p14:creationId xmlns:p14="http://schemas.microsoft.com/office/powerpoint/2010/main" val="35965757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lstStyle/>
          <a:p>
            <a:r>
              <a:rPr lang="en-US" dirty="0" smtClean="0"/>
              <a:t>The simple calculus (in a Cournot setting)</a:t>
            </a:r>
          </a:p>
          <a:p>
            <a:pPr lvl="1"/>
            <a:r>
              <a:rPr lang="en-US" dirty="0" smtClean="0"/>
              <a:t>Consider the profit-maximization problem for each of the two merging firms premerger:</a:t>
            </a:r>
          </a:p>
          <a:p>
            <a:endParaRPr lang="en-US" dirty="0"/>
          </a:p>
          <a:p>
            <a:pPr lvl="1"/>
            <a:r>
              <a:rPr lang="en-US" dirty="0" smtClean="0"/>
              <a:t>So at a profit-maximizing level of output </a:t>
            </a:r>
            <a:r>
              <a:rPr lang="en-US" i="1" dirty="0" smtClean="0"/>
              <a:t>q</a:t>
            </a:r>
            <a:r>
              <a:rPr lang="en-US" i="1" baseline="-25000" dirty="0" smtClean="0"/>
              <a:t>i</a:t>
            </a:r>
            <a:r>
              <a:rPr lang="en-US" dirty="0" smtClean="0"/>
              <a:t>, the first-order condition is:</a:t>
            </a:r>
          </a:p>
          <a:p>
            <a:pPr lvl="1"/>
            <a:endParaRPr lang="en-US" dirty="0"/>
          </a:p>
          <a:p>
            <a:pPr lvl="1"/>
            <a:endParaRPr lang="en-US" dirty="0" smtClean="0"/>
          </a:p>
          <a:p>
            <a:pPr lvl="1"/>
            <a:endParaRPr lang="en-US" dirty="0"/>
          </a:p>
          <a:p>
            <a:pPr lvl="1"/>
            <a:endParaRPr lang="en-US" dirty="0" smtClean="0"/>
          </a:p>
          <a:p>
            <a:pPr lvl="1"/>
            <a:r>
              <a:rPr lang="en-US" dirty="0"/>
              <a:t>This </a:t>
            </a:r>
            <a:r>
              <a:rPr lang="en-US" dirty="0" smtClean="0"/>
              <a:t>simply requires marginal </a:t>
            </a:r>
            <a:r>
              <a:rPr lang="en-US" dirty="0"/>
              <a:t>revenue </a:t>
            </a:r>
            <a:r>
              <a:rPr lang="en-US" dirty="0" smtClean="0"/>
              <a:t>to be equal to marginal cost</a:t>
            </a:r>
          </a:p>
          <a:p>
            <a:pPr lvl="2"/>
            <a:r>
              <a:rPr lang="en-US" dirty="0" smtClean="0"/>
              <a:t>The standard requirement for any profit-maximizing firm in a neoclassical model</a:t>
            </a:r>
          </a:p>
          <a:p>
            <a:pPr lvl="1"/>
            <a:r>
              <a:rPr lang="en-US" dirty="0" smtClean="0"/>
              <a:t>The second-order condition for a profit-maximum is:</a:t>
            </a:r>
          </a:p>
          <a:p>
            <a:pPr lvl="1"/>
            <a:endParaRPr lang="en-US" dirty="0"/>
          </a:p>
          <a:p>
            <a:pPr lvl="1"/>
            <a:endParaRPr lang="en-US" dirty="0" smtClean="0"/>
          </a:p>
          <a:p>
            <a:pPr lvl="1"/>
            <a:endParaRPr lang="en-US" baseline="-25000" dirty="0"/>
          </a:p>
          <a:p>
            <a:pPr lvl="1"/>
            <a:endParaRPr lang="en-US" baseline="-25000" dirty="0" smtClean="0"/>
          </a:p>
          <a:p>
            <a:pPr lvl="1"/>
            <a:endParaRPr lang="en-US" baseline="-25000" dirty="0"/>
          </a:p>
          <a:p>
            <a:pPr lvl="1"/>
            <a:endParaRPr lang="en-US" baseline="-25000" dirty="0" smtClean="0"/>
          </a:p>
          <a:p>
            <a:pPr lvl="1"/>
            <a:endParaRPr lang="en-US" baseline="-25000" dirty="0"/>
          </a:p>
          <a:p>
            <a:pPr lvl="1"/>
            <a:endParaRPr lang="en-US" baseline="-25000" dirty="0" smtClean="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49</a:t>
            </a:fld>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3012416"/>
              </p:ext>
            </p:extLst>
          </p:nvPr>
        </p:nvGraphicFramePr>
        <p:xfrm>
          <a:off x="3338513" y="1931988"/>
          <a:ext cx="1625600" cy="368300"/>
        </p:xfrm>
        <a:graphic>
          <a:graphicData uri="http://schemas.openxmlformats.org/presentationml/2006/ole">
            <mc:AlternateContent xmlns:mc="http://schemas.openxmlformats.org/markup-compatibility/2006">
              <mc:Choice xmlns:v="urn:schemas-microsoft-com:vml" Requires="v">
                <p:oleObj spid="_x0000_s12683" name="Equation" r:id="rId4" imgW="1625400" imgH="368280" progId="Equation.DSMT4">
                  <p:embed/>
                </p:oleObj>
              </mc:Choice>
              <mc:Fallback>
                <p:oleObj name="Equation" r:id="rId4" imgW="1625400" imgH="368280" progId="Equation.DSMT4">
                  <p:embed/>
                  <p:pic>
                    <p:nvPicPr>
                      <p:cNvPr id="0" name=""/>
                      <p:cNvPicPr/>
                      <p:nvPr/>
                    </p:nvPicPr>
                    <p:blipFill>
                      <a:blip r:embed="rId5"/>
                      <a:stretch>
                        <a:fillRect/>
                      </a:stretch>
                    </p:blipFill>
                    <p:spPr>
                      <a:xfrm>
                        <a:off x="3338513" y="1931988"/>
                        <a:ext cx="1625600" cy="3683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0201856"/>
              </p:ext>
            </p:extLst>
          </p:nvPr>
        </p:nvGraphicFramePr>
        <p:xfrm>
          <a:off x="3142643" y="3041650"/>
          <a:ext cx="2070100" cy="558800"/>
        </p:xfrm>
        <a:graphic>
          <a:graphicData uri="http://schemas.openxmlformats.org/presentationml/2006/ole">
            <mc:AlternateContent xmlns:mc="http://schemas.openxmlformats.org/markup-compatibility/2006">
              <mc:Choice xmlns:v="urn:schemas-microsoft-com:vml" Requires="v">
                <p:oleObj spid="_x0000_s12684" name="Equation" r:id="rId6" imgW="2070000" imgH="558720" progId="Equation.DSMT4">
                  <p:embed/>
                </p:oleObj>
              </mc:Choice>
              <mc:Fallback>
                <p:oleObj name="Equation" r:id="rId6" imgW="2070000" imgH="558720" progId="Equation.DSMT4">
                  <p:embed/>
                  <p:pic>
                    <p:nvPicPr>
                      <p:cNvPr id="0" name=""/>
                      <p:cNvPicPr/>
                      <p:nvPr/>
                    </p:nvPicPr>
                    <p:blipFill>
                      <a:blip r:embed="rId7"/>
                      <a:stretch>
                        <a:fillRect/>
                      </a:stretch>
                    </p:blipFill>
                    <p:spPr>
                      <a:xfrm>
                        <a:off x="3142643" y="3041650"/>
                        <a:ext cx="2070100" cy="558800"/>
                      </a:xfrm>
                      <a:prstGeom prst="rect">
                        <a:avLst/>
                      </a:prstGeom>
                    </p:spPr>
                  </p:pic>
                </p:oleObj>
              </mc:Fallback>
            </mc:AlternateContent>
          </a:graphicData>
        </a:graphic>
      </p:graphicFrame>
      <p:sp>
        <p:nvSpPr>
          <p:cNvPr id="8" name="TextBox 7"/>
          <p:cNvSpPr txBox="1"/>
          <p:nvPr/>
        </p:nvSpPr>
        <p:spPr>
          <a:xfrm>
            <a:off x="6144952" y="2868706"/>
            <a:ext cx="1367682" cy="276999"/>
          </a:xfrm>
          <a:prstGeom prst="rect">
            <a:avLst/>
          </a:prstGeom>
          <a:noFill/>
          <a:ln>
            <a:solidFill>
              <a:schemeClr val="accent1"/>
            </a:solidFill>
          </a:ln>
        </p:spPr>
        <p:txBody>
          <a:bodyPr wrap="none" rtlCol="0">
            <a:spAutoFit/>
          </a:bodyPr>
          <a:lstStyle/>
          <a:p>
            <a:r>
              <a:rPr lang="en-US" sz="1200" dirty="0" smtClean="0"/>
              <a:t>Marginal revenue</a:t>
            </a:r>
            <a:endParaRPr lang="en-US" sz="1200" dirty="0"/>
          </a:p>
        </p:txBody>
      </p:sp>
      <p:sp>
        <p:nvSpPr>
          <p:cNvPr id="9" name="Right Brace 8"/>
          <p:cNvSpPr/>
          <p:nvPr/>
        </p:nvSpPr>
        <p:spPr>
          <a:xfrm rot="16200000">
            <a:off x="4405801" y="2581834"/>
            <a:ext cx="161366" cy="86061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4567164" y="2705004"/>
            <a:ext cx="1488141" cy="289208"/>
          </a:xfrm>
          <a:custGeom>
            <a:avLst/>
            <a:gdLst>
              <a:gd name="connsiteX0" fmla="*/ 1488141 w 1488141"/>
              <a:gd name="connsiteY0" fmla="*/ 289208 h 289208"/>
              <a:gd name="connsiteX1" fmla="*/ 412377 w 1488141"/>
              <a:gd name="connsiteY1" fmla="*/ 2337 h 289208"/>
              <a:gd name="connsiteX2" fmla="*/ 0 w 1488141"/>
              <a:gd name="connsiteY2" fmla="*/ 145772 h 289208"/>
            </a:gdLst>
            <a:ahLst/>
            <a:cxnLst>
              <a:cxn ang="0">
                <a:pos x="connsiteX0" y="connsiteY0"/>
              </a:cxn>
              <a:cxn ang="0">
                <a:pos x="connsiteX1" y="connsiteY1"/>
              </a:cxn>
              <a:cxn ang="0">
                <a:pos x="connsiteX2" y="connsiteY2"/>
              </a:cxn>
            </a:cxnLst>
            <a:rect l="l" t="t" r="r" b="b"/>
            <a:pathLst>
              <a:path w="1488141" h="289208">
                <a:moveTo>
                  <a:pt x="1488141" y="289208"/>
                </a:moveTo>
                <a:cubicBezTo>
                  <a:pt x="1074270" y="157725"/>
                  <a:pt x="660400" y="26243"/>
                  <a:pt x="412377" y="2337"/>
                </a:cubicBezTo>
                <a:cubicBezTo>
                  <a:pt x="164353" y="-21569"/>
                  <a:pt x="0" y="145772"/>
                  <a:pt x="0" y="145772"/>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144953" y="3272118"/>
            <a:ext cx="1096775" cy="276999"/>
          </a:xfrm>
          <a:prstGeom prst="rect">
            <a:avLst/>
          </a:prstGeom>
          <a:noFill/>
          <a:ln>
            <a:solidFill>
              <a:schemeClr val="accent1"/>
            </a:solidFill>
          </a:ln>
        </p:spPr>
        <p:txBody>
          <a:bodyPr wrap="none" rtlCol="0">
            <a:spAutoFit/>
          </a:bodyPr>
          <a:lstStyle/>
          <a:p>
            <a:r>
              <a:rPr lang="en-US" sz="1200" dirty="0" smtClean="0"/>
              <a:t>Marginal cost</a:t>
            </a:r>
            <a:endParaRPr lang="en-US" sz="1200" dirty="0"/>
          </a:p>
        </p:txBody>
      </p:sp>
      <p:sp>
        <p:nvSpPr>
          <p:cNvPr id="12" name="Freeform 11"/>
          <p:cNvSpPr/>
          <p:nvPr/>
        </p:nvSpPr>
        <p:spPr>
          <a:xfrm>
            <a:off x="5167800" y="3415553"/>
            <a:ext cx="869576" cy="286882"/>
          </a:xfrm>
          <a:custGeom>
            <a:avLst/>
            <a:gdLst>
              <a:gd name="connsiteX0" fmla="*/ 869576 w 869576"/>
              <a:gd name="connsiteY0" fmla="*/ 0 h 286882"/>
              <a:gd name="connsiteX1" fmla="*/ 663388 w 869576"/>
              <a:gd name="connsiteY1" fmla="*/ 286871 h 286882"/>
              <a:gd name="connsiteX2" fmla="*/ 0 w 869576"/>
              <a:gd name="connsiteY2" fmla="*/ 8965 h 286882"/>
            </a:gdLst>
            <a:ahLst/>
            <a:cxnLst>
              <a:cxn ang="0">
                <a:pos x="connsiteX0" y="connsiteY0"/>
              </a:cxn>
              <a:cxn ang="0">
                <a:pos x="connsiteX1" y="connsiteY1"/>
              </a:cxn>
              <a:cxn ang="0">
                <a:pos x="connsiteX2" y="connsiteY2"/>
              </a:cxn>
            </a:cxnLst>
            <a:rect l="l" t="t" r="r" b="b"/>
            <a:pathLst>
              <a:path w="869576" h="286882">
                <a:moveTo>
                  <a:pt x="869576" y="0"/>
                </a:moveTo>
                <a:cubicBezTo>
                  <a:pt x="838946" y="142688"/>
                  <a:pt x="808317" y="285377"/>
                  <a:pt x="663388" y="286871"/>
                </a:cubicBezTo>
                <a:cubicBezTo>
                  <a:pt x="518459" y="288365"/>
                  <a:pt x="259229" y="148665"/>
                  <a:pt x="0" y="8965"/>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041463417"/>
              </p:ext>
            </p:extLst>
          </p:nvPr>
        </p:nvGraphicFramePr>
        <p:xfrm>
          <a:off x="3177583" y="4963171"/>
          <a:ext cx="2590800" cy="635000"/>
        </p:xfrm>
        <a:graphic>
          <a:graphicData uri="http://schemas.openxmlformats.org/presentationml/2006/ole">
            <mc:AlternateContent xmlns:mc="http://schemas.openxmlformats.org/markup-compatibility/2006">
              <mc:Choice xmlns:v="urn:schemas-microsoft-com:vml" Requires="v">
                <p:oleObj spid="_x0000_s12685" name="Equation" r:id="rId8" imgW="2590560" imgH="634680" progId="Equation.DSMT4">
                  <p:embed/>
                </p:oleObj>
              </mc:Choice>
              <mc:Fallback>
                <p:oleObj name="Equation" r:id="rId8" imgW="2590560" imgH="634680" progId="Equation.DSMT4">
                  <p:embed/>
                  <p:pic>
                    <p:nvPicPr>
                      <p:cNvPr id="0" name=""/>
                      <p:cNvPicPr/>
                      <p:nvPr/>
                    </p:nvPicPr>
                    <p:blipFill>
                      <a:blip r:embed="rId9"/>
                      <a:stretch>
                        <a:fillRect/>
                      </a:stretch>
                    </p:blipFill>
                    <p:spPr>
                      <a:xfrm>
                        <a:off x="3177583" y="4963171"/>
                        <a:ext cx="2590800" cy="635000"/>
                      </a:xfrm>
                      <a:prstGeom prst="rect">
                        <a:avLst/>
                      </a:prstGeom>
                    </p:spPr>
                  </p:pic>
                </p:oleObj>
              </mc:Fallback>
            </mc:AlternateContent>
          </a:graphicData>
        </a:graphic>
      </p:graphicFrame>
      <p:sp>
        <p:nvSpPr>
          <p:cNvPr id="13" name="TextBox 12"/>
          <p:cNvSpPr txBox="1"/>
          <p:nvPr/>
        </p:nvSpPr>
        <p:spPr>
          <a:xfrm>
            <a:off x="6217838" y="4669251"/>
            <a:ext cx="2274155" cy="1200329"/>
          </a:xfrm>
          <a:prstGeom prst="rect">
            <a:avLst/>
          </a:prstGeom>
          <a:noFill/>
          <a:ln>
            <a:solidFill>
              <a:schemeClr val="accent1"/>
            </a:solidFill>
          </a:ln>
        </p:spPr>
        <p:txBody>
          <a:bodyPr wrap="square" rtlCol="0">
            <a:spAutoFit/>
          </a:bodyPr>
          <a:lstStyle/>
          <a:p>
            <a:r>
              <a:rPr lang="en-US" sz="1200" dirty="0" smtClean="0"/>
              <a:t>This assures that we are at the “top of hill” of the profit function rather than the bottom (that is, profits decrease if we either increase quantity or decrease quantity)</a:t>
            </a:r>
            <a:endParaRPr lang="en-US" sz="1200" dirty="0"/>
          </a:p>
        </p:txBody>
      </p:sp>
      <p:sp>
        <p:nvSpPr>
          <p:cNvPr id="14" name="Freeform 13"/>
          <p:cNvSpPr/>
          <p:nvPr/>
        </p:nvSpPr>
        <p:spPr>
          <a:xfrm>
            <a:off x="5542059" y="4948907"/>
            <a:ext cx="652007" cy="235343"/>
          </a:xfrm>
          <a:custGeom>
            <a:avLst/>
            <a:gdLst>
              <a:gd name="connsiteX0" fmla="*/ 652007 w 652007"/>
              <a:gd name="connsiteY0" fmla="*/ 20658 h 235343"/>
              <a:gd name="connsiteX1" fmla="*/ 190831 w 652007"/>
              <a:gd name="connsiteY1" fmla="*/ 20658 h 235343"/>
              <a:gd name="connsiteX2" fmla="*/ 0 w 652007"/>
              <a:gd name="connsiteY2" fmla="*/ 235343 h 235343"/>
            </a:gdLst>
            <a:ahLst/>
            <a:cxnLst>
              <a:cxn ang="0">
                <a:pos x="connsiteX0" y="connsiteY0"/>
              </a:cxn>
              <a:cxn ang="0">
                <a:pos x="connsiteX1" y="connsiteY1"/>
              </a:cxn>
              <a:cxn ang="0">
                <a:pos x="connsiteX2" y="connsiteY2"/>
              </a:cxn>
            </a:cxnLst>
            <a:rect l="l" t="t" r="r" b="b"/>
            <a:pathLst>
              <a:path w="652007" h="235343">
                <a:moveTo>
                  <a:pt x="652007" y="20658"/>
                </a:moveTo>
                <a:cubicBezTo>
                  <a:pt x="475753" y="2767"/>
                  <a:pt x="299499" y="-15123"/>
                  <a:pt x="190831" y="20658"/>
                </a:cubicBezTo>
                <a:cubicBezTo>
                  <a:pt x="82163" y="56439"/>
                  <a:pt x="41081" y="145891"/>
                  <a:pt x="0" y="235343"/>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1925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BEE930-DF3D-4ACB-B11E-43B1E1C0E9C3}" type="slidenum">
              <a:rPr lang="en-US" altLang="en-US" smtClean="0">
                <a:latin typeface="+mn-lt"/>
              </a:rPr>
              <a:pPr eaLnBrk="1" hangingPunct="1"/>
              <a:t>5</a:t>
            </a:fld>
            <a:endParaRPr lang="en-US" altLang="en-US" dirty="0">
              <a:latin typeface="+mn-lt"/>
            </a:endParaRPr>
          </a:p>
        </p:txBody>
      </p:sp>
      <p:sp>
        <p:nvSpPr>
          <p:cNvPr id="15363" name="Rectangle 7"/>
          <p:cNvSpPr>
            <a:spLocks noGrp="1" noChangeArrowheads="1"/>
          </p:cNvSpPr>
          <p:nvPr>
            <p:ph type="title"/>
          </p:nvPr>
        </p:nvSpPr>
        <p:spPr/>
        <p:txBody>
          <a:bodyPr/>
          <a:lstStyle/>
          <a:p>
            <a:r>
              <a:rPr lang="en-US" altLang="en-US" smtClean="0"/>
              <a:t>“May be to substantially lessen competition”</a:t>
            </a:r>
          </a:p>
        </p:txBody>
      </p:sp>
      <p:sp>
        <p:nvSpPr>
          <p:cNvPr id="15364" name="Rectangle 8"/>
          <p:cNvSpPr>
            <a:spLocks noGrp="1" noChangeArrowheads="1"/>
          </p:cNvSpPr>
          <p:nvPr>
            <p:ph type="body" idx="1"/>
          </p:nvPr>
        </p:nvSpPr>
        <p:spPr/>
        <p:txBody>
          <a:bodyPr/>
          <a:lstStyle/>
          <a:p>
            <a:r>
              <a:rPr lang="en-US" altLang="en-US" dirty="0" smtClean="0"/>
              <a:t>No operational content in the statutory language itself</a:t>
            </a:r>
          </a:p>
          <a:p>
            <a:pPr lvl="1"/>
            <a:r>
              <a:rPr lang="en-US" altLang="en-US" dirty="0" smtClean="0"/>
              <a:t>What does in mean to “substantially lessen competition”?</a:t>
            </a:r>
          </a:p>
          <a:p>
            <a:pPr lvl="1"/>
            <a:r>
              <a:rPr lang="en-US" altLang="en-US" dirty="0" smtClean="0"/>
              <a:t>Judicial interpretation has varied enormously over the years</a:t>
            </a:r>
          </a:p>
          <a:p>
            <a:r>
              <a:rPr lang="en-US" altLang="en-US" i="1" dirty="0" smtClean="0"/>
              <a:t>Modern view</a:t>
            </a:r>
            <a:r>
              <a:rPr lang="en-US" altLang="en-US" dirty="0" smtClean="0"/>
              <a:t>:</a:t>
            </a:r>
            <a:r>
              <a:rPr lang="en-US" altLang="en-US" baseline="30000" dirty="0" smtClean="0"/>
              <a:t>1</a:t>
            </a:r>
            <a:r>
              <a:rPr lang="en-US" altLang="en-US" dirty="0" smtClean="0"/>
              <a:t> Transaction threatens—with a reasonable probability—to harm an identifiable set of customers through: </a:t>
            </a:r>
          </a:p>
          <a:p>
            <a:pPr lvl="1"/>
            <a:r>
              <a:rPr lang="en-US" altLang="en-US" dirty="0" smtClean="0"/>
              <a:t>Increased prices</a:t>
            </a:r>
          </a:p>
          <a:p>
            <a:pPr lvl="1"/>
            <a:r>
              <a:rPr lang="en-US" altLang="en-US" dirty="0" smtClean="0"/>
              <a:t>Reduced product or service quality</a:t>
            </a:r>
          </a:p>
          <a:p>
            <a:pPr lvl="1"/>
            <a:r>
              <a:rPr lang="en-US" altLang="en-US" dirty="0" smtClean="0"/>
              <a:t>Reduced rate of technological innovation or product improvement</a:t>
            </a:r>
          </a:p>
          <a:p>
            <a:pPr lvl="1"/>
            <a:r>
              <a:rPr lang="en-US" altLang="en-US" dirty="0" smtClean="0"/>
              <a:t>(Maybe) reduced product diversity</a:t>
            </a:r>
            <a:r>
              <a:rPr lang="en-US" altLang="en-US" baseline="30000" dirty="0" smtClean="0"/>
              <a:t>2</a:t>
            </a:r>
          </a:p>
          <a:p>
            <a:pPr lvl="2"/>
            <a:r>
              <a:rPr lang="en-US" altLang="en-US" dirty="0" smtClean="0"/>
              <a:t>Recognized </a:t>
            </a:r>
            <a:r>
              <a:rPr lang="en-US" altLang="en-US" dirty="0"/>
              <a:t>as a dimension of anticompetitive effect in the 2010 DOJ/FTC Merger Guidelines</a:t>
            </a:r>
            <a:r>
              <a:rPr lang="en-US" altLang="en-US" dirty="0" smtClean="0"/>
              <a:t>.</a:t>
            </a:r>
          </a:p>
          <a:p>
            <a:pPr lvl="2"/>
            <a:r>
              <a:rPr lang="en-US" altLang="en-US" dirty="0" smtClean="0"/>
              <a:t>But can be difficult to ascertain in many cases whether a reduction in product diversity (which is typically accompanied by a reduction in costs) is harmful to consumers</a:t>
            </a:r>
          </a:p>
          <a:p>
            <a:pPr lvl="2"/>
            <a:r>
              <a:rPr lang="en-US" altLang="en-US" dirty="0" smtClean="0"/>
              <a:t>Although there can be easy cases as well</a:t>
            </a:r>
          </a:p>
        </p:txBody>
      </p:sp>
      <p:sp>
        <p:nvSpPr>
          <p:cNvPr id="15365" name="TextBox 1"/>
          <p:cNvSpPr txBox="1">
            <a:spLocks noChangeArrowheads="1"/>
          </p:cNvSpPr>
          <p:nvPr/>
        </p:nvSpPr>
        <p:spPr bwMode="auto">
          <a:xfrm>
            <a:off x="457200" y="5529020"/>
            <a:ext cx="7869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aseline="30000" dirty="0" smtClean="0"/>
              <a:t>1</a:t>
            </a:r>
            <a:r>
              <a:rPr lang="en-US" altLang="en-US" sz="1200" dirty="0" smtClean="0"/>
              <a:t>  The </a:t>
            </a:r>
            <a:r>
              <a:rPr lang="en-US" altLang="en-US" sz="1200" dirty="0"/>
              <a:t>modern view dates from the late 1980s or early 1990s, after the agencies and the courts assimilated the 1982 DOJ Merger Guidelines</a:t>
            </a:r>
            <a:r>
              <a:rPr lang="en-US" altLang="en-US" sz="1200" dirty="0" smtClean="0"/>
              <a:t>.</a:t>
            </a:r>
          </a:p>
        </p:txBody>
      </p:sp>
    </p:spTree>
    <p:extLst>
      <p:ext uri="{BB962C8B-B14F-4D97-AF65-F5344CB8AC3E}">
        <p14:creationId xmlns:p14="http://schemas.microsoft.com/office/powerpoint/2010/main" val="2508512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lstStyle/>
          <a:p>
            <a:r>
              <a:rPr lang="en-US" dirty="0" smtClean="0"/>
              <a:t>The simple calculus (in a Cournot setting)</a:t>
            </a:r>
          </a:p>
          <a:p>
            <a:pPr lvl="1"/>
            <a:r>
              <a:rPr lang="en-US" dirty="0" smtClean="0"/>
              <a:t>Now consider the profit maximization problem for the combined firm:</a:t>
            </a:r>
          </a:p>
          <a:p>
            <a:pPr lvl="1"/>
            <a:endParaRPr lang="en-US" dirty="0"/>
          </a:p>
          <a:p>
            <a:pPr lvl="1"/>
            <a:endParaRPr lang="en-US" dirty="0" smtClean="0"/>
          </a:p>
          <a:p>
            <a:pPr marL="344487" lvl="1" indent="0">
              <a:buNone/>
            </a:pPr>
            <a:r>
              <a:rPr lang="en-US" dirty="0" smtClean="0"/>
              <a:t>      where the combined firm is choosing both </a:t>
            </a:r>
            <a:r>
              <a:rPr lang="en-US" i="1" dirty="0" smtClean="0"/>
              <a:t>q</a:t>
            </a:r>
            <a:r>
              <a:rPr lang="en-US" baseline="-25000" dirty="0" smtClean="0"/>
              <a:t>1</a:t>
            </a:r>
            <a:r>
              <a:rPr lang="en-US" dirty="0" smtClean="0"/>
              <a:t> and </a:t>
            </a:r>
            <a:r>
              <a:rPr lang="en-US" i="1" dirty="0" smtClean="0"/>
              <a:t>q</a:t>
            </a:r>
            <a:r>
              <a:rPr lang="en-US" baseline="-25000" dirty="0" smtClean="0"/>
              <a:t>2</a:t>
            </a:r>
            <a:r>
              <a:rPr lang="en-US" dirty="0" smtClean="0"/>
              <a:t>.</a:t>
            </a:r>
          </a:p>
          <a:p>
            <a:pPr lvl="1"/>
            <a:r>
              <a:rPr lang="en-US" dirty="0" smtClean="0"/>
              <a:t>As before, there are two first order conditions for this problem. Consider the FOC with respect to </a:t>
            </a:r>
            <a:r>
              <a:rPr lang="en-US" i="1" dirty="0" smtClean="0"/>
              <a:t>q</a:t>
            </a:r>
            <a:r>
              <a:rPr lang="en-US" baseline="-25000" dirty="0" smtClean="0"/>
              <a:t>1</a:t>
            </a:r>
            <a:r>
              <a:rPr lang="en-US" dirty="0" smtClean="0"/>
              <a:t>:</a:t>
            </a:r>
          </a:p>
          <a:p>
            <a:pPr lvl="1"/>
            <a:endParaRPr lang="en-US" dirty="0"/>
          </a:p>
          <a:p>
            <a:pPr lvl="1"/>
            <a:endParaRPr lang="en-US" dirty="0" smtClean="0"/>
          </a:p>
          <a:p>
            <a:pPr lvl="1"/>
            <a:endParaRPr lang="en-US" dirty="0"/>
          </a:p>
          <a:p>
            <a:pPr lvl="1"/>
            <a:endParaRPr lang="en-US" dirty="0" smtClean="0"/>
          </a:p>
          <a:p>
            <a:pPr lvl="1"/>
            <a:r>
              <a:rPr lang="en-US" dirty="0" smtClean="0"/>
              <a:t>or </a:t>
            </a:r>
          </a:p>
          <a:p>
            <a:pPr lvl="1"/>
            <a:endParaRPr lang="en-US" dirty="0"/>
          </a:p>
          <a:p>
            <a:pPr marL="671512" lvl="2" indent="0">
              <a:buNone/>
            </a:pPr>
            <a:r>
              <a:rPr lang="en-US" sz="1600" dirty="0" smtClean="0"/>
              <a:t>which is postmerger marginal revenue (including lost margin on diverted sales) is equal to postmerger marginal cost</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marL="344487" lvl="1" indent="0">
              <a:buNone/>
            </a:pP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50</a:t>
            </a:fld>
            <a:endParaRPr lang="en-US" alt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606736870"/>
              </p:ext>
            </p:extLst>
          </p:nvPr>
        </p:nvGraphicFramePr>
        <p:xfrm>
          <a:off x="2830513" y="3259370"/>
          <a:ext cx="3467100" cy="558800"/>
        </p:xfrm>
        <a:graphic>
          <a:graphicData uri="http://schemas.openxmlformats.org/presentationml/2006/ole">
            <mc:AlternateContent xmlns:mc="http://schemas.openxmlformats.org/markup-compatibility/2006">
              <mc:Choice xmlns:v="urn:schemas-microsoft-com:vml" Requires="v">
                <p:oleObj spid="_x0000_s22884" name="Equation" r:id="rId4" imgW="3466800" imgH="558720" progId="Equation.DSMT4">
                  <p:embed/>
                </p:oleObj>
              </mc:Choice>
              <mc:Fallback>
                <p:oleObj name="Equation" r:id="rId4" imgW="3466800" imgH="558720" progId="Equation.DSMT4">
                  <p:embed/>
                  <p:pic>
                    <p:nvPicPr>
                      <p:cNvPr id="0" name=""/>
                      <p:cNvPicPr/>
                      <p:nvPr/>
                    </p:nvPicPr>
                    <p:blipFill>
                      <a:blip r:embed="rId5"/>
                      <a:stretch>
                        <a:fillRect/>
                      </a:stretch>
                    </p:blipFill>
                    <p:spPr>
                      <a:xfrm>
                        <a:off x="2830513" y="3259370"/>
                        <a:ext cx="3467100" cy="5588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482770049"/>
              </p:ext>
            </p:extLst>
          </p:nvPr>
        </p:nvGraphicFramePr>
        <p:xfrm>
          <a:off x="2948842" y="1902925"/>
          <a:ext cx="2984500" cy="304800"/>
        </p:xfrm>
        <a:graphic>
          <a:graphicData uri="http://schemas.openxmlformats.org/presentationml/2006/ole">
            <mc:AlternateContent xmlns:mc="http://schemas.openxmlformats.org/markup-compatibility/2006">
              <mc:Choice xmlns:v="urn:schemas-microsoft-com:vml" Requires="v">
                <p:oleObj spid="_x0000_s22885" name="Equation" r:id="rId6" imgW="2984400" imgH="304560" progId="Equation.DSMT4">
                  <p:embed/>
                </p:oleObj>
              </mc:Choice>
              <mc:Fallback>
                <p:oleObj name="Equation" r:id="rId6" imgW="2984400" imgH="304560" progId="Equation.DSMT4">
                  <p:embed/>
                  <p:pic>
                    <p:nvPicPr>
                      <p:cNvPr id="0" name=""/>
                      <p:cNvPicPr/>
                      <p:nvPr/>
                    </p:nvPicPr>
                    <p:blipFill>
                      <a:blip r:embed="rId7"/>
                      <a:stretch>
                        <a:fillRect/>
                      </a:stretch>
                    </p:blipFill>
                    <p:spPr>
                      <a:xfrm>
                        <a:off x="2948842" y="1902925"/>
                        <a:ext cx="2984500" cy="30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84272810"/>
              </p:ext>
            </p:extLst>
          </p:nvPr>
        </p:nvGraphicFramePr>
        <p:xfrm>
          <a:off x="3142373" y="4154773"/>
          <a:ext cx="2679700" cy="635000"/>
        </p:xfrm>
        <a:graphic>
          <a:graphicData uri="http://schemas.openxmlformats.org/presentationml/2006/ole">
            <mc:AlternateContent xmlns:mc="http://schemas.openxmlformats.org/markup-compatibility/2006">
              <mc:Choice xmlns:v="urn:schemas-microsoft-com:vml" Requires="v">
                <p:oleObj spid="_x0000_s22886" name="Equation" r:id="rId8" imgW="2679480" imgH="634680" progId="Equation.DSMT4">
                  <p:embed/>
                </p:oleObj>
              </mc:Choice>
              <mc:Fallback>
                <p:oleObj name="Equation" r:id="rId8" imgW="2679480" imgH="634680" progId="Equation.DSMT4">
                  <p:embed/>
                  <p:pic>
                    <p:nvPicPr>
                      <p:cNvPr id="0" name=""/>
                      <p:cNvPicPr/>
                      <p:nvPr/>
                    </p:nvPicPr>
                    <p:blipFill>
                      <a:blip r:embed="rId9"/>
                      <a:stretch>
                        <a:fillRect/>
                      </a:stretch>
                    </p:blipFill>
                    <p:spPr>
                      <a:xfrm>
                        <a:off x="3142373" y="4154773"/>
                        <a:ext cx="2679700" cy="635000"/>
                      </a:xfrm>
                      <a:prstGeom prst="rect">
                        <a:avLst/>
                      </a:prstGeom>
                    </p:spPr>
                  </p:pic>
                </p:oleObj>
              </mc:Fallback>
            </mc:AlternateContent>
          </a:graphicData>
        </a:graphic>
      </p:graphicFrame>
      <p:sp>
        <p:nvSpPr>
          <p:cNvPr id="8" name="TextBox 7"/>
          <p:cNvSpPr txBox="1"/>
          <p:nvPr/>
        </p:nvSpPr>
        <p:spPr>
          <a:xfrm>
            <a:off x="5706482" y="3888427"/>
            <a:ext cx="1367682" cy="276999"/>
          </a:xfrm>
          <a:prstGeom prst="rect">
            <a:avLst/>
          </a:prstGeom>
          <a:noFill/>
          <a:ln>
            <a:solidFill>
              <a:schemeClr val="accent1"/>
            </a:solidFill>
          </a:ln>
        </p:spPr>
        <p:txBody>
          <a:bodyPr wrap="none" rtlCol="0">
            <a:spAutoFit/>
          </a:bodyPr>
          <a:lstStyle/>
          <a:p>
            <a:r>
              <a:rPr lang="en-US" sz="1200" dirty="0" smtClean="0"/>
              <a:t>Marginal revenue</a:t>
            </a:r>
            <a:endParaRPr lang="en-US" sz="1200" dirty="0"/>
          </a:p>
        </p:txBody>
      </p:sp>
      <p:sp>
        <p:nvSpPr>
          <p:cNvPr id="9" name="Right Brace 8"/>
          <p:cNvSpPr/>
          <p:nvPr/>
        </p:nvSpPr>
        <p:spPr>
          <a:xfrm rot="16200000">
            <a:off x="4205940" y="2896884"/>
            <a:ext cx="189781" cy="23213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312920" y="3846377"/>
            <a:ext cx="1363980" cy="184603"/>
          </a:xfrm>
          <a:custGeom>
            <a:avLst/>
            <a:gdLst>
              <a:gd name="connsiteX0" fmla="*/ 1363980 w 1363980"/>
              <a:gd name="connsiteY0" fmla="*/ 184603 h 184603"/>
              <a:gd name="connsiteX1" fmla="*/ 525780 w 1363980"/>
              <a:gd name="connsiteY1" fmla="*/ 1723 h 184603"/>
              <a:gd name="connsiteX2" fmla="*/ 0 w 1363980"/>
              <a:gd name="connsiteY2" fmla="*/ 108403 h 184603"/>
            </a:gdLst>
            <a:ahLst/>
            <a:cxnLst>
              <a:cxn ang="0">
                <a:pos x="connsiteX0" y="connsiteY0"/>
              </a:cxn>
              <a:cxn ang="0">
                <a:pos x="connsiteX1" y="connsiteY1"/>
              </a:cxn>
              <a:cxn ang="0">
                <a:pos x="connsiteX2" y="connsiteY2"/>
              </a:cxn>
            </a:cxnLst>
            <a:rect l="l" t="t" r="r" b="b"/>
            <a:pathLst>
              <a:path w="1363980" h="184603">
                <a:moveTo>
                  <a:pt x="1363980" y="184603"/>
                </a:moveTo>
                <a:cubicBezTo>
                  <a:pt x="1058545" y="99513"/>
                  <a:pt x="753110" y="14423"/>
                  <a:pt x="525780" y="1723"/>
                </a:cubicBezTo>
                <a:cubicBezTo>
                  <a:pt x="298450" y="-10977"/>
                  <a:pt x="149225" y="48713"/>
                  <a:pt x="0" y="108403"/>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875536" y="4651273"/>
            <a:ext cx="1096775" cy="276999"/>
          </a:xfrm>
          <a:prstGeom prst="rect">
            <a:avLst/>
          </a:prstGeom>
          <a:noFill/>
          <a:ln>
            <a:solidFill>
              <a:schemeClr val="accent1"/>
            </a:solidFill>
          </a:ln>
        </p:spPr>
        <p:txBody>
          <a:bodyPr wrap="none" rtlCol="0">
            <a:spAutoFit/>
          </a:bodyPr>
          <a:lstStyle/>
          <a:p>
            <a:r>
              <a:rPr lang="en-US" sz="1200" dirty="0" smtClean="0"/>
              <a:t>Marginal cost</a:t>
            </a:r>
            <a:endParaRPr lang="en-US" sz="1200" dirty="0"/>
          </a:p>
        </p:txBody>
      </p:sp>
      <p:sp>
        <p:nvSpPr>
          <p:cNvPr id="16" name="Freeform 15"/>
          <p:cNvSpPr/>
          <p:nvPr/>
        </p:nvSpPr>
        <p:spPr>
          <a:xfrm>
            <a:off x="5570220" y="4540129"/>
            <a:ext cx="305316" cy="300816"/>
          </a:xfrm>
          <a:custGeom>
            <a:avLst/>
            <a:gdLst>
              <a:gd name="connsiteX0" fmla="*/ 130983 w 130983"/>
              <a:gd name="connsiteY0" fmla="*/ 293298 h 293298"/>
              <a:gd name="connsiteX1" fmla="*/ 1587 w 130983"/>
              <a:gd name="connsiteY1" fmla="*/ 241540 h 293298"/>
              <a:gd name="connsiteX2" fmla="*/ 70599 w 130983"/>
              <a:gd name="connsiteY2" fmla="*/ 0 h 293298"/>
            </a:gdLst>
            <a:ahLst/>
            <a:cxnLst>
              <a:cxn ang="0">
                <a:pos x="connsiteX0" y="connsiteY0"/>
              </a:cxn>
              <a:cxn ang="0">
                <a:pos x="connsiteX1" y="connsiteY1"/>
              </a:cxn>
              <a:cxn ang="0">
                <a:pos x="connsiteX2" y="connsiteY2"/>
              </a:cxn>
            </a:cxnLst>
            <a:rect l="l" t="t" r="r" b="b"/>
            <a:pathLst>
              <a:path w="130983" h="293298">
                <a:moveTo>
                  <a:pt x="130983" y="293298"/>
                </a:moveTo>
                <a:cubicBezTo>
                  <a:pt x="71317" y="291860"/>
                  <a:pt x="11651" y="290423"/>
                  <a:pt x="1587" y="241540"/>
                </a:cubicBezTo>
                <a:cubicBezTo>
                  <a:pt x="-8477" y="192657"/>
                  <a:pt x="31061" y="96328"/>
                  <a:pt x="70599" y="0"/>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31869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lstStyle/>
          <a:p>
            <a:r>
              <a:rPr lang="en-US" dirty="0" smtClean="0"/>
              <a:t>The simple calculus (in a Cournot setting)</a:t>
            </a:r>
          </a:p>
          <a:p>
            <a:pPr lvl="1"/>
            <a:r>
              <a:rPr lang="en-US" dirty="0" smtClean="0"/>
              <a:t>Let’s look at the marginal cost term (in brackets) more closely:</a:t>
            </a:r>
          </a:p>
          <a:p>
            <a:pPr marL="344487" lvl="1" indent="0">
              <a:buNone/>
            </a:pPr>
            <a:endParaRPr lang="en-US" dirty="0" smtClean="0"/>
          </a:p>
          <a:p>
            <a:pPr lvl="1"/>
            <a:endParaRPr lang="en-US" dirty="0"/>
          </a:p>
          <a:p>
            <a:pPr lvl="1"/>
            <a:endParaRPr lang="en-US" dirty="0" smtClean="0"/>
          </a:p>
          <a:p>
            <a:pPr marL="671512" lvl="2" indent="0">
              <a:buNone/>
            </a:pPr>
            <a:r>
              <a:rPr lang="en-US" sz="1600" dirty="0" smtClean="0"/>
              <a:t>Intuitively, this means that Firm 1’s postmerger marginal revenue is equal to: </a:t>
            </a:r>
          </a:p>
          <a:p>
            <a:pPr marL="671512" lvl="2" indent="0">
              <a:buNone/>
            </a:pPr>
            <a:endParaRPr lang="en-US" sz="1600" dirty="0"/>
          </a:p>
          <a:p>
            <a:pPr marL="671512" lvl="2" indent="0">
              <a:buNone/>
            </a:pPr>
            <a:endParaRPr lang="en-US" sz="1600" dirty="0" smtClean="0"/>
          </a:p>
          <a:p>
            <a:pPr marL="671512" lvl="2" indent="0">
              <a:buNone/>
            </a:pPr>
            <a:endParaRPr lang="en-US" sz="1600" dirty="0"/>
          </a:p>
          <a:p>
            <a:pPr marL="671512" lvl="2" indent="0">
              <a:buNone/>
            </a:pPr>
            <a:endParaRPr lang="en-US" sz="1600" dirty="0" smtClean="0"/>
          </a:p>
          <a:p>
            <a:pPr marL="671512" lvl="2" indent="0">
              <a:buNone/>
            </a:pPr>
            <a:endParaRPr lang="en-US" sz="1600" dirty="0"/>
          </a:p>
          <a:p>
            <a:pPr marL="671512" lvl="2" indent="0">
              <a:buNone/>
            </a:pPr>
            <a:endParaRPr lang="en-US" sz="1600" dirty="0" smtClean="0"/>
          </a:p>
          <a:p>
            <a:pPr marL="671512" lvl="2" indent="0">
              <a:buNone/>
            </a:pPr>
            <a:endParaRPr lang="en-US" sz="1600" dirty="0"/>
          </a:p>
          <a:p>
            <a:pPr marL="671512" lvl="2" indent="0">
              <a:buNone/>
            </a:pPr>
            <a:r>
              <a:rPr lang="en-US" sz="1600" dirty="0" smtClean="0"/>
              <a:t>But when evaluated at premerger prices and quantities, marginal revenue is </a:t>
            </a:r>
            <a:r>
              <a:rPr lang="en-US" sz="1600" i="1" dirty="0" smtClean="0"/>
              <a:t>less</a:t>
            </a:r>
            <a:r>
              <a:rPr lang="en-US" sz="1600" dirty="0" smtClean="0"/>
              <a:t> than marginal cost (because of the recognition of Firm 2’s lost margin on reduced sales). When marginal revenue is less than marginal cost, the profit-maximizing solution is to reduce output in order to re-equilibrate marginal revenue and marginal cost (which in turn increases prices).</a:t>
            </a:r>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marL="344487" lvl="1" indent="0">
              <a:buNone/>
            </a:pP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51</a:t>
            </a:fld>
            <a:endParaRPr lang="en-US" alt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021792580"/>
              </p:ext>
            </p:extLst>
          </p:nvPr>
        </p:nvGraphicFramePr>
        <p:xfrm>
          <a:off x="3150999" y="1861164"/>
          <a:ext cx="2679700" cy="635000"/>
        </p:xfrm>
        <a:graphic>
          <a:graphicData uri="http://schemas.openxmlformats.org/presentationml/2006/ole">
            <mc:AlternateContent xmlns:mc="http://schemas.openxmlformats.org/markup-compatibility/2006">
              <mc:Choice xmlns:v="urn:schemas-microsoft-com:vml" Requires="v">
                <p:oleObj spid="_x0000_s26008" name="Equation" r:id="rId4" imgW="2679480" imgH="634680" progId="Equation.DSMT4">
                  <p:embed/>
                </p:oleObj>
              </mc:Choice>
              <mc:Fallback>
                <p:oleObj name="Equation" r:id="rId4" imgW="2679480" imgH="634680" progId="Equation.DSMT4">
                  <p:embed/>
                  <p:pic>
                    <p:nvPicPr>
                      <p:cNvPr id="0" name=""/>
                      <p:cNvPicPr/>
                      <p:nvPr/>
                    </p:nvPicPr>
                    <p:blipFill>
                      <a:blip r:embed="rId5"/>
                      <a:stretch>
                        <a:fillRect/>
                      </a:stretch>
                    </p:blipFill>
                    <p:spPr>
                      <a:xfrm>
                        <a:off x="3150999" y="1861164"/>
                        <a:ext cx="2679700" cy="6350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69626198"/>
              </p:ext>
            </p:extLst>
          </p:nvPr>
        </p:nvGraphicFramePr>
        <p:xfrm>
          <a:off x="590989" y="4042604"/>
          <a:ext cx="1498600" cy="584200"/>
        </p:xfrm>
        <a:graphic>
          <a:graphicData uri="http://schemas.openxmlformats.org/presentationml/2006/ole">
            <mc:AlternateContent xmlns:mc="http://schemas.openxmlformats.org/markup-compatibility/2006">
              <mc:Choice xmlns:v="urn:schemas-microsoft-com:vml" Requires="v">
                <p:oleObj spid="_x0000_s26009" name="Equation" r:id="rId6" imgW="1498320" imgH="583920" progId="Equation.DSMT4">
                  <p:embed/>
                </p:oleObj>
              </mc:Choice>
              <mc:Fallback>
                <p:oleObj name="Equation" r:id="rId6" imgW="1498320" imgH="583920" progId="Equation.DSMT4">
                  <p:embed/>
                  <p:pic>
                    <p:nvPicPr>
                      <p:cNvPr id="0" name=""/>
                      <p:cNvPicPr/>
                      <p:nvPr/>
                    </p:nvPicPr>
                    <p:blipFill>
                      <a:blip r:embed="rId7"/>
                      <a:stretch>
                        <a:fillRect/>
                      </a:stretch>
                    </p:blipFill>
                    <p:spPr>
                      <a:xfrm>
                        <a:off x="590989" y="4042604"/>
                        <a:ext cx="1498600" cy="584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14676762"/>
              </p:ext>
            </p:extLst>
          </p:nvPr>
        </p:nvGraphicFramePr>
        <p:xfrm>
          <a:off x="1593179" y="3038769"/>
          <a:ext cx="393700" cy="279400"/>
        </p:xfrm>
        <a:graphic>
          <a:graphicData uri="http://schemas.openxmlformats.org/presentationml/2006/ole">
            <mc:AlternateContent xmlns:mc="http://schemas.openxmlformats.org/markup-compatibility/2006">
              <mc:Choice xmlns:v="urn:schemas-microsoft-com:vml" Requires="v">
                <p:oleObj spid="_x0000_s26010" name="Equation" r:id="rId8" imgW="393480" imgH="279360" progId="Equation.DSMT4">
                  <p:embed/>
                </p:oleObj>
              </mc:Choice>
              <mc:Fallback>
                <p:oleObj name="Equation" r:id="rId8" imgW="393480" imgH="279360" progId="Equation.DSMT4">
                  <p:embed/>
                  <p:pic>
                    <p:nvPicPr>
                      <p:cNvPr id="0" name=""/>
                      <p:cNvPicPr/>
                      <p:nvPr/>
                    </p:nvPicPr>
                    <p:blipFill>
                      <a:blip r:embed="rId9"/>
                      <a:stretch>
                        <a:fillRect/>
                      </a:stretch>
                    </p:blipFill>
                    <p:spPr>
                      <a:xfrm>
                        <a:off x="1593179" y="3038769"/>
                        <a:ext cx="393700" cy="279400"/>
                      </a:xfrm>
                      <a:prstGeom prst="rect">
                        <a:avLst/>
                      </a:prstGeom>
                    </p:spPr>
                  </p:pic>
                </p:oleObj>
              </mc:Fallback>
            </mc:AlternateContent>
          </a:graphicData>
        </a:graphic>
      </p:graphicFrame>
      <p:sp>
        <p:nvSpPr>
          <p:cNvPr id="8" name="TextBox 7"/>
          <p:cNvSpPr txBox="1"/>
          <p:nvPr/>
        </p:nvSpPr>
        <p:spPr>
          <a:xfrm>
            <a:off x="1992688" y="3036552"/>
            <a:ext cx="6748899" cy="307777"/>
          </a:xfrm>
          <a:prstGeom prst="rect">
            <a:avLst/>
          </a:prstGeom>
          <a:noFill/>
        </p:spPr>
        <p:txBody>
          <a:bodyPr wrap="none" rtlCol="0">
            <a:spAutoFit/>
          </a:bodyPr>
          <a:lstStyle/>
          <a:p>
            <a:r>
              <a:rPr lang="en-US" sz="1400" dirty="0" smtClean="0"/>
              <a:t>The revenue received from the sale of an additional unit of Product 1 adjusted for:</a:t>
            </a:r>
            <a:endParaRPr lang="en-US" sz="1400" dirty="0"/>
          </a:p>
        </p:txBody>
      </p:sp>
      <p:sp>
        <p:nvSpPr>
          <p:cNvPr id="12" name="TextBox 11"/>
          <p:cNvSpPr txBox="1"/>
          <p:nvPr/>
        </p:nvSpPr>
        <p:spPr>
          <a:xfrm>
            <a:off x="1984068" y="3536882"/>
            <a:ext cx="6349042" cy="523220"/>
          </a:xfrm>
          <a:prstGeom prst="rect">
            <a:avLst/>
          </a:prstGeom>
          <a:noFill/>
        </p:spPr>
        <p:txBody>
          <a:bodyPr wrap="square" rtlCol="0">
            <a:spAutoFit/>
          </a:bodyPr>
          <a:lstStyle/>
          <a:p>
            <a:r>
              <a:rPr lang="en-US" sz="1400" dirty="0" smtClean="0"/>
              <a:t>The loss in revenue resulting from the decrease in </a:t>
            </a:r>
            <a:r>
              <a:rPr lang="en-US" sz="1400" i="1" dirty="0" smtClean="0"/>
              <a:t>p</a:t>
            </a:r>
            <a:r>
              <a:rPr lang="en-US" sz="1400" baseline="-25000" dirty="0" smtClean="0"/>
              <a:t>1</a:t>
            </a:r>
            <a:r>
              <a:rPr lang="en-US" sz="1400" dirty="0" smtClean="0"/>
              <a:t> necessary to clear the market with an added unit of output (a negative number)</a:t>
            </a:r>
            <a:endParaRPr lang="en-US" sz="1400" dirty="0"/>
          </a:p>
        </p:txBody>
      </p:sp>
      <p:graphicFrame>
        <p:nvGraphicFramePr>
          <p:cNvPr id="15" name="Object 14"/>
          <p:cNvGraphicFramePr>
            <a:graphicFrameLocks noChangeAspect="1"/>
          </p:cNvGraphicFramePr>
          <p:nvPr>
            <p:extLst>
              <p:ext uri="{D42A27DB-BD31-4B8C-83A1-F6EECF244321}">
                <p14:modId xmlns:p14="http://schemas.microsoft.com/office/powerpoint/2010/main" val="2409848283"/>
              </p:ext>
            </p:extLst>
          </p:nvPr>
        </p:nvGraphicFramePr>
        <p:xfrm>
          <a:off x="1138435" y="3386369"/>
          <a:ext cx="838200" cy="584200"/>
        </p:xfrm>
        <a:graphic>
          <a:graphicData uri="http://schemas.openxmlformats.org/presentationml/2006/ole">
            <mc:AlternateContent xmlns:mc="http://schemas.openxmlformats.org/markup-compatibility/2006">
              <mc:Choice xmlns:v="urn:schemas-microsoft-com:vml" Requires="v">
                <p:oleObj spid="_x0000_s26011" name="Equation" r:id="rId10" imgW="838080" imgH="583920" progId="Equation.DSMT4">
                  <p:embed/>
                </p:oleObj>
              </mc:Choice>
              <mc:Fallback>
                <p:oleObj name="Equation" r:id="rId10" imgW="838080" imgH="583920" progId="Equation.DSMT4">
                  <p:embed/>
                  <p:pic>
                    <p:nvPicPr>
                      <p:cNvPr id="0" name=""/>
                      <p:cNvPicPr/>
                      <p:nvPr/>
                    </p:nvPicPr>
                    <p:blipFill>
                      <a:blip r:embed="rId11"/>
                      <a:stretch>
                        <a:fillRect/>
                      </a:stretch>
                    </p:blipFill>
                    <p:spPr>
                      <a:xfrm>
                        <a:off x="1138435" y="3386369"/>
                        <a:ext cx="838200" cy="584200"/>
                      </a:xfrm>
                      <a:prstGeom prst="rect">
                        <a:avLst/>
                      </a:prstGeom>
                    </p:spPr>
                  </p:pic>
                </p:oleObj>
              </mc:Fallback>
            </mc:AlternateContent>
          </a:graphicData>
        </a:graphic>
      </p:graphicFrame>
      <p:sp>
        <p:nvSpPr>
          <p:cNvPr id="17" name="TextBox 16"/>
          <p:cNvSpPr txBox="1"/>
          <p:nvPr/>
        </p:nvSpPr>
        <p:spPr>
          <a:xfrm>
            <a:off x="2001321" y="4175235"/>
            <a:ext cx="6728604" cy="523220"/>
          </a:xfrm>
          <a:prstGeom prst="rect">
            <a:avLst/>
          </a:prstGeom>
          <a:noFill/>
        </p:spPr>
        <p:txBody>
          <a:bodyPr wrap="square" rtlCol="0">
            <a:spAutoFit/>
          </a:bodyPr>
          <a:lstStyle/>
          <a:p>
            <a:r>
              <a:rPr lang="en-US" sz="1400" dirty="0" smtClean="0"/>
              <a:t>The loss in revenue of Firm 2 entailed by a diversion in sales from Product 2 to Product 1 resulting from the decrease in </a:t>
            </a:r>
            <a:r>
              <a:rPr lang="en-US" sz="1400" i="1" dirty="0" smtClean="0"/>
              <a:t>p</a:t>
            </a:r>
            <a:r>
              <a:rPr lang="en-US" sz="1400" baseline="-25000" dirty="0" smtClean="0"/>
              <a:t>1</a:t>
            </a:r>
            <a:r>
              <a:rPr lang="en-US" sz="1400" dirty="0" smtClean="0"/>
              <a:t> (a negative number)</a:t>
            </a:r>
            <a:endParaRPr lang="en-US" sz="1400" dirty="0"/>
          </a:p>
        </p:txBody>
      </p:sp>
      <p:sp>
        <p:nvSpPr>
          <p:cNvPr id="9" name="TextBox 8"/>
          <p:cNvSpPr txBox="1"/>
          <p:nvPr/>
        </p:nvSpPr>
        <p:spPr>
          <a:xfrm>
            <a:off x="42349" y="2335682"/>
            <a:ext cx="1096086" cy="861774"/>
          </a:xfrm>
          <a:prstGeom prst="rect">
            <a:avLst/>
          </a:prstGeom>
          <a:noFill/>
          <a:ln>
            <a:solidFill>
              <a:schemeClr val="accent1"/>
            </a:solidFill>
          </a:ln>
        </p:spPr>
        <p:txBody>
          <a:bodyPr wrap="square" rtlCol="0">
            <a:spAutoFit/>
          </a:bodyPr>
          <a:lstStyle/>
          <a:p>
            <a:r>
              <a:rPr lang="en-US" sz="1000" dirty="0" smtClean="0"/>
              <a:t>Negative number  (since demand curve is downward-sloping)</a:t>
            </a:r>
            <a:endParaRPr lang="en-US" sz="1000" dirty="0"/>
          </a:p>
        </p:txBody>
      </p:sp>
      <p:sp>
        <p:nvSpPr>
          <p:cNvPr id="11" name="Freeform 10"/>
          <p:cNvSpPr/>
          <p:nvPr/>
        </p:nvSpPr>
        <p:spPr>
          <a:xfrm>
            <a:off x="601980" y="3241864"/>
            <a:ext cx="929640" cy="316683"/>
          </a:xfrm>
          <a:custGeom>
            <a:avLst/>
            <a:gdLst>
              <a:gd name="connsiteX0" fmla="*/ 0 w 929640"/>
              <a:gd name="connsiteY0" fmla="*/ 11876 h 316683"/>
              <a:gd name="connsiteX1" fmla="*/ 297180 w 929640"/>
              <a:gd name="connsiteY1" fmla="*/ 316676 h 316683"/>
              <a:gd name="connsiteX2" fmla="*/ 685800 w 929640"/>
              <a:gd name="connsiteY2" fmla="*/ 4256 h 316683"/>
              <a:gd name="connsiteX3" fmla="*/ 929640 w 929640"/>
              <a:gd name="connsiteY3" fmla="*/ 164276 h 316683"/>
            </a:gdLst>
            <a:ahLst/>
            <a:cxnLst>
              <a:cxn ang="0">
                <a:pos x="connsiteX0" y="connsiteY0"/>
              </a:cxn>
              <a:cxn ang="0">
                <a:pos x="connsiteX1" y="connsiteY1"/>
              </a:cxn>
              <a:cxn ang="0">
                <a:pos x="connsiteX2" y="connsiteY2"/>
              </a:cxn>
              <a:cxn ang="0">
                <a:pos x="connsiteX3" y="connsiteY3"/>
              </a:cxn>
            </a:cxnLst>
            <a:rect l="l" t="t" r="r" b="b"/>
            <a:pathLst>
              <a:path w="929640" h="316683">
                <a:moveTo>
                  <a:pt x="0" y="11876"/>
                </a:moveTo>
                <a:cubicBezTo>
                  <a:pt x="91440" y="164911"/>
                  <a:pt x="182880" y="317946"/>
                  <a:pt x="297180" y="316676"/>
                </a:cubicBezTo>
                <a:cubicBezTo>
                  <a:pt x="411480" y="315406"/>
                  <a:pt x="580390" y="29656"/>
                  <a:pt x="685800" y="4256"/>
                </a:cubicBezTo>
                <a:cubicBezTo>
                  <a:pt x="791210" y="-21144"/>
                  <a:pt x="860425" y="71566"/>
                  <a:pt x="929640" y="164276"/>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2349" y="4815717"/>
            <a:ext cx="1111073" cy="707886"/>
          </a:xfrm>
          <a:prstGeom prst="rect">
            <a:avLst/>
          </a:prstGeom>
          <a:noFill/>
          <a:ln>
            <a:solidFill>
              <a:schemeClr val="accent1"/>
            </a:solidFill>
          </a:ln>
        </p:spPr>
        <p:txBody>
          <a:bodyPr wrap="square" rtlCol="0">
            <a:spAutoFit/>
          </a:bodyPr>
          <a:lstStyle/>
          <a:p>
            <a:r>
              <a:rPr lang="en-US" sz="1000" dirty="0" smtClean="0"/>
              <a:t>Negative number (since products are substitutes)</a:t>
            </a:r>
            <a:endParaRPr lang="en-US" sz="1000" dirty="0"/>
          </a:p>
        </p:txBody>
      </p:sp>
      <p:sp>
        <p:nvSpPr>
          <p:cNvPr id="16" name="Freeform 15"/>
          <p:cNvSpPr/>
          <p:nvPr/>
        </p:nvSpPr>
        <p:spPr>
          <a:xfrm>
            <a:off x="150675" y="4396740"/>
            <a:ext cx="588465" cy="403860"/>
          </a:xfrm>
          <a:custGeom>
            <a:avLst/>
            <a:gdLst>
              <a:gd name="connsiteX0" fmla="*/ 443685 w 588465"/>
              <a:gd name="connsiteY0" fmla="*/ 403860 h 403860"/>
              <a:gd name="connsiteX1" fmla="*/ 1725 w 588465"/>
              <a:gd name="connsiteY1" fmla="*/ 236220 h 403860"/>
              <a:gd name="connsiteX2" fmla="*/ 588465 w 588465"/>
              <a:gd name="connsiteY2" fmla="*/ 0 h 403860"/>
            </a:gdLst>
            <a:ahLst/>
            <a:cxnLst>
              <a:cxn ang="0">
                <a:pos x="connsiteX0" y="connsiteY0"/>
              </a:cxn>
              <a:cxn ang="0">
                <a:pos x="connsiteX1" y="connsiteY1"/>
              </a:cxn>
              <a:cxn ang="0">
                <a:pos x="connsiteX2" y="connsiteY2"/>
              </a:cxn>
            </a:cxnLst>
            <a:rect l="l" t="t" r="r" b="b"/>
            <a:pathLst>
              <a:path w="588465" h="403860">
                <a:moveTo>
                  <a:pt x="443685" y="403860"/>
                </a:moveTo>
                <a:cubicBezTo>
                  <a:pt x="210640" y="353695"/>
                  <a:pt x="-22405" y="303530"/>
                  <a:pt x="1725" y="236220"/>
                </a:cubicBezTo>
                <a:cubicBezTo>
                  <a:pt x="25855" y="168910"/>
                  <a:pt x="307160" y="84455"/>
                  <a:pt x="588465" y="0"/>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06767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lstStyle/>
          <a:p>
            <a:r>
              <a:rPr lang="en-US" dirty="0" smtClean="0"/>
              <a:t>Another way to look at this (still in a </a:t>
            </a:r>
            <a:r>
              <a:rPr lang="en-US" dirty="0" err="1" smtClean="0"/>
              <a:t>Cournot</a:t>
            </a:r>
            <a:r>
              <a:rPr lang="en-US" dirty="0" smtClean="0"/>
              <a:t> setting)</a:t>
            </a:r>
          </a:p>
          <a:p>
            <a:pPr lvl="1"/>
            <a:r>
              <a:rPr lang="en-US" dirty="0" smtClean="0"/>
              <a:t>We just derived the first-order condition for the combined firm to price Product 1 by differentiating profits with respect to an </a:t>
            </a:r>
            <a:r>
              <a:rPr lang="en-US" i="1" dirty="0" smtClean="0"/>
              <a:t>increase</a:t>
            </a:r>
            <a:r>
              <a:rPr lang="en-US" dirty="0" smtClean="0"/>
              <a:t> in output             Given a downward-sloping demand curve, the increase in output requires price to </a:t>
            </a:r>
            <a:r>
              <a:rPr lang="en-US" i="1" dirty="0" smtClean="0"/>
              <a:t>decrease</a:t>
            </a:r>
            <a:r>
              <a:rPr lang="en-US" dirty="0" smtClean="0"/>
              <a:t>, which in turn diverts sales from Product 2 to Product 1.</a:t>
            </a:r>
          </a:p>
          <a:p>
            <a:pPr lvl="1"/>
            <a:r>
              <a:rPr lang="en-US" dirty="0" smtClean="0"/>
              <a:t>Now consider the </a:t>
            </a:r>
            <a:r>
              <a:rPr lang="en-US" dirty="0"/>
              <a:t>first-order condition for the combined firm to price Product 1 </a:t>
            </a:r>
            <a:r>
              <a:rPr lang="en-US" dirty="0" smtClean="0"/>
              <a:t>by differentiating profits with respect to a </a:t>
            </a:r>
            <a:r>
              <a:rPr lang="en-US" i="1" dirty="0" smtClean="0"/>
              <a:t>decrease</a:t>
            </a:r>
            <a:r>
              <a:rPr lang="en-US" dirty="0" smtClean="0"/>
              <a:t> in output                 which causes </a:t>
            </a:r>
            <a:r>
              <a:rPr lang="en-US" i="1" dirty="0" smtClean="0"/>
              <a:t>p</a:t>
            </a:r>
            <a:r>
              <a:rPr lang="en-US" baseline="-25000" dirty="0" smtClean="0"/>
              <a:t>1</a:t>
            </a:r>
            <a:r>
              <a:rPr lang="en-US" dirty="0" smtClean="0"/>
              <a:t> to increase, which in turn diverts sales from Product 1 to Product 2.</a:t>
            </a:r>
          </a:p>
          <a:p>
            <a:pPr lvl="1"/>
            <a:endParaRPr lang="en-US" dirty="0"/>
          </a:p>
          <a:p>
            <a:pPr lvl="1"/>
            <a:endParaRPr lang="en-US" dirty="0" smtClean="0"/>
          </a:p>
          <a:p>
            <a:pPr marL="344487" lvl="1" indent="0">
              <a:buNone/>
            </a:pPr>
            <a:r>
              <a:rPr lang="en-US" dirty="0" smtClean="0"/>
              <a:t>      Here, </a:t>
            </a:r>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52</a:t>
            </a:fld>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39813321"/>
              </p:ext>
            </p:extLst>
          </p:nvPr>
        </p:nvGraphicFramePr>
        <p:xfrm>
          <a:off x="6653213" y="1621790"/>
          <a:ext cx="647700" cy="406400"/>
        </p:xfrm>
        <a:graphic>
          <a:graphicData uri="http://schemas.openxmlformats.org/presentationml/2006/ole">
            <mc:AlternateContent xmlns:mc="http://schemas.openxmlformats.org/markup-compatibility/2006">
              <mc:Choice xmlns:v="urn:schemas-microsoft-com:vml" Requires="v">
                <p:oleObj spid="_x0000_s27012" name="Equation" r:id="rId4" imgW="647640" imgH="406080" progId="Equation.DSMT4">
                  <p:embed/>
                </p:oleObj>
              </mc:Choice>
              <mc:Fallback>
                <p:oleObj name="Equation" r:id="rId4" imgW="647640" imgH="406080" progId="Equation.DSMT4">
                  <p:embed/>
                  <p:pic>
                    <p:nvPicPr>
                      <p:cNvPr id="0" name=""/>
                      <p:cNvPicPr/>
                      <p:nvPr/>
                    </p:nvPicPr>
                    <p:blipFill>
                      <a:blip r:embed="rId5"/>
                      <a:stretch>
                        <a:fillRect/>
                      </a:stretch>
                    </p:blipFill>
                    <p:spPr>
                      <a:xfrm>
                        <a:off x="6653213" y="1621790"/>
                        <a:ext cx="647700" cy="4064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56007356"/>
              </p:ext>
            </p:extLst>
          </p:nvPr>
        </p:nvGraphicFramePr>
        <p:xfrm>
          <a:off x="6375400" y="2659380"/>
          <a:ext cx="838200" cy="406400"/>
        </p:xfrm>
        <a:graphic>
          <a:graphicData uri="http://schemas.openxmlformats.org/presentationml/2006/ole">
            <mc:AlternateContent xmlns:mc="http://schemas.openxmlformats.org/markup-compatibility/2006">
              <mc:Choice xmlns:v="urn:schemas-microsoft-com:vml" Requires="v">
                <p:oleObj spid="_x0000_s27013" name="Equation" r:id="rId6" imgW="838080" imgH="406080" progId="Equation.DSMT4">
                  <p:embed/>
                </p:oleObj>
              </mc:Choice>
              <mc:Fallback>
                <p:oleObj name="Equation" r:id="rId6" imgW="838080" imgH="406080" progId="Equation.DSMT4">
                  <p:embed/>
                  <p:pic>
                    <p:nvPicPr>
                      <p:cNvPr id="0" name=""/>
                      <p:cNvPicPr/>
                      <p:nvPr/>
                    </p:nvPicPr>
                    <p:blipFill>
                      <a:blip r:embed="rId7"/>
                      <a:stretch>
                        <a:fillRect/>
                      </a:stretch>
                    </p:blipFill>
                    <p:spPr>
                      <a:xfrm>
                        <a:off x="6375400" y="2659380"/>
                        <a:ext cx="838200" cy="4064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64178236"/>
              </p:ext>
            </p:extLst>
          </p:nvPr>
        </p:nvGraphicFramePr>
        <p:xfrm>
          <a:off x="3136900" y="3302000"/>
          <a:ext cx="2870200" cy="635000"/>
        </p:xfrm>
        <a:graphic>
          <a:graphicData uri="http://schemas.openxmlformats.org/presentationml/2006/ole">
            <mc:AlternateContent xmlns:mc="http://schemas.openxmlformats.org/markup-compatibility/2006">
              <mc:Choice xmlns:v="urn:schemas-microsoft-com:vml" Requires="v">
                <p:oleObj spid="_x0000_s27014" name="Equation" r:id="rId8" imgW="2869920" imgH="634680" progId="Equation.DSMT4">
                  <p:embed/>
                </p:oleObj>
              </mc:Choice>
              <mc:Fallback>
                <p:oleObj name="Equation" r:id="rId8" imgW="2869920" imgH="634680" progId="Equation.DSMT4">
                  <p:embed/>
                  <p:pic>
                    <p:nvPicPr>
                      <p:cNvPr id="0" name=""/>
                      <p:cNvPicPr/>
                      <p:nvPr/>
                    </p:nvPicPr>
                    <p:blipFill>
                      <a:blip r:embed="rId9"/>
                      <a:stretch>
                        <a:fillRect/>
                      </a:stretch>
                    </p:blipFill>
                    <p:spPr>
                      <a:xfrm>
                        <a:off x="3136900" y="3302000"/>
                        <a:ext cx="2870200" cy="6350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7214661"/>
              </p:ext>
            </p:extLst>
          </p:nvPr>
        </p:nvGraphicFramePr>
        <p:xfrm>
          <a:off x="1440779" y="4166529"/>
          <a:ext cx="393700" cy="279400"/>
        </p:xfrm>
        <a:graphic>
          <a:graphicData uri="http://schemas.openxmlformats.org/presentationml/2006/ole">
            <mc:AlternateContent xmlns:mc="http://schemas.openxmlformats.org/markup-compatibility/2006">
              <mc:Choice xmlns:v="urn:schemas-microsoft-com:vml" Requires="v">
                <p:oleObj spid="_x0000_s27015" name="Equation" r:id="rId10" imgW="393480" imgH="279360" progId="Equation.DSMT4">
                  <p:embed/>
                </p:oleObj>
              </mc:Choice>
              <mc:Fallback>
                <p:oleObj name="Equation" r:id="rId10" imgW="393480" imgH="279360" progId="Equation.DSMT4">
                  <p:embed/>
                  <p:pic>
                    <p:nvPicPr>
                      <p:cNvPr id="0" name=""/>
                      <p:cNvPicPr/>
                      <p:nvPr/>
                    </p:nvPicPr>
                    <p:blipFill>
                      <a:blip r:embed="rId11"/>
                      <a:stretch>
                        <a:fillRect/>
                      </a:stretch>
                    </p:blipFill>
                    <p:spPr>
                      <a:xfrm>
                        <a:off x="1440779" y="4166529"/>
                        <a:ext cx="393700" cy="279400"/>
                      </a:xfrm>
                      <a:prstGeom prst="rect">
                        <a:avLst/>
                      </a:prstGeom>
                    </p:spPr>
                  </p:pic>
                </p:oleObj>
              </mc:Fallback>
            </mc:AlternateContent>
          </a:graphicData>
        </a:graphic>
      </p:graphicFrame>
      <p:sp>
        <p:nvSpPr>
          <p:cNvPr id="9" name="TextBox 8"/>
          <p:cNvSpPr txBox="1"/>
          <p:nvPr/>
        </p:nvSpPr>
        <p:spPr>
          <a:xfrm>
            <a:off x="1916488" y="4149072"/>
            <a:ext cx="4022255" cy="307777"/>
          </a:xfrm>
          <a:prstGeom prst="rect">
            <a:avLst/>
          </a:prstGeom>
          <a:noFill/>
        </p:spPr>
        <p:txBody>
          <a:bodyPr wrap="none" rtlCol="0">
            <a:spAutoFit/>
          </a:bodyPr>
          <a:lstStyle/>
          <a:p>
            <a:r>
              <a:rPr lang="en-US" sz="1400" dirty="0" smtClean="0"/>
              <a:t>The revenue lost by reducing output by one unit</a:t>
            </a:r>
            <a:endParaRPr lang="en-US" sz="1400" dirty="0"/>
          </a:p>
        </p:txBody>
      </p:sp>
      <p:graphicFrame>
        <p:nvGraphicFramePr>
          <p:cNvPr id="10" name="Object 9"/>
          <p:cNvGraphicFramePr>
            <a:graphicFrameLocks noChangeAspect="1"/>
          </p:cNvGraphicFramePr>
          <p:nvPr>
            <p:extLst>
              <p:ext uri="{D42A27DB-BD31-4B8C-83A1-F6EECF244321}">
                <p14:modId xmlns:p14="http://schemas.microsoft.com/office/powerpoint/2010/main" val="325722785"/>
              </p:ext>
            </p:extLst>
          </p:nvPr>
        </p:nvGraphicFramePr>
        <p:xfrm>
          <a:off x="1007428" y="4534218"/>
          <a:ext cx="825500" cy="558800"/>
        </p:xfrm>
        <a:graphic>
          <a:graphicData uri="http://schemas.openxmlformats.org/presentationml/2006/ole">
            <mc:AlternateContent xmlns:mc="http://schemas.openxmlformats.org/markup-compatibility/2006">
              <mc:Choice xmlns:v="urn:schemas-microsoft-com:vml" Requires="v">
                <p:oleObj spid="_x0000_s27016" name="Equation" r:id="rId12" imgW="825480" imgH="558720" progId="Equation.DSMT4">
                  <p:embed/>
                </p:oleObj>
              </mc:Choice>
              <mc:Fallback>
                <p:oleObj name="Equation" r:id="rId12" imgW="825480" imgH="558720" progId="Equation.DSMT4">
                  <p:embed/>
                  <p:pic>
                    <p:nvPicPr>
                      <p:cNvPr id="0" name=""/>
                      <p:cNvPicPr/>
                      <p:nvPr/>
                    </p:nvPicPr>
                    <p:blipFill>
                      <a:blip r:embed="rId13"/>
                      <a:stretch>
                        <a:fillRect/>
                      </a:stretch>
                    </p:blipFill>
                    <p:spPr>
                      <a:xfrm>
                        <a:off x="1007428" y="4534218"/>
                        <a:ext cx="825500" cy="558800"/>
                      </a:xfrm>
                      <a:prstGeom prst="rect">
                        <a:avLst/>
                      </a:prstGeom>
                    </p:spPr>
                  </p:pic>
                </p:oleObj>
              </mc:Fallback>
            </mc:AlternateContent>
          </a:graphicData>
        </a:graphic>
      </p:graphicFrame>
      <p:sp>
        <p:nvSpPr>
          <p:cNvPr id="11" name="TextBox 10"/>
          <p:cNvSpPr txBox="1"/>
          <p:nvPr/>
        </p:nvSpPr>
        <p:spPr>
          <a:xfrm>
            <a:off x="1900248" y="4565582"/>
            <a:ext cx="6349042" cy="523220"/>
          </a:xfrm>
          <a:prstGeom prst="rect">
            <a:avLst/>
          </a:prstGeom>
          <a:noFill/>
        </p:spPr>
        <p:txBody>
          <a:bodyPr wrap="square" rtlCol="0">
            <a:spAutoFit/>
          </a:bodyPr>
          <a:lstStyle/>
          <a:p>
            <a:r>
              <a:rPr lang="en-US" sz="1400" dirty="0" smtClean="0"/>
              <a:t>The gain in revenue resulting from the increase in </a:t>
            </a:r>
            <a:r>
              <a:rPr lang="en-US" sz="1400" i="1" dirty="0" smtClean="0"/>
              <a:t>p</a:t>
            </a:r>
            <a:r>
              <a:rPr lang="en-US" sz="1400" baseline="-25000" dirty="0" smtClean="0"/>
              <a:t>1</a:t>
            </a:r>
            <a:r>
              <a:rPr lang="en-US" sz="1400" dirty="0" smtClean="0"/>
              <a:t> necessary to clear the market with one less unit of output (a positive number)</a:t>
            </a:r>
            <a:endParaRPr lang="en-US" sz="1400" dirty="0"/>
          </a:p>
        </p:txBody>
      </p:sp>
      <p:graphicFrame>
        <p:nvGraphicFramePr>
          <p:cNvPr id="12" name="Object 11"/>
          <p:cNvGraphicFramePr>
            <a:graphicFrameLocks noChangeAspect="1"/>
          </p:cNvGraphicFramePr>
          <p:nvPr>
            <p:extLst>
              <p:ext uri="{D42A27DB-BD31-4B8C-83A1-F6EECF244321}">
                <p14:modId xmlns:p14="http://schemas.microsoft.com/office/powerpoint/2010/main" val="1538472929"/>
              </p:ext>
            </p:extLst>
          </p:nvPr>
        </p:nvGraphicFramePr>
        <p:xfrm>
          <a:off x="481330" y="5168583"/>
          <a:ext cx="1473200" cy="558800"/>
        </p:xfrm>
        <a:graphic>
          <a:graphicData uri="http://schemas.openxmlformats.org/presentationml/2006/ole">
            <mc:AlternateContent xmlns:mc="http://schemas.openxmlformats.org/markup-compatibility/2006">
              <mc:Choice xmlns:v="urn:schemas-microsoft-com:vml" Requires="v">
                <p:oleObj spid="_x0000_s27017" name="Equation" r:id="rId14" imgW="1473120" imgH="558720" progId="Equation.DSMT4">
                  <p:embed/>
                </p:oleObj>
              </mc:Choice>
              <mc:Fallback>
                <p:oleObj name="Equation" r:id="rId14" imgW="1473120" imgH="558720" progId="Equation.DSMT4">
                  <p:embed/>
                  <p:pic>
                    <p:nvPicPr>
                      <p:cNvPr id="0" name=""/>
                      <p:cNvPicPr/>
                      <p:nvPr/>
                    </p:nvPicPr>
                    <p:blipFill>
                      <a:blip r:embed="rId15"/>
                      <a:stretch>
                        <a:fillRect/>
                      </a:stretch>
                    </p:blipFill>
                    <p:spPr>
                      <a:xfrm>
                        <a:off x="481330" y="5168583"/>
                        <a:ext cx="1473200" cy="558800"/>
                      </a:xfrm>
                      <a:prstGeom prst="rect">
                        <a:avLst/>
                      </a:prstGeom>
                    </p:spPr>
                  </p:pic>
                </p:oleObj>
              </mc:Fallback>
            </mc:AlternateContent>
          </a:graphicData>
        </a:graphic>
      </p:graphicFrame>
      <p:sp>
        <p:nvSpPr>
          <p:cNvPr id="13" name="TextBox 12"/>
          <p:cNvSpPr txBox="1"/>
          <p:nvPr/>
        </p:nvSpPr>
        <p:spPr>
          <a:xfrm>
            <a:off x="1902261" y="5165835"/>
            <a:ext cx="6728604" cy="738664"/>
          </a:xfrm>
          <a:prstGeom prst="rect">
            <a:avLst/>
          </a:prstGeom>
          <a:noFill/>
        </p:spPr>
        <p:txBody>
          <a:bodyPr wrap="square" rtlCol="0">
            <a:spAutoFit/>
          </a:bodyPr>
          <a:lstStyle/>
          <a:p>
            <a:r>
              <a:rPr lang="en-US" sz="1400" dirty="0" smtClean="0"/>
              <a:t>The gain in revenue of Firm 2 entailed by a diversion in sales from Product 1 to Product 2 resulting from the increase in </a:t>
            </a:r>
            <a:r>
              <a:rPr lang="en-US" sz="1400" i="1" dirty="0" smtClean="0"/>
              <a:t>p</a:t>
            </a:r>
            <a:r>
              <a:rPr lang="en-US" sz="1400" baseline="-25000" dirty="0" smtClean="0"/>
              <a:t>1</a:t>
            </a:r>
            <a:r>
              <a:rPr lang="en-US" sz="1400" dirty="0" smtClean="0"/>
              <a:t> (a positive number number). This is the </a:t>
            </a:r>
            <a:r>
              <a:rPr lang="en-US" sz="1400" i="1" dirty="0" smtClean="0"/>
              <a:t>recapture of profits </a:t>
            </a:r>
            <a:r>
              <a:rPr lang="en-US" sz="1400" dirty="0" smtClean="0"/>
              <a:t>in the standard unilateral effects story.</a:t>
            </a:r>
            <a:endParaRPr lang="en-US" sz="1400" dirty="0"/>
          </a:p>
        </p:txBody>
      </p:sp>
    </p:spTree>
    <p:extLst>
      <p:ext uri="{BB962C8B-B14F-4D97-AF65-F5344CB8AC3E}">
        <p14:creationId xmlns:p14="http://schemas.microsoft.com/office/powerpoint/2010/main" val="40136020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53</a:t>
            </a:fld>
            <a:endParaRPr lang="en-US" altLang="en-US" dirty="0"/>
          </a:p>
        </p:txBody>
      </p:sp>
      <p:graphicFrame>
        <p:nvGraphicFramePr>
          <p:cNvPr id="7" name="Table 6"/>
          <p:cNvGraphicFramePr>
            <a:graphicFrameLocks noGrp="1"/>
          </p:cNvGraphicFramePr>
          <p:nvPr/>
        </p:nvGraphicFramePr>
        <p:xfrm>
          <a:off x="1475712" y="1096968"/>
          <a:ext cx="6192575" cy="5033952"/>
        </p:xfrm>
        <a:graphic>
          <a:graphicData uri="http://schemas.openxmlformats.org/drawingml/2006/table">
            <a:tbl>
              <a:tblPr/>
              <a:tblGrid>
                <a:gridCol w="384284"/>
                <a:gridCol w="384284"/>
                <a:gridCol w="384284"/>
                <a:gridCol w="384284"/>
                <a:gridCol w="384284"/>
                <a:gridCol w="384284"/>
                <a:gridCol w="384284"/>
                <a:gridCol w="384284"/>
                <a:gridCol w="128095"/>
                <a:gridCol w="384284"/>
                <a:gridCol w="468346"/>
                <a:gridCol w="438323"/>
                <a:gridCol w="492364"/>
                <a:gridCol w="384284"/>
                <a:gridCol w="438323"/>
                <a:gridCol w="384284"/>
              </a:tblGrid>
              <a:tr h="119856">
                <a:tc gridSpan="8">
                  <a:txBody>
                    <a:bodyPr/>
                    <a:lstStyle/>
                    <a:p>
                      <a:pPr algn="ctr" fontAlgn="b"/>
                      <a:r>
                        <a:rPr lang="en-US" sz="700" b="1" i="0" u="none" strike="noStrike">
                          <a:solidFill>
                            <a:srgbClr val="000000"/>
                          </a:solidFill>
                          <a:effectLst/>
                          <a:latin typeface="Calibri"/>
                        </a:rPr>
                        <a:t>Firm 1</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6">
                  <a:txBody>
                    <a:bodyPr/>
                    <a:lstStyle/>
                    <a:p>
                      <a:pPr algn="ctr" fontAlgn="b"/>
                      <a:r>
                        <a:rPr lang="en-US" sz="700" b="1" i="0" u="none" strike="noStrike">
                          <a:solidFill>
                            <a:srgbClr val="000000"/>
                          </a:solidFill>
                          <a:effectLst/>
                          <a:latin typeface="Calibri"/>
                        </a:rPr>
                        <a:t>Recapture of Products from Diverted Sales to Firm 2</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8">
                  <a:txBody>
                    <a:bodyPr/>
                    <a:lstStyle/>
                    <a:p>
                      <a:pPr algn="ctr" fontAlgn="b"/>
                      <a:r>
                        <a:rPr lang="en-US" sz="700" b="1" i="0" u="none" strike="noStrike">
                          <a:solidFill>
                            <a:srgbClr val="000000"/>
                          </a:solidFill>
                          <a:effectLst/>
                          <a:latin typeface="Calibri"/>
                        </a:rPr>
                        <a:t>(producing Product 1)</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6">
                  <a:txBody>
                    <a:bodyPr/>
                    <a:lstStyle/>
                    <a:p>
                      <a:pPr algn="l" fontAlgn="b"/>
                      <a:r>
                        <a:rPr lang="en-US" sz="700" b="0" i="0" u="none" strike="noStrike">
                          <a:solidFill>
                            <a:srgbClr val="000000"/>
                          </a:solidFill>
                          <a:effectLst/>
                          <a:latin typeface="Calibri"/>
                        </a:rPr>
                        <a:t>Assume linear demand (p = price intercept minus quantity)</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2">
                  <a:txBody>
                    <a:bodyPr/>
                    <a:lstStyle/>
                    <a:p>
                      <a:pPr algn="l" fontAlgn="b"/>
                      <a:r>
                        <a:rPr lang="en-US" sz="700" b="0" i="0" u="none" strike="noStrike">
                          <a:solidFill>
                            <a:srgbClr val="000000"/>
                          </a:solidFill>
                          <a:effectLst/>
                          <a:latin typeface="Calibri"/>
                        </a:rPr>
                        <a:t>Price intercept</a:t>
                      </a:r>
                    </a:p>
                  </a:txBody>
                  <a:tcPr marL="5993" marR="5993" marT="5993" marB="0" anchor="b">
                    <a:lnL>
                      <a:noFill/>
                    </a:lnL>
                    <a:lnR>
                      <a:noFill/>
                    </a:lnR>
                    <a:lnT>
                      <a:noFill/>
                    </a:lnT>
                    <a:lnB>
                      <a:noFill/>
                    </a:lnB>
                  </a:tcPr>
                </a:tc>
                <a:tc hMerge="1">
                  <a:txBody>
                    <a:bodyPr/>
                    <a:lstStyle/>
                    <a:p>
                      <a:endParaRPr lang="en-US"/>
                    </a:p>
                  </a:txBody>
                  <a:tcPr/>
                </a:tc>
                <a:tc>
                  <a:txBody>
                    <a:bodyPr/>
                    <a:lstStyle/>
                    <a:p>
                      <a:pPr algn="r" fontAlgn="b"/>
                      <a:r>
                        <a:rPr lang="en-US" sz="700" b="0" i="0" u="none" strike="noStrike">
                          <a:solidFill>
                            <a:srgbClr val="000000"/>
                          </a:solidFill>
                          <a:effectLst/>
                          <a:latin typeface="Calibri"/>
                        </a:rPr>
                        <a:t>300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Diversion ratio</a:t>
                      </a:r>
                    </a:p>
                  </a:txBody>
                  <a:tcPr marL="5993" marR="5993" marT="5993" marB="0" anchor="b">
                    <a:lnL>
                      <a:noFill/>
                    </a:lnL>
                    <a:lnR>
                      <a:noFill/>
                    </a:lnR>
                    <a:lnT>
                      <a:noFill/>
                    </a:lnT>
                    <a:lnB>
                      <a:noFill/>
                    </a:lnB>
                  </a:tcPr>
                </a:tc>
                <a:tc hMerge="1">
                  <a:txBody>
                    <a:bodyPr/>
                    <a:lstStyle/>
                    <a:p>
                      <a:endParaRPr lang="en-US"/>
                    </a:p>
                  </a:txBody>
                  <a:tcPr/>
                </a:tc>
                <a:tc>
                  <a:txBody>
                    <a:bodyPr/>
                    <a:lstStyle/>
                    <a:p>
                      <a:pPr algn="r" fontAlgn="b"/>
                      <a:r>
                        <a:rPr lang="en-US" sz="700" b="0" i="0" u="none" strike="noStrike">
                          <a:solidFill>
                            <a:srgbClr val="000000"/>
                          </a:solidFill>
                          <a:effectLst/>
                          <a:latin typeface="Calibri"/>
                        </a:rPr>
                        <a:t>0.3</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2">
                  <a:txBody>
                    <a:bodyPr/>
                    <a:lstStyle/>
                    <a:p>
                      <a:pPr algn="l" fontAlgn="b"/>
                      <a:r>
                        <a:rPr lang="en-US" sz="700" b="0" i="0" u="none" strike="noStrike">
                          <a:solidFill>
                            <a:srgbClr val="000000"/>
                          </a:solidFill>
                          <a:effectLst/>
                          <a:latin typeface="Calibri"/>
                        </a:rPr>
                        <a:t>Marginal cost</a:t>
                      </a:r>
                    </a:p>
                  </a:txBody>
                  <a:tcPr marL="5993" marR="5993" marT="5993" marB="0" anchor="b">
                    <a:lnL>
                      <a:noFill/>
                    </a:lnL>
                    <a:lnR>
                      <a:noFill/>
                    </a:lnR>
                    <a:lnT>
                      <a:noFill/>
                    </a:lnT>
                    <a:lnB>
                      <a:noFill/>
                    </a:lnB>
                  </a:tcPr>
                </a:tc>
                <a:tc hMerge="1">
                  <a:txBody>
                    <a:bodyPr/>
                    <a:lstStyle/>
                    <a:p>
                      <a:endParaRPr lang="en-US"/>
                    </a:p>
                  </a:txBody>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(constant)</a:t>
                      </a:r>
                    </a:p>
                  </a:txBody>
                  <a:tcPr marL="5993" marR="5993" marT="5993"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Firm 2 margin</a:t>
                      </a:r>
                    </a:p>
                  </a:txBody>
                  <a:tcPr marL="5993" marR="5993" marT="5993" marB="0" anchor="b">
                    <a:lnL>
                      <a:noFill/>
                    </a:lnL>
                    <a:lnR>
                      <a:noFill/>
                    </a:lnR>
                    <a:lnT>
                      <a:noFill/>
                    </a:lnT>
                    <a:lnB>
                      <a:noFill/>
                    </a:lnB>
                  </a:tcPr>
                </a:tc>
                <a:tc hMerge="1">
                  <a:txBody>
                    <a:bodyPr/>
                    <a:lstStyle/>
                    <a:p>
                      <a:endParaRPr lang="en-US"/>
                    </a:p>
                  </a:txBody>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gridSpan="3">
                  <a:txBody>
                    <a:bodyPr/>
                    <a:lstStyle/>
                    <a:p>
                      <a:pPr algn="l" fontAlgn="b"/>
                      <a:r>
                        <a:rPr lang="en-US" sz="700" b="0" i="0" u="none" strike="noStrike">
                          <a:solidFill>
                            <a:srgbClr val="000000"/>
                          </a:solidFill>
                          <a:effectLst/>
                          <a:latin typeface="Calibri"/>
                        </a:rPr>
                        <a:t>(assume the same as Firm 1</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l" fontAlgn="b"/>
                      <a:r>
                        <a:rPr lang="en-US" sz="700" b="0" i="0" u="none" strike="noStrike">
                          <a:solidFill>
                            <a:srgbClr val="000000"/>
                          </a:solidFill>
                          <a:effectLst/>
                          <a:latin typeface="Calibri"/>
                        </a:rPr>
                        <a:t>Margin </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at premerger price)</a:t>
                      </a:r>
                    </a:p>
                  </a:txBody>
                  <a:tcPr marL="5993" marR="5993" marT="5993"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7">
                  <a:txBody>
                    <a:bodyPr/>
                    <a:lstStyle/>
                    <a:p>
                      <a:pPr algn="l" fontAlgn="b"/>
                      <a:r>
                        <a:rPr lang="en-US" sz="700" b="0" i="0" u="none" strike="noStrike">
                          <a:solidFill>
                            <a:srgbClr val="000000"/>
                          </a:solidFill>
                          <a:effectLst/>
                          <a:latin typeface="Calibri"/>
                        </a:rPr>
                        <a:t>(price minus marginal cost at premerger profit-maximizing price)</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8">
                  <a:txBody>
                    <a:bodyPr/>
                    <a:lstStyle/>
                    <a:p>
                      <a:pPr algn="ctr" fontAlgn="b"/>
                      <a:r>
                        <a:rPr lang="en-US" sz="700" b="1" i="0" u="none" strike="noStrike">
                          <a:solidFill>
                            <a:srgbClr val="000000"/>
                          </a:solidFill>
                          <a:effectLst/>
                          <a:latin typeface="Calibri"/>
                        </a:rPr>
                        <a:t>PREMERGER</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6">
                  <a:txBody>
                    <a:bodyPr/>
                    <a:lstStyle/>
                    <a:p>
                      <a:pPr algn="ctr" fontAlgn="b"/>
                      <a:r>
                        <a:rPr lang="en-US" sz="700" b="1" i="0" u="none" strike="noStrike" dirty="0">
                          <a:solidFill>
                            <a:srgbClr val="000000"/>
                          </a:solidFill>
                          <a:effectLst/>
                          <a:latin typeface="Calibri"/>
                        </a:rPr>
                        <a:t>POSTMERGER RECAPTURE</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6">
                  <a:txBody>
                    <a:bodyPr/>
                    <a:lstStyle/>
                    <a:p>
                      <a:pPr algn="ctr" fontAlgn="b"/>
                      <a:r>
                        <a:rPr lang="en-US" sz="700" b="1" i="0" u="none" strike="noStrike">
                          <a:solidFill>
                            <a:srgbClr val="000000"/>
                          </a:solidFill>
                          <a:effectLst/>
                          <a:latin typeface="Calibri"/>
                        </a:rPr>
                        <a:t>(holding Firm 2's price constant at the premerger level)</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Margin</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2">
                  <a:txBody>
                    <a:bodyPr/>
                    <a:lstStyle/>
                    <a:p>
                      <a:pPr algn="ctr" fontAlgn="b"/>
                      <a:r>
                        <a:rPr lang="en-US" sz="700" b="1" i="0" u="none" strike="noStrike">
                          <a:solidFill>
                            <a:srgbClr val="000000"/>
                          </a:solidFill>
                          <a:effectLst/>
                          <a:latin typeface="Calibri"/>
                        </a:rPr>
                        <a:t>Firm 1</a:t>
                      </a:r>
                    </a:p>
                  </a:txBody>
                  <a:tcPr marL="5993" marR="5993" marT="5993" marB="0" anchor="b">
                    <a:lnL>
                      <a:noFill/>
                    </a:lnL>
                    <a:lnR>
                      <a:noFill/>
                    </a:lnR>
                    <a:lnT>
                      <a:noFill/>
                    </a:lnT>
                    <a:lnB>
                      <a:noFill/>
                    </a:lnB>
                  </a:tcPr>
                </a:tc>
                <a:tc hMerge="1">
                  <a:txBody>
                    <a:bodyPr/>
                    <a:lstStyle/>
                    <a:p>
                      <a:endParaRPr lang="en-US"/>
                    </a:p>
                  </a:txBody>
                  <a:tcPr/>
                </a:tc>
                <a:tc>
                  <a:txBody>
                    <a:bodyPr/>
                    <a:lstStyle/>
                    <a:p>
                      <a:pPr algn="ctr" fontAlgn="b"/>
                      <a:r>
                        <a:rPr lang="en-US" sz="700" b="1" i="0" u="none" strike="noStrike">
                          <a:solidFill>
                            <a:srgbClr val="000000"/>
                          </a:solidFill>
                          <a:effectLst/>
                          <a:latin typeface="Calibri"/>
                        </a:rPr>
                        <a:t>Diversion</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Profit</a:t>
                      </a:r>
                    </a:p>
                  </a:txBody>
                  <a:tcPr marL="5993" marR="5993" marT="5993" marB="0" anchor="b">
                    <a:lnL>
                      <a:noFill/>
                    </a:lnL>
                    <a:lnR>
                      <a:noFill/>
                    </a:lnR>
                    <a:lnT>
                      <a:noFill/>
                    </a:lnT>
                    <a:lnB>
                      <a:noFill/>
                    </a:lnB>
                  </a:tcPr>
                </a:tc>
                <a:tc gridSpan="2">
                  <a:txBody>
                    <a:bodyPr/>
                    <a:lstStyle/>
                    <a:p>
                      <a:pPr algn="ctr" fontAlgn="b"/>
                      <a:r>
                        <a:rPr lang="en-US" sz="700" b="1" i="0" u="none" strike="noStrike">
                          <a:solidFill>
                            <a:srgbClr val="000000"/>
                          </a:solidFill>
                          <a:effectLst/>
                          <a:latin typeface="Calibri"/>
                        </a:rPr>
                        <a:t>Post-merger</a:t>
                      </a:r>
                    </a:p>
                  </a:txBody>
                  <a:tcPr marL="5993" marR="5993" marT="5993"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ctr" fontAlgn="b"/>
                      <a:r>
                        <a:rPr lang="en-US" sz="700" b="1" i="0" u="none" strike="noStrike">
                          <a:solidFill>
                            <a:srgbClr val="000000"/>
                          </a:solidFill>
                          <a:effectLst/>
                          <a:latin typeface="Calibri"/>
                        </a:rPr>
                        <a:t>Price</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Quantity</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Revenue</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MR</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Cost</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MC</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Profit</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(p - mc)</a:t>
                      </a: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Lost units</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Lost profits</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to Firm 2</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Recapture</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Profit</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Difference</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22400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2800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19600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150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19920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400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6</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840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20040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440</a:t>
                      </a:r>
                    </a:p>
                  </a:txBody>
                  <a:tcPr marL="5993" marR="5993" marT="5993" marB="0" anchor="b">
                    <a:lnL>
                      <a:noFill/>
                    </a:lnL>
                    <a:lnR>
                      <a:noFill/>
                    </a:lnR>
                    <a:lnT>
                      <a:noFill/>
                    </a:lnT>
                    <a:lnB>
                      <a:noFill/>
                    </a:lnB>
                    <a:solidFill>
                      <a:srgbClr val="FFFF00"/>
                    </a:solidFill>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19960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19680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15</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18520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17640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3360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16560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3780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15280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-4320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-5800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33</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4620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-7480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-9360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39</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5460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-11440</a:t>
                      </a:r>
                    </a:p>
                  </a:txBody>
                  <a:tcPr marL="5993" marR="5993" marT="5993"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5993" marR="5993" marT="5993" marB="0" anchor="b">
                    <a:lnL>
                      <a:noFill/>
                    </a:lnL>
                    <a:lnR>
                      <a:noFill/>
                    </a:lnR>
                    <a:lnT>
                      <a:noFill/>
                    </a:lnT>
                    <a:lnB>
                      <a:noFill/>
                    </a:lnB>
                  </a:tcPr>
                </a:tc>
              </a:tr>
            </a:tbl>
          </a:graphicData>
        </a:graphic>
      </p:graphicFrame>
    </p:spTree>
    <p:extLst>
      <p:ext uri="{BB962C8B-B14F-4D97-AF65-F5344CB8AC3E}">
        <p14:creationId xmlns:p14="http://schemas.microsoft.com/office/powerpoint/2010/main" val="28027747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54</a:t>
            </a:fld>
            <a:endParaRPr lang="en-US" altLang="en-US" dirty="0"/>
          </a:p>
        </p:txBody>
      </p:sp>
      <p:graphicFrame>
        <p:nvGraphicFramePr>
          <p:cNvPr id="7" name="Chart 6"/>
          <p:cNvGraphicFramePr>
            <a:graphicFrameLocks/>
          </p:cNvGraphicFramePr>
          <p:nvPr>
            <p:extLst>
              <p:ext uri="{D42A27DB-BD31-4B8C-83A1-F6EECF244321}">
                <p14:modId xmlns:p14="http://schemas.microsoft.com/office/powerpoint/2010/main" val="169980219"/>
              </p:ext>
            </p:extLst>
          </p:nvPr>
        </p:nvGraphicFramePr>
        <p:xfrm>
          <a:off x="2295525" y="1031357"/>
          <a:ext cx="4552950" cy="4922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38393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alpha val="1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55</a:t>
            </a:fld>
            <a:endParaRPr lang="en-US" altLang="en-US" dirty="0"/>
          </a:p>
        </p:txBody>
      </p:sp>
      <p:graphicFrame>
        <p:nvGraphicFramePr>
          <p:cNvPr id="11" name="Chart 10"/>
          <p:cNvGraphicFramePr>
            <a:graphicFrameLocks/>
          </p:cNvGraphicFramePr>
          <p:nvPr>
            <p:extLst>
              <p:ext uri="{D42A27DB-BD31-4B8C-83A1-F6EECF244321}">
                <p14:modId xmlns:p14="http://schemas.microsoft.com/office/powerpoint/2010/main" val="2342609869"/>
              </p:ext>
            </p:extLst>
          </p:nvPr>
        </p:nvGraphicFramePr>
        <p:xfrm>
          <a:off x="1033463" y="1084521"/>
          <a:ext cx="7100444" cy="482718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943100" y="4548249"/>
            <a:ext cx="3970019" cy="707886"/>
          </a:xfrm>
          <a:prstGeom prst="rect">
            <a:avLst/>
          </a:prstGeom>
          <a:noFill/>
        </p:spPr>
        <p:txBody>
          <a:bodyPr wrap="square" rtlCol="0">
            <a:spAutoFit/>
          </a:bodyPr>
          <a:lstStyle/>
          <a:p>
            <a:r>
              <a:rPr lang="en-US" sz="1000" dirty="0" smtClean="0"/>
              <a:t>Lost profit from lost sales resulting from higher price </a:t>
            </a:r>
            <a:r>
              <a:rPr lang="en-US" sz="1000" i="1" dirty="0" smtClean="0"/>
              <a:t>p</a:t>
            </a:r>
            <a:r>
              <a:rPr lang="en-US" sz="1000" baseline="-25000" dirty="0" smtClean="0"/>
              <a:t>1. </a:t>
            </a:r>
            <a:r>
              <a:rPr lang="en-US" sz="1000" dirty="0" smtClean="0"/>
              <a:t>Normally, this would result in a decrease in profits, but in the combined firm there is an offsetting marginal revenue increase from the profits earned on diverted sales to Product 2.</a:t>
            </a:r>
            <a:endParaRPr lang="en-US" sz="1000" dirty="0"/>
          </a:p>
        </p:txBody>
      </p:sp>
      <p:sp>
        <p:nvSpPr>
          <p:cNvPr id="15" name="TextBox 14"/>
          <p:cNvSpPr txBox="1"/>
          <p:nvPr/>
        </p:nvSpPr>
        <p:spPr>
          <a:xfrm>
            <a:off x="5830785" y="1638794"/>
            <a:ext cx="2090057" cy="400110"/>
          </a:xfrm>
          <a:prstGeom prst="rect">
            <a:avLst/>
          </a:prstGeom>
          <a:noFill/>
        </p:spPr>
        <p:txBody>
          <a:bodyPr wrap="square" rtlCol="0">
            <a:spAutoFit/>
          </a:bodyPr>
          <a:lstStyle/>
          <a:p>
            <a:r>
              <a:rPr lang="en-US" sz="1000" dirty="0" smtClean="0"/>
              <a:t>Additional profit from higher price on Product 1</a:t>
            </a:r>
            <a:endParaRPr lang="en-US" sz="1000" dirty="0"/>
          </a:p>
        </p:txBody>
      </p:sp>
      <p:cxnSp>
        <p:nvCxnSpPr>
          <p:cNvPr id="17" name="Straight Arrow Connector 16"/>
          <p:cNvCxnSpPr/>
          <p:nvPr/>
        </p:nvCxnSpPr>
        <p:spPr>
          <a:xfrm flipH="1">
            <a:off x="4429496" y="1864426"/>
            <a:ext cx="1306286" cy="8787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892634" y="3238500"/>
            <a:ext cx="708066" cy="12384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297482" y="2843596"/>
            <a:ext cx="615637" cy="974024"/>
          </a:xfrm>
          <a:prstGeom prst="rect">
            <a:avLst/>
          </a:prstGeom>
          <a:solidFill>
            <a:schemeClr val="accent1">
              <a:alpha val="10000"/>
            </a:schemeClr>
          </a:solidFill>
          <a:ln w="6350">
            <a:no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15666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a:t>
            </a:r>
            <a:endParaRPr lang="en-US" dirty="0"/>
          </a:p>
        </p:txBody>
      </p:sp>
      <p:sp>
        <p:nvSpPr>
          <p:cNvPr id="3" name="Content Placeholder 2"/>
          <p:cNvSpPr>
            <a:spLocks noGrp="1"/>
          </p:cNvSpPr>
          <p:nvPr>
            <p:ph idx="1"/>
          </p:nvPr>
        </p:nvSpPr>
        <p:spPr/>
        <p:txBody>
          <a:bodyPr/>
          <a:lstStyle/>
          <a:p>
            <a:r>
              <a:rPr lang="en-US" dirty="0" smtClean="0"/>
              <a:t>One final look (this time in a Bertrand setting)</a:t>
            </a:r>
          </a:p>
          <a:p>
            <a:pPr lvl="1"/>
            <a:r>
              <a:rPr lang="en-US" dirty="0"/>
              <a:t>Consider the profit maximization problem for each of the two merging firms premerger</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Divide both sides of the first order condition by              and recall that </a:t>
            </a:r>
            <a:endParaRPr lang="en-US" dirty="0"/>
          </a:p>
          <a:p>
            <a:pPr marL="671512" lvl="2" indent="0">
              <a:buNone/>
            </a:pPr>
            <a:r>
              <a:rPr lang="en-US" sz="1600" dirty="0" smtClean="0"/>
              <a:t>is the own elasticity of product </a:t>
            </a:r>
            <a:r>
              <a:rPr lang="en-US" sz="1600" i="1" dirty="0" smtClean="0"/>
              <a:t>i</a:t>
            </a:r>
            <a:r>
              <a:rPr lang="en-US" sz="1600" dirty="0" smtClean="0"/>
              <a:t>’s demand:</a:t>
            </a:r>
          </a:p>
          <a:p>
            <a:pPr marL="671512" lvl="2" indent="0">
              <a:buNone/>
            </a:pPr>
            <a:endParaRPr lang="en-US" sz="1600" dirty="0"/>
          </a:p>
          <a:p>
            <a:pPr marL="671512" lvl="2" indent="0">
              <a:buNone/>
            </a:pPr>
            <a:endParaRPr lang="en-US" sz="1600" dirty="0" smtClean="0"/>
          </a:p>
          <a:p>
            <a:pPr marL="671512" lvl="2" indent="0">
              <a:buNone/>
            </a:pPr>
            <a:endParaRPr lang="en-US" sz="1600" dirty="0"/>
          </a:p>
          <a:p>
            <a:pPr marL="671512" lvl="2" indent="0">
              <a:buNone/>
            </a:pPr>
            <a:r>
              <a:rPr lang="en-US" sz="1600" dirty="0"/>
              <a:t>w</a:t>
            </a:r>
            <a:r>
              <a:rPr lang="en-US" sz="1600" dirty="0" smtClean="0"/>
              <a:t>hich is the equation we already have seen for the Lerner index L</a:t>
            </a:r>
            <a:r>
              <a:rPr lang="en-US" sz="1600" baseline="-25000" dirty="0" smtClean="0"/>
              <a:t>i</a:t>
            </a:r>
            <a:r>
              <a:rPr lang="en-US" sz="1600" dirty="0" smtClean="0"/>
              <a:t>.</a:t>
            </a:r>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56</a:t>
            </a:fld>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77638117"/>
              </p:ext>
            </p:extLst>
          </p:nvPr>
        </p:nvGraphicFramePr>
        <p:xfrm>
          <a:off x="1985963" y="2114550"/>
          <a:ext cx="4330700" cy="990600"/>
        </p:xfrm>
        <a:graphic>
          <a:graphicData uri="http://schemas.openxmlformats.org/presentationml/2006/ole">
            <mc:AlternateContent xmlns:mc="http://schemas.openxmlformats.org/markup-compatibility/2006">
              <mc:Choice xmlns:v="urn:schemas-microsoft-com:vml" Requires="v">
                <p:oleObj spid="_x0000_s27861" name="Equation" r:id="rId4" imgW="4330440" imgH="990360" progId="Equation.DSMT4">
                  <p:embed/>
                </p:oleObj>
              </mc:Choice>
              <mc:Fallback>
                <p:oleObj name="Equation" r:id="rId4" imgW="4330440" imgH="990360" progId="Equation.DSMT4">
                  <p:embed/>
                  <p:pic>
                    <p:nvPicPr>
                      <p:cNvPr id="0" name="Object 4"/>
                      <p:cNvPicPr>
                        <a:picLocks noChangeAspect="1" noChangeArrowheads="1"/>
                      </p:cNvPicPr>
                      <p:nvPr/>
                    </p:nvPicPr>
                    <p:blipFill>
                      <a:blip r:embed="rId5"/>
                      <a:srcRect/>
                      <a:stretch>
                        <a:fillRect/>
                      </a:stretch>
                    </p:blipFill>
                    <p:spPr bwMode="auto">
                      <a:xfrm>
                        <a:off x="1985963" y="2114550"/>
                        <a:ext cx="43307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63345865"/>
              </p:ext>
            </p:extLst>
          </p:nvPr>
        </p:nvGraphicFramePr>
        <p:xfrm>
          <a:off x="5394452" y="3264726"/>
          <a:ext cx="736600" cy="635000"/>
        </p:xfrm>
        <a:graphic>
          <a:graphicData uri="http://schemas.openxmlformats.org/presentationml/2006/ole">
            <mc:AlternateContent xmlns:mc="http://schemas.openxmlformats.org/markup-compatibility/2006">
              <mc:Choice xmlns:v="urn:schemas-microsoft-com:vml" Requires="v">
                <p:oleObj spid="_x0000_s27862" name="Equation" r:id="rId6" imgW="736560" imgH="634680" progId="Equation.DSMT4">
                  <p:embed/>
                </p:oleObj>
              </mc:Choice>
              <mc:Fallback>
                <p:oleObj name="Equation" r:id="rId6" imgW="736560" imgH="634680" progId="Equation.DSMT4">
                  <p:embed/>
                  <p:pic>
                    <p:nvPicPr>
                      <p:cNvPr id="0" name=""/>
                      <p:cNvPicPr/>
                      <p:nvPr/>
                    </p:nvPicPr>
                    <p:blipFill>
                      <a:blip r:embed="rId7"/>
                      <a:stretch>
                        <a:fillRect/>
                      </a:stretch>
                    </p:blipFill>
                    <p:spPr>
                      <a:xfrm>
                        <a:off x="5394452" y="3264726"/>
                        <a:ext cx="736600" cy="635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02882894"/>
              </p:ext>
            </p:extLst>
          </p:nvPr>
        </p:nvGraphicFramePr>
        <p:xfrm>
          <a:off x="7537450" y="3252534"/>
          <a:ext cx="1485900" cy="635000"/>
        </p:xfrm>
        <a:graphic>
          <a:graphicData uri="http://schemas.openxmlformats.org/presentationml/2006/ole">
            <mc:AlternateContent xmlns:mc="http://schemas.openxmlformats.org/markup-compatibility/2006">
              <mc:Choice xmlns:v="urn:schemas-microsoft-com:vml" Requires="v">
                <p:oleObj spid="_x0000_s27863" name="Equation" r:id="rId8" imgW="1485720" imgH="634680" progId="Equation.DSMT4">
                  <p:embed/>
                </p:oleObj>
              </mc:Choice>
              <mc:Fallback>
                <p:oleObj name="Equation" r:id="rId8" imgW="1485720" imgH="634680" progId="Equation.DSMT4">
                  <p:embed/>
                  <p:pic>
                    <p:nvPicPr>
                      <p:cNvPr id="0" name=""/>
                      <p:cNvPicPr/>
                      <p:nvPr/>
                    </p:nvPicPr>
                    <p:blipFill>
                      <a:blip r:embed="rId9"/>
                      <a:stretch>
                        <a:fillRect/>
                      </a:stretch>
                    </p:blipFill>
                    <p:spPr>
                      <a:xfrm>
                        <a:off x="7537450" y="3252534"/>
                        <a:ext cx="1485900" cy="6350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706585305"/>
              </p:ext>
            </p:extLst>
          </p:nvPr>
        </p:nvGraphicFramePr>
        <p:xfrm>
          <a:off x="3707130" y="4219258"/>
          <a:ext cx="1384300" cy="558800"/>
        </p:xfrm>
        <a:graphic>
          <a:graphicData uri="http://schemas.openxmlformats.org/presentationml/2006/ole">
            <mc:AlternateContent xmlns:mc="http://schemas.openxmlformats.org/markup-compatibility/2006">
              <mc:Choice xmlns:v="urn:schemas-microsoft-com:vml" Requires="v">
                <p:oleObj spid="_x0000_s27864" name="Equation" r:id="rId10" imgW="1384200" imgH="558720" progId="Equation.DSMT4">
                  <p:embed/>
                </p:oleObj>
              </mc:Choice>
              <mc:Fallback>
                <p:oleObj name="Equation" r:id="rId10" imgW="1384200" imgH="558720" progId="Equation.DSMT4">
                  <p:embed/>
                  <p:pic>
                    <p:nvPicPr>
                      <p:cNvPr id="0" name=""/>
                      <p:cNvPicPr/>
                      <p:nvPr/>
                    </p:nvPicPr>
                    <p:blipFill>
                      <a:blip r:embed="rId11"/>
                      <a:stretch>
                        <a:fillRect/>
                      </a:stretch>
                    </p:blipFill>
                    <p:spPr>
                      <a:xfrm>
                        <a:off x="3707130" y="4219258"/>
                        <a:ext cx="1384300" cy="558800"/>
                      </a:xfrm>
                      <a:prstGeom prst="rect">
                        <a:avLst/>
                      </a:prstGeom>
                    </p:spPr>
                  </p:pic>
                </p:oleObj>
              </mc:Fallback>
            </mc:AlternateContent>
          </a:graphicData>
        </a:graphic>
      </p:graphicFrame>
    </p:spTree>
    <p:extLst>
      <p:ext uri="{BB962C8B-B14F-4D97-AF65-F5344CB8AC3E}">
        <p14:creationId xmlns:p14="http://schemas.microsoft.com/office/powerpoint/2010/main" val="24858280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a:t>
            </a:r>
            <a:endParaRPr lang="en-US" dirty="0"/>
          </a:p>
        </p:txBody>
      </p:sp>
      <p:sp>
        <p:nvSpPr>
          <p:cNvPr id="3" name="Content Placeholder 2"/>
          <p:cNvSpPr>
            <a:spLocks noGrp="1"/>
          </p:cNvSpPr>
          <p:nvPr>
            <p:ph idx="1"/>
          </p:nvPr>
        </p:nvSpPr>
        <p:spPr/>
        <p:txBody>
          <a:bodyPr/>
          <a:lstStyle/>
          <a:p>
            <a:r>
              <a:rPr lang="en-US" dirty="0" smtClean="0"/>
              <a:t>One final look (this time in a Bertrand setting) (</a:t>
            </a:r>
            <a:r>
              <a:rPr lang="en-US" dirty="0" err="1" smtClean="0"/>
              <a:t>con’t</a:t>
            </a:r>
            <a:r>
              <a:rPr lang="en-US" dirty="0" smtClean="0"/>
              <a:t>)</a:t>
            </a:r>
          </a:p>
          <a:p>
            <a:pPr lvl="1"/>
            <a:r>
              <a:rPr lang="en-US" dirty="0" smtClean="0"/>
              <a:t>Now consider </a:t>
            </a:r>
            <a:r>
              <a:rPr lang="en-US" dirty="0"/>
              <a:t>the profit maximization problem for </a:t>
            </a:r>
            <a:r>
              <a:rPr lang="en-US" dirty="0" smtClean="0"/>
              <a:t>the combined firm:</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Dividing both sides by                as we did before yields:</a:t>
            </a:r>
          </a:p>
          <a:p>
            <a:pPr lvl="1"/>
            <a:endParaRPr lang="en-US" dirty="0"/>
          </a:p>
          <a:p>
            <a:pPr lvl="1"/>
            <a:endParaRPr lang="en-US" dirty="0" smtClean="0"/>
          </a:p>
          <a:p>
            <a:pPr lvl="1"/>
            <a:endParaRPr lang="en-US" dirty="0"/>
          </a:p>
          <a:p>
            <a:pPr lvl="1"/>
            <a:endParaRPr lang="en-US" dirty="0" smtClean="0"/>
          </a:p>
          <a:p>
            <a:pPr lvl="1"/>
            <a:r>
              <a:rPr lang="en-US" dirty="0" smtClean="0"/>
              <a:t>The right-hand side of this equation has an extra term at the end compared to the premerger case. Note that this term is the margin times the diversion ratio </a:t>
            </a:r>
          </a:p>
          <a:p>
            <a:pPr lvl="2"/>
            <a:r>
              <a:rPr lang="en-US" dirty="0" smtClean="0"/>
              <a:t>If the merging firms produce </a:t>
            </a:r>
            <a:r>
              <a:rPr lang="en-US" i="1" dirty="0" smtClean="0"/>
              <a:t>substitutes</a:t>
            </a:r>
            <a:r>
              <a:rPr lang="en-US" dirty="0" smtClean="0"/>
              <a:t>, then the diversion ratio is positive, so that </a:t>
            </a:r>
            <a:r>
              <a:rPr lang="en-US" i="1" dirty="0" smtClean="0"/>
              <a:t>p</a:t>
            </a:r>
            <a:r>
              <a:rPr lang="en-US" baseline="-25000" dirty="0" smtClean="0"/>
              <a:t>1</a:t>
            </a:r>
            <a:r>
              <a:rPr lang="en-US" dirty="0" smtClean="0"/>
              <a:t> and the Lerner index must </a:t>
            </a:r>
            <a:r>
              <a:rPr lang="en-US" i="1" dirty="0" smtClean="0"/>
              <a:t>increase</a:t>
            </a:r>
            <a:r>
              <a:rPr lang="en-US" dirty="0" smtClean="0"/>
              <a:t> postmerger</a:t>
            </a:r>
          </a:p>
          <a:p>
            <a:pPr lvl="2"/>
            <a:r>
              <a:rPr lang="en-US" dirty="0"/>
              <a:t>If the merging firms </a:t>
            </a:r>
            <a:r>
              <a:rPr lang="en-US" dirty="0" smtClean="0"/>
              <a:t>produce </a:t>
            </a:r>
            <a:r>
              <a:rPr lang="en-US" i="1" dirty="0" smtClean="0"/>
              <a:t>complements</a:t>
            </a:r>
            <a:r>
              <a:rPr lang="en-US" dirty="0" smtClean="0"/>
              <a:t>, </a:t>
            </a:r>
            <a:r>
              <a:rPr lang="en-US" dirty="0"/>
              <a:t>then the diversion ratio is </a:t>
            </a:r>
            <a:r>
              <a:rPr lang="en-US" dirty="0" smtClean="0"/>
              <a:t>negative, </a:t>
            </a:r>
            <a:r>
              <a:rPr lang="en-US" dirty="0"/>
              <a:t>so that </a:t>
            </a:r>
            <a:r>
              <a:rPr lang="en-US" i="1" dirty="0"/>
              <a:t>p</a:t>
            </a:r>
            <a:r>
              <a:rPr lang="en-US" baseline="-25000" dirty="0"/>
              <a:t>1</a:t>
            </a:r>
            <a:r>
              <a:rPr lang="en-US" dirty="0"/>
              <a:t> and the Lerner index must </a:t>
            </a:r>
            <a:r>
              <a:rPr lang="en-US" i="1" dirty="0" smtClean="0"/>
              <a:t>decrease</a:t>
            </a:r>
            <a:r>
              <a:rPr lang="en-US" dirty="0" smtClean="0"/>
              <a:t> postmerger</a:t>
            </a:r>
            <a:endParaRPr lang="en-US" dirty="0"/>
          </a:p>
          <a:p>
            <a:pPr lvl="2"/>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57</a:t>
            </a:fld>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5327661"/>
              </p:ext>
            </p:extLst>
          </p:nvPr>
        </p:nvGraphicFramePr>
        <p:xfrm>
          <a:off x="2429193" y="1931670"/>
          <a:ext cx="3911600" cy="990600"/>
        </p:xfrm>
        <a:graphic>
          <a:graphicData uri="http://schemas.openxmlformats.org/presentationml/2006/ole">
            <mc:AlternateContent xmlns:mc="http://schemas.openxmlformats.org/markup-compatibility/2006">
              <mc:Choice xmlns:v="urn:schemas-microsoft-com:vml" Requires="v">
                <p:oleObj spid="_x0000_s28810" name="Equation" r:id="rId4" imgW="3911400" imgH="990360" progId="Equation.DSMT4">
                  <p:embed/>
                </p:oleObj>
              </mc:Choice>
              <mc:Fallback>
                <p:oleObj name="Equation" r:id="rId4" imgW="3911400" imgH="990360" progId="Equation.DSMT4">
                  <p:embed/>
                  <p:pic>
                    <p:nvPicPr>
                      <p:cNvPr id="0" name=""/>
                      <p:cNvPicPr>
                        <a:picLocks noChangeAspect="1" noChangeArrowheads="1"/>
                      </p:cNvPicPr>
                      <p:nvPr/>
                    </p:nvPicPr>
                    <p:blipFill>
                      <a:blip r:embed="rId5"/>
                      <a:srcRect/>
                      <a:stretch>
                        <a:fillRect/>
                      </a:stretch>
                    </p:blipFill>
                    <p:spPr bwMode="auto">
                      <a:xfrm>
                        <a:off x="2429193" y="1931670"/>
                        <a:ext cx="3911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975733248"/>
              </p:ext>
            </p:extLst>
          </p:nvPr>
        </p:nvGraphicFramePr>
        <p:xfrm>
          <a:off x="3263900" y="3021013"/>
          <a:ext cx="749300" cy="635000"/>
        </p:xfrm>
        <a:graphic>
          <a:graphicData uri="http://schemas.openxmlformats.org/presentationml/2006/ole">
            <mc:AlternateContent xmlns:mc="http://schemas.openxmlformats.org/markup-compatibility/2006">
              <mc:Choice xmlns:v="urn:schemas-microsoft-com:vml" Requires="v">
                <p:oleObj spid="_x0000_s28811" name="Equation" r:id="rId6" imgW="749160" imgH="634680" progId="Equation.DSMT4">
                  <p:embed/>
                </p:oleObj>
              </mc:Choice>
              <mc:Fallback>
                <p:oleObj name="Equation" r:id="rId6" imgW="749160" imgH="634680" progId="Equation.DSMT4">
                  <p:embed/>
                  <p:pic>
                    <p:nvPicPr>
                      <p:cNvPr id="0" name="Object 5"/>
                      <p:cNvPicPr>
                        <a:picLocks noChangeAspect="1" noChangeArrowheads="1"/>
                      </p:cNvPicPr>
                      <p:nvPr/>
                    </p:nvPicPr>
                    <p:blipFill>
                      <a:blip r:embed="rId7"/>
                      <a:srcRect/>
                      <a:stretch>
                        <a:fillRect/>
                      </a:stretch>
                    </p:blipFill>
                    <p:spPr bwMode="auto">
                      <a:xfrm>
                        <a:off x="3263900" y="3021013"/>
                        <a:ext cx="749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6695440" y="2346960"/>
            <a:ext cx="2143760" cy="461665"/>
          </a:xfrm>
          <a:prstGeom prst="rect">
            <a:avLst/>
          </a:prstGeom>
          <a:noFill/>
          <a:ln>
            <a:solidFill>
              <a:schemeClr val="accent1"/>
            </a:solidFill>
          </a:ln>
        </p:spPr>
        <p:txBody>
          <a:bodyPr wrap="square" rtlCol="0">
            <a:spAutoFit/>
          </a:bodyPr>
          <a:lstStyle/>
          <a:p>
            <a:r>
              <a:rPr lang="en-US" sz="1200" dirty="0" smtClean="0"/>
              <a:t>There is an analogous FOC with respect to product 2</a:t>
            </a:r>
            <a:endParaRPr lang="en-US" sz="1200" dirty="0"/>
          </a:p>
        </p:txBody>
      </p:sp>
      <p:graphicFrame>
        <p:nvGraphicFramePr>
          <p:cNvPr id="12" name="Object 11"/>
          <p:cNvGraphicFramePr>
            <a:graphicFrameLocks noChangeAspect="1"/>
          </p:cNvGraphicFramePr>
          <p:nvPr>
            <p:extLst>
              <p:ext uri="{D42A27DB-BD31-4B8C-83A1-F6EECF244321}">
                <p14:modId xmlns:p14="http://schemas.microsoft.com/office/powerpoint/2010/main" val="3568099863"/>
              </p:ext>
            </p:extLst>
          </p:nvPr>
        </p:nvGraphicFramePr>
        <p:xfrm>
          <a:off x="1946275" y="3715068"/>
          <a:ext cx="5232400" cy="635000"/>
        </p:xfrm>
        <a:graphic>
          <a:graphicData uri="http://schemas.openxmlformats.org/presentationml/2006/ole">
            <mc:AlternateContent xmlns:mc="http://schemas.openxmlformats.org/markup-compatibility/2006">
              <mc:Choice xmlns:v="urn:schemas-microsoft-com:vml" Requires="v">
                <p:oleObj spid="_x0000_s28812" name="Equation" r:id="rId8" imgW="5232240" imgH="634680" progId="Equation.DSMT4">
                  <p:embed/>
                </p:oleObj>
              </mc:Choice>
              <mc:Fallback>
                <p:oleObj name="Equation" r:id="rId8" imgW="5232240" imgH="634680" progId="Equation.DSMT4">
                  <p:embed/>
                  <p:pic>
                    <p:nvPicPr>
                      <p:cNvPr id="0" name="Object 8"/>
                      <p:cNvPicPr>
                        <a:picLocks noChangeAspect="1" noChangeArrowheads="1"/>
                      </p:cNvPicPr>
                      <p:nvPr/>
                    </p:nvPicPr>
                    <p:blipFill>
                      <a:blip r:embed="rId9"/>
                      <a:srcRect/>
                      <a:stretch>
                        <a:fillRect/>
                      </a:stretch>
                    </p:blipFill>
                    <p:spPr bwMode="auto">
                      <a:xfrm>
                        <a:off x="1946275" y="3715068"/>
                        <a:ext cx="5232400" cy="635000"/>
                      </a:xfrm>
                      <a:prstGeom prst="rect">
                        <a:avLst/>
                      </a:prstGeom>
                      <a:noFill/>
                      <a:ln>
                        <a:noFill/>
                      </a:ln>
                    </p:spPr>
                  </p:pic>
                </p:oleObj>
              </mc:Fallback>
            </mc:AlternateContent>
          </a:graphicData>
        </a:graphic>
      </p:graphicFrame>
      <p:sp>
        <p:nvSpPr>
          <p:cNvPr id="13" name="TextBox 12"/>
          <p:cNvSpPr txBox="1"/>
          <p:nvPr/>
        </p:nvSpPr>
        <p:spPr>
          <a:xfrm>
            <a:off x="7233920" y="3362960"/>
            <a:ext cx="1706880" cy="461665"/>
          </a:xfrm>
          <a:prstGeom prst="rect">
            <a:avLst/>
          </a:prstGeom>
          <a:noFill/>
          <a:ln>
            <a:solidFill>
              <a:schemeClr val="accent1"/>
            </a:solidFill>
          </a:ln>
        </p:spPr>
        <p:txBody>
          <a:bodyPr wrap="square" rtlCol="0">
            <a:spAutoFit/>
          </a:bodyPr>
          <a:lstStyle/>
          <a:p>
            <a:r>
              <a:rPr lang="en-US" sz="1200" dirty="0" smtClean="0"/>
              <a:t>Extra term introduced by merger</a:t>
            </a:r>
            <a:endParaRPr lang="en-US" sz="1200" dirty="0"/>
          </a:p>
        </p:txBody>
      </p:sp>
      <p:sp>
        <p:nvSpPr>
          <p:cNvPr id="14" name="Right Brace 13"/>
          <p:cNvSpPr/>
          <p:nvPr/>
        </p:nvSpPr>
        <p:spPr>
          <a:xfrm rot="16200000">
            <a:off x="6385560" y="3022600"/>
            <a:ext cx="228600" cy="1244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612640" y="4368800"/>
            <a:ext cx="1106393" cy="276999"/>
          </a:xfrm>
          <a:prstGeom prst="rect">
            <a:avLst/>
          </a:prstGeom>
          <a:noFill/>
          <a:ln>
            <a:solidFill>
              <a:schemeClr val="accent1">
                <a:shade val="95000"/>
                <a:satMod val="105000"/>
              </a:schemeClr>
            </a:solidFill>
          </a:ln>
        </p:spPr>
        <p:txBody>
          <a:bodyPr wrap="none" rtlCol="0">
            <a:spAutoFit/>
          </a:bodyPr>
          <a:lstStyle/>
          <a:p>
            <a:r>
              <a:rPr lang="en-US" sz="1200" dirty="0" smtClean="0"/>
              <a:t>Gross margin</a:t>
            </a:r>
            <a:endParaRPr lang="en-US" sz="1200" dirty="0"/>
          </a:p>
        </p:txBody>
      </p:sp>
      <p:sp>
        <p:nvSpPr>
          <p:cNvPr id="19" name="TextBox 18"/>
          <p:cNvSpPr txBox="1"/>
          <p:nvPr/>
        </p:nvSpPr>
        <p:spPr>
          <a:xfrm>
            <a:off x="7264400" y="4348480"/>
            <a:ext cx="1164101" cy="276999"/>
          </a:xfrm>
          <a:prstGeom prst="rect">
            <a:avLst/>
          </a:prstGeom>
          <a:noFill/>
          <a:ln>
            <a:solidFill>
              <a:schemeClr val="accent1">
                <a:shade val="95000"/>
                <a:satMod val="105000"/>
              </a:schemeClr>
            </a:solidFill>
          </a:ln>
        </p:spPr>
        <p:txBody>
          <a:bodyPr wrap="none" rtlCol="0">
            <a:spAutoFit/>
          </a:bodyPr>
          <a:lstStyle/>
          <a:p>
            <a:r>
              <a:rPr lang="en-US" sz="1200" dirty="0" smtClean="0"/>
              <a:t>Diversion ratio</a:t>
            </a:r>
            <a:endParaRPr lang="en-US" sz="1200" dirty="0"/>
          </a:p>
        </p:txBody>
      </p:sp>
      <p:sp>
        <p:nvSpPr>
          <p:cNvPr id="21" name="Freeform 20"/>
          <p:cNvSpPr/>
          <p:nvPr/>
        </p:nvSpPr>
        <p:spPr>
          <a:xfrm>
            <a:off x="6487977" y="3034078"/>
            <a:ext cx="1477463" cy="430482"/>
          </a:xfrm>
          <a:custGeom>
            <a:avLst/>
            <a:gdLst>
              <a:gd name="connsiteX0" fmla="*/ 1477463 w 1477463"/>
              <a:gd name="connsiteY0" fmla="*/ 257762 h 430482"/>
              <a:gd name="connsiteX1" fmla="*/ 197303 w 1477463"/>
              <a:gd name="connsiteY1" fmla="*/ 3762 h 430482"/>
              <a:gd name="connsiteX2" fmla="*/ 24583 w 1477463"/>
              <a:gd name="connsiteY2" fmla="*/ 430482 h 430482"/>
            </a:gdLst>
            <a:ahLst/>
            <a:cxnLst>
              <a:cxn ang="0">
                <a:pos x="connsiteX0" y="connsiteY0"/>
              </a:cxn>
              <a:cxn ang="0">
                <a:pos x="connsiteX1" y="connsiteY1"/>
              </a:cxn>
              <a:cxn ang="0">
                <a:pos x="connsiteX2" y="connsiteY2"/>
              </a:cxn>
            </a:cxnLst>
            <a:rect l="l" t="t" r="r" b="b"/>
            <a:pathLst>
              <a:path w="1477463" h="430482">
                <a:moveTo>
                  <a:pt x="1477463" y="257762"/>
                </a:moveTo>
                <a:cubicBezTo>
                  <a:pt x="958456" y="116368"/>
                  <a:pt x="439450" y="-25025"/>
                  <a:pt x="197303" y="3762"/>
                </a:cubicBezTo>
                <a:cubicBezTo>
                  <a:pt x="-44844" y="32549"/>
                  <a:pt x="-10131" y="231515"/>
                  <a:pt x="24583" y="430482"/>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6878320" y="4338320"/>
            <a:ext cx="304800" cy="237045"/>
          </a:xfrm>
          <a:custGeom>
            <a:avLst/>
            <a:gdLst>
              <a:gd name="connsiteX0" fmla="*/ 304800 w 304800"/>
              <a:gd name="connsiteY0" fmla="*/ 193040 h 237045"/>
              <a:gd name="connsiteX1" fmla="*/ 81280 w 304800"/>
              <a:gd name="connsiteY1" fmla="*/ 223520 h 237045"/>
              <a:gd name="connsiteX2" fmla="*/ 0 w 304800"/>
              <a:gd name="connsiteY2" fmla="*/ 0 h 237045"/>
            </a:gdLst>
            <a:ahLst/>
            <a:cxnLst>
              <a:cxn ang="0">
                <a:pos x="connsiteX0" y="connsiteY0"/>
              </a:cxn>
              <a:cxn ang="0">
                <a:pos x="connsiteX1" y="connsiteY1"/>
              </a:cxn>
              <a:cxn ang="0">
                <a:pos x="connsiteX2" y="connsiteY2"/>
              </a:cxn>
            </a:cxnLst>
            <a:rect l="l" t="t" r="r" b="b"/>
            <a:pathLst>
              <a:path w="304800" h="237045">
                <a:moveTo>
                  <a:pt x="304800" y="193040"/>
                </a:moveTo>
                <a:cubicBezTo>
                  <a:pt x="218440" y="224366"/>
                  <a:pt x="132080" y="255693"/>
                  <a:pt x="81280" y="223520"/>
                </a:cubicBezTo>
                <a:cubicBezTo>
                  <a:pt x="30480" y="191347"/>
                  <a:pt x="15240" y="95673"/>
                  <a:pt x="0" y="0"/>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5781040" y="4378960"/>
            <a:ext cx="352750" cy="152985"/>
          </a:xfrm>
          <a:custGeom>
            <a:avLst/>
            <a:gdLst>
              <a:gd name="connsiteX0" fmla="*/ 0 w 352750"/>
              <a:gd name="connsiteY0" fmla="*/ 132080 h 152985"/>
              <a:gd name="connsiteX1" fmla="*/ 314960 w 352750"/>
              <a:gd name="connsiteY1" fmla="*/ 142240 h 152985"/>
              <a:gd name="connsiteX2" fmla="*/ 335280 w 352750"/>
              <a:gd name="connsiteY2" fmla="*/ 0 h 152985"/>
            </a:gdLst>
            <a:ahLst/>
            <a:cxnLst>
              <a:cxn ang="0">
                <a:pos x="connsiteX0" y="connsiteY0"/>
              </a:cxn>
              <a:cxn ang="0">
                <a:pos x="connsiteX1" y="connsiteY1"/>
              </a:cxn>
              <a:cxn ang="0">
                <a:pos x="connsiteX2" y="connsiteY2"/>
              </a:cxn>
            </a:cxnLst>
            <a:rect l="l" t="t" r="r" b="b"/>
            <a:pathLst>
              <a:path w="352750" h="152985">
                <a:moveTo>
                  <a:pt x="0" y="132080"/>
                </a:moveTo>
                <a:cubicBezTo>
                  <a:pt x="129540" y="148166"/>
                  <a:pt x="259080" y="164253"/>
                  <a:pt x="314960" y="142240"/>
                </a:cubicBezTo>
                <a:cubicBezTo>
                  <a:pt x="370840" y="120227"/>
                  <a:pt x="353060" y="60113"/>
                  <a:pt x="335280" y="0"/>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rot="16200000">
            <a:off x="-1570835" y="3610763"/>
            <a:ext cx="4167833" cy="461665"/>
          </a:xfrm>
          <a:prstGeom prst="rect">
            <a:avLst/>
          </a:prstGeom>
          <a:noFill/>
          <a:ln>
            <a:solidFill>
              <a:schemeClr val="accent1">
                <a:shade val="95000"/>
                <a:satMod val="105000"/>
              </a:schemeClr>
            </a:solidFill>
          </a:ln>
        </p:spPr>
        <p:txBody>
          <a:bodyPr wrap="square" rtlCol="0">
            <a:spAutoFit/>
          </a:bodyPr>
          <a:lstStyle/>
          <a:p>
            <a:r>
              <a:rPr lang="en-US" sz="1200" dirty="0" smtClean="0"/>
              <a:t>Note: Since the equation for L</a:t>
            </a:r>
            <a:r>
              <a:rPr lang="en-US" sz="1200" baseline="-25000" dirty="0" smtClean="0"/>
              <a:t>2</a:t>
            </a:r>
            <a:r>
              <a:rPr lang="en-US" sz="1200" dirty="0" smtClean="0"/>
              <a:t> is symmetrical with the equation for L</a:t>
            </a:r>
            <a:r>
              <a:rPr lang="en-US" sz="1200" baseline="-25000" dirty="0" smtClean="0"/>
              <a:t>1</a:t>
            </a:r>
            <a:r>
              <a:rPr lang="en-US" sz="1200" dirty="0" smtClean="0"/>
              <a:t>, the same results hold for product 2</a:t>
            </a:r>
            <a:endParaRPr lang="en-US" sz="1200" dirty="0"/>
          </a:p>
        </p:txBody>
      </p:sp>
      <p:sp>
        <p:nvSpPr>
          <p:cNvPr id="25" name="Left Brace 24"/>
          <p:cNvSpPr/>
          <p:nvPr/>
        </p:nvSpPr>
        <p:spPr>
          <a:xfrm>
            <a:off x="904240" y="5232400"/>
            <a:ext cx="325120" cy="762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133276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26" y="2919413"/>
            <a:ext cx="8756542" cy="1362075"/>
          </a:xfrm>
        </p:spPr>
        <p:txBody>
          <a:bodyPr/>
          <a:lstStyle/>
          <a:p>
            <a:pPr algn="ctr">
              <a:defRPr/>
            </a:pPr>
            <a:r>
              <a:rPr lang="en-US" sz="3600" cap="none" dirty="0" smtClean="0"/>
              <a:t>Elimination of a “Maverick”</a:t>
            </a:r>
            <a:endParaRPr lang="en-US" sz="3600" cap="none" dirty="0"/>
          </a:p>
        </p:txBody>
      </p:sp>
      <p:sp>
        <p:nvSpPr>
          <p:cNvPr id="3174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7EC1B9-03F2-4E77-A38D-4A47E3659601}" type="slidenum">
              <a:rPr lang="en-US" altLang="en-US" sz="900">
                <a:latin typeface="+mn-lt"/>
              </a:rPr>
              <a:pPr eaLnBrk="1" hangingPunct="1"/>
              <a:t>58</a:t>
            </a:fld>
            <a:endParaRPr lang="en-US" altLang="en-US" sz="900" dirty="0">
              <a:latin typeface="+mn-lt"/>
            </a:endParaRPr>
          </a:p>
        </p:txBody>
      </p:sp>
    </p:spTree>
    <p:extLst>
      <p:ext uri="{BB962C8B-B14F-4D97-AF65-F5344CB8AC3E}">
        <p14:creationId xmlns:p14="http://schemas.microsoft.com/office/powerpoint/2010/main" val="928253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Mavericks</a:t>
            </a:r>
            <a:endParaRPr lang="en-US" dirty="0"/>
          </a:p>
        </p:txBody>
      </p:sp>
      <p:sp>
        <p:nvSpPr>
          <p:cNvPr id="3" name="Content Placeholder 2"/>
          <p:cNvSpPr>
            <a:spLocks noGrp="1"/>
          </p:cNvSpPr>
          <p:nvPr>
            <p:ph idx="1"/>
          </p:nvPr>
        </p:nvSpPr>
        <p:spPr/>
        <p:txBody>
          <a:bodyPr/>
          <a:lstStyle/>
          <a:p>
            <a:r>
              <a:rPr lang="en-US" dirty="0" smtClean="0"/>
              <a:t>General idea</a:t>
            </a:r>
          </a:p>
          <a:p>
            <a:pPr lvl="1"/>
            <a:r>
              <a:rPr lang="en-US" dirty="0" smtClean="0"/>
              <a:t>A “maverick” is a competitor that disrupts coordinated interaction among the other, more accommodating competitors that would occur in the absence of the maverick</a:t>
            </a:r>
          </a:p>
          <a:p>
            <a:pPr lvl="1"/>
            <a:r>
              <a:rPr lang="en-US" dirty="0" smtClean="0"/>
              <a:t>When an accommodating competitor acquires a maverick, the maverick’s disruptive conduct is suppressed and the market performs less competitively to the harm of consumers:</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dirty="0" smtClean="0"/>
              <a:t>As a result, the acquisition of a maverick by an accommodating competitor is a special case of coordination interaction</a:t>
            </a:r>
          </a:p>
          <a:p>
            <a:pPr lvl="2"/>
            <a:r>
              <a:rPr lang="en-US" dirty="0" smtClean="0"/>
              <a:t>Typically used to challenge deals where the target has a sufficiently small market share that the transaction would not otherwise raise major concern</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59</a:t>
            </a:fld>
            <a:endParaRPr lang="en-US" altLang="en-US" dirty="0"/>
          </a:p>
        </p:txBody>
      </p:sp>
      <p:sp>
        <p:nvSpPr>
          <p:cNvPr id="5" name="TextBox 4"/>
          <p:cNvSpPr txBox="1"/>
          <p:nvPr/>
        </p:nvSpPr>
        <p:spPr>
          <a:xfrm>
            <a:off x="1485901" y="2994660"/>
            <a:ext cx="6797039" cy="1754326"/>
          </a:xfrm>
          <a:prstGeom prst="rect">
            <a:avLst/>
          </a:prstGeom>
          <a:noFill/>
          <a:ln>
            <a:solidFill>
              <a:schemeClr val="accent1">
                <a:shade val="95000"/>
                <a:satMod val="105000"/>
              </a:schemeClr>
            </a:solidFill>
          </a:ln>
        </p:spPr>
        <p:txBody>
          <a:bodyPr wrap="square" rtlCol="0">
            <a:spAutoFit/>
          </a:bodyPr>
          <a:lstStyle/>
          <a:p>
            <a:r>
              <a:rPr lang="en-US" sz="1200" dirty="0"/>
              <a:t>The Agencies consider whether a merger may lessen competition by eliminating a “maverick” firm, i.e., a firm that plays a disruptive role in the market to the benefit of customers. For example, if one of the merging firms has a strong incumbency position and the other merging firm threatens to disrupt market conditions with a new technology or business model, their merger can involve the loss of actual or potential competition. Likewise, one of the merging firms may have the incentive to take the lead in price cutting or other competitive conduct or to resist increases in industry prices. A firm that may discipline prices based on its ability and incentive to expand production rapidly using available capacity also can be a maverick, as can a firm that has often resisted otherwise prevailing industry norms to cooperate on price setting or other terms of </a:t>
            </a:r>
            <a:r>
              <a:rPr lang="en-US" sz="1200" dirty="0" smtClean="0"/>
              <a:t>competition.</a:t>
            </a:r>
            <a:r>
              <a:rPr lang="en-US" sz="1200" baseline="30000" dirty="0" smtClean="0"/>
              <a:t>1</a:t>
            </a:r>
            <a:endParaRPr lang="en-US" sz="1200" dirty="0"/>
          </a:p>
        </p:txBody>
      </p:sp>
      <p:sp>
        <p:nvSpPr>
          <p:cNvPr id="6" name="TextBox 5"/>
          <p:cNvSpPr txBox="1"/>
          <p:nvPr/>
        </p:nvSpPr>
        <p:spPr>
          <a:xfrm>
            <a:off x="388620" y="5872182"/>
            <a:ext cx="2733441" cy="276999"/>
          </a:xfrm>
          <a:prstGeom prst="rect">
            <a:avLst/>
          </a:prstGeom>
          <a:noFill/>
        </p:spPr>
        <p:txBody>
          <a:bodyPr wrap="none" rtlCol="0">
            <a:spAutoFit/>
          </a:bodyPr>
          <a:lstStyle/>
          <a:p>
            <a:r>
              <a:rPr lang="en-US" sz="1200" baseline="30000" dirty="0"/>
              <a:t>1</a:t>
            </a:r>
            <a:r>
              <a:rPr lang="en-US" sz="1200" dirty="0"/>
              <a:t> 2010 Merger Guidelines at § </a:t>
            </a:r>
            <a:r>
              <a:rPr lang="en-US" sz="1200" dirty="0" smtClean="0"/>
              <a:t>2.1.5.</a:t>
            </a:r>
            <a:endParaRPr lang="en-US" sz="1200" dirty="0"/>
          </a:p>
        </p:txBody>
      </p:sp>
    </p:spTree>
    <p:extLst>
      <p:ext uri="{BB962C8B-B14F-4D97-AF65-F5344CB8AC3E}">
        <p14:creationId xmlns:p14="http://schemas.microsoft.com/office/powerpoint/2010/main" val="4013302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lstStyle/>
          <a:p>
            <a:r>
              <a:rPr lang="en-US" altLang="en-US" dirty="0" smtClean="0"/>
              <a:t>“May be to substantially lessen competition”</a:t>
            </a:r>
          </a:p>
        </p:txBody>
      </p:sp>
      <p:sp>
        <p:nvSpPr>
          <p:cNvPr id="15364" name="Rectangle 8"/>
          <p:cNvSpPr>
            <a:spLocks noGrp="1" noChangeArrowheads="1"/>
          </p:cNvSpPr>
          <p:nvPr>
            <p:ph type="body" idx="1"/>
          </p:nvPr>
        </p:nvSpPr>
        <p:spPr/>
        <p:txBody>
          <a:bodyPr/>
          <a:lstStyle/>
          <a:p>
            <a:r>
              <a:rPr lang="en-US" altLang="en-US" i="1" dirty="0" smtClean="0"/>
              <a:t>Key focus</a:t>
            </a:r>
            <a:r>
              <a:rPr lang="en-US" altLang="en-US" dirty="0" smtClean="0"/>
              <a:t>: Price increases</a:t>
            </a:r>
          </a:p>
          <a:p>
            <a:pPr lvl="1"/>
            <a:r>
              <a:rPr lang="en-US" altLang="en-US" dirty="0" smtClean="0"/>
              <a:t>Anticompetitive effect occurs whenever prices, </a:t>
            </a:r>
            <a:r>
              <a:rPr lang="en-US" altLang="en-US" i="1" dirty="0" smtClean="0"/>
              <a:t>going forward</a:t>
            </a:r>
            <a:r>
              <a:rPr lang="en-US" altLang="en-US" dirty="0" smtClean="0"/>
              <a:t>, likely would be higher with the transaction than without it</a:t>
            </a:r>
            <a:r>
              <a:rPr lang="en-US" altLang="en-US" baseline="30000" dirty="0" smtClean="0"/>
              <a:t>1</a:t>
            </a:r>
            <a:r>
              <a:rPr lang="en-US" altLang="en-US" dirty="0" smtClean="0"/>
              <a:t> </a:t>
            </a:r>
          </a:p>
          <a:p>
            <a:pPr lvl="2"/>
            <a:r>
              <a:rPr lang="en-US" altLang="en-US" dirty="0" smtClean="0"/>
              <a:t>A decrease in the rate of a price decline is regarded as a price increase, even if price levels continue to decline</a:t>
            </a:r>
          </a:p>
          <a:p>
            <a:pPr lvl="2"/>
            <a:endParaRPr lang="en-US" altLang="en-US" dirty="0"/>
          </a:p>
          <a:p>
            <a:pPr lvl="2"/>
            <a:endParaRPr lang="en-US" altLang="en-US" dirty="0" smtClean="0"/>
          </a:p>
          <a:p>
            <a:pPr lvl="2"/>
            <a:endParaRPr lang="en-US" altLang="en-US" dirty="0"/>
          </a:p>
          <a:p>
            <a:pPr lvl="2"/>
            <a:endParaRPr lang="en-US" altLang="en-US" dirty="0" smtClean="0"/>
          </a:p>
          <a:p>
            <a:pPr lvl="2"/>
            <a:endParaRPr lang="en-US" altLang="en-US" dirty="0"/>
          </a:p>
          <a:p>
            <a:pPr lvl="2"/>
            <a:endParaRPr lang="en-US" altLang="en-US" dirty="0" smtClean="0"/>
          </a:p>
          <a:p>
            <a:pPr lvl="2"/>
            <a:endParaRPr lang="en-US" altLang="en-US" dirty="0"/>
          </a:p>
          <a:p>
            <a:pPr lvl="2"/>
            <a:endParaRPr lang="en-US" altLang="en-US" dirty="0" smtClean="0"/>
          </a:p>
          <a:p>
            <a:pPr lvl="2"/>
            <a:endParaRPr lang="en-US" altLang="en-US" dirty="0"/>
          </a:p>
          <a:p>
            <a:pPr lvl="2"/>
            <a:endParaRPr lang="en-US" altLang="en-US" dirty="0" smtClean="0"/>
          </a:p>
          <a:p>
            <a:pPr lvl="2"/>
            <a:r>
              <a:rPr lang="en-US" altLang="en-US" i="1" dirty="0" smtClean="0"/>
              <a:t>Note</a:t>
            </a:r>
            <a:r>
              <a:rPr lang="en-US" altLang="en-US" dirty="0" smtClean="0"/>
              <a:t>: The agencies consider a reduction in market output to be effectively a price increase</a:t>
            </a:r>
          </a:p>
        </p:txBody>
      </p:sp>
      <p:sp>
        <p:nvSpPr>
          <p:cNvPr id="15362"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6BEE930-DF3D-4ACB-B11E-43B1E1C0E9C3}" type="slidenum">
              <a:rPr lang="en-US" altLang="en-US" smtClean="0"/>
              <a:pPr/>
              <a:t>6</a:t>
            </a:fld>
            <a:endParaRPr lang="en-US" altLang="en-US" dirty="0"/>
          </a:p>
        </p:txBody>
      </p:sp>
      <p:cxnSp>
        <p:nvCxnSpPr>
          <p:cNvPr id="3" name="Straight Connector 2"/>
          <p:cNvCxnSpPr/>
          <p:nvPr/>
        </p:nvCxnSpPr>
        <p:spPr>
          <a:xfrm>
            <a:off x="1689315" y="2890435"/>
            <a:ext cx="0" cy="153433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89315" y="4424767"/>
            <a:ext cx="151883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89315" y="3828082"/>
            <a:ext cx="14568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436019" y="3550581"/>
            <a:ext cx="246439" cy="2775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82458" y="3550581"/>
            <a:ext cx="46369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146156" y="3412081"/>
            <a:ext cx="1102882" cy="276999"/>
          </a:xfrm>
          <a:prstGeom prst="rect">
            <a:avLst/>
          </a:prstGeom>
          <a:noFill/>
        </p:spPr>
        <p:txBody>
          <a:bodyPr wrap="square" rtlCol="0">
            <a:spAutoFit/>
          </a:bodyPr>
          <a:lstStyle/>
          <a:p>
            <a:r>
              <a:rPr lang="en-US" sz="1200" dirty="0" smtClean="0"/>
              <a:t>With merger</a:t>
            </a:r>
            <a:endParaRPr lang="en-US" sz="1200" dirty="0"/>
          </a:p>
        </p:txBody>
      </p:sp>
      <p:sp>
        <p:nvSpPr>
          <p:cNvPr id="19" name="TextBox 18"/>
          <p:cNvSpPr txBox="1"/>
          <p:nvPr/>
        </p:nvSpPr>
        <p:spPr>
          <a:xfrm>
            <a:off x="3146155" y="3677393"/>
            <a:ext cx="1302019" cy="276999"/>
          </a:xfrm>
          <a:prstGeom prst="rect">
            <a:avLst/>
          </a:prstGeom>
          <a:noFill/>
        </p:spPr>
        <p:txBody>
          <a:bodyPr wrap="square" rtlCol="0">
            <a:spAutoFit/>
          </a:bodyPr>
          <a:lstStyle/>
          <a:p>
            <a:r>
              <a:rPr lang="en-US" sz="1200" dirty="0" smtClean="0"/>
              <a:t>Without merger</a:t>
            </a:r>
            <a:endParaRPr lang="en-US" sz="1200" dirty="0"/>
          </a:p>
        </p:txBody>
      </p:sp>
      <p:cxnSp>
        <p:nvCxnSpPr>
          <p:cNvPr id="22" name="Straight Connector 21"/>
          <p:cNvCxnSpPr/>
          <p:nvPr/>
        </p:nvCxnSpPr>
        <p:spPr>
          <a:xfrm>
            <a:off x="5493180" y="2895197"/>
            <a:ext cx="0" cy="153433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489790" y="4424767"/>
            <a:ext cx="151883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489790" y="3295005"/>
            <a:ext cx="1445560" cy="975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267450" y="3815892"/>
            <a:ext cx="457846" cy="7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25296" y="3893148"/>
            <a:ext cx="210054" cy="14107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03748" y="2995082"/>
            <a:ext cx="1102882" cy="276999"/>
          </a:xfrm>
          <a:prstGeom prst="rect">
            <a:avLst/>
          </a:prstGeom>
          <a:noFill/>
        </p:spPr>
        <p:txBody>
          <a:bodyPr wrap="square" rtlCol="0">
            <a:spAutoFit/>
          </a:bodyPr>
          <a:lstStyle/>
          <a:p>
            <a:r>
              <a:rPr lang="en-US" sz="1200" dirty="0" smtClean="0"/>
              <a:t>With merger</a:t>
            </a:r>
            <a:endParaRPr lang="en-US" sz="1200" dirty="0"/>
          </a:p>
        </p:txBody>
      </p:sp>
      <p:sp>
        <p:nvSpPr>
          <p:cNvPr id="28" name="TextBox 27"/>
          <p:cNvSpPr txBox="1"/>
          <p:nvPr/>
        </p:nvSpPr>
        <p:spPr>
          <a:xfrm>
            <a:off x="5516066" y="4082061"/>
            <a:ext cx="1302019" cy="276999"/>
          </a:xfrm>
          <a:prstGeom prst="rect">
            <a:avLst/>
          </a:prstGeom>
          <a:noFill/>
        </p:spPr>
        <p:txBody>
          <a:bodyPr wrap="square" rtlCol="0">
            <a:spAutoFit/>
          </a:bodyPr>
          <a:lstStyle/>
          <a:p>
            <a:r>
              <a:rPr lang="en-US" sz="1200" dirty="0" smtClean="0"/>
              <a:t>Without merger</a:t>
            </a:r>
            <a:endParaRPr lang="en-US" sz="1200" dirty="0"/>
          </a:p>
        </p:txBody>
      </p:sp>
      <p:sp>
        <p:nvSpPr>
          <p:cNvPr id="17" name="TextBox 16"/>
          <p:cNvSpPr txBox="1"/>
          <p:nvPr/>
        </p:nvSpPr>
        <p:spPr>
          <a:xfrm>
            <a:off x="4896358" y="2878543"/>
            <a:ext cx="593432" cy="307777"/>
          </a:xfrm>
          <a:prstGeom prst="rect">
            <a:avLst/>
          </a:prstGeom>
          <a:noFill/>
        </p:spPr>
        <p:txBody>
          <a:bodyPr wrap="none" rtlCol="0">
            <a:spAutoFit/>
          </a:bodyPr>
          <a:lstStyle/>
          <a:p>
            <a:r>
              <a:rPr lang="en-US" sz="1400" dirty="0" smtClean="0"/>
              <a:t>Price</a:t>
            </a:r>
            <a:endParaRPr lang="en-US" sz="1400" dirty="0"/>
          </a:p>
        </p:txBody>
      </p:sp>
      <p:sp>
        <p:nvSpPr>
          <p:cNvPr id="18" name="TextBox 17"/>
          <p:cNvSpPr txBox="1"/>
          <p:nvPr/>
        </p:nvSpPr>
        <p:spPr>
          <a:xfrm>
            <a:off x="6553200" y="4397187"/>
            <a:ext cx="575542" cy="307777"/>
          </a:xfrm>
          <a:prstGeom prst="rect">
            <a:avLst/>
          </a:prstGeom>
          <a:noFill/>
        </p:spPr>
        <p:txBody>
          <a:bodyPr wrap="none" rtlCol="0">
            <a:spAutoFit/>
          </a:bodyPr>
          <a:lstStyle/>
          <a:p>
            <a:r>
              <a:rPr lang="en-US" sz="1400" dirty="0" smtClean="0"/>
              <a:t>Time</a:t>
            </a:r>
            <a:endParaRPr lang="en-US" sz="1400" dirty="0"/>
          </a:p>
        </p:txBody>
      </p:sp>
      <p:sp>
        <p:nvSpPr>
          <p:cNvPr id="43" name="TextBox 42"/>
          <p:cNvSpPr txBox="1"/>
          <p:nvPr/>
        </p:nvSpPr>
        <p:spPr>
          <a:xfrm>
            <a:off x="2724545" y="4405555"/>
            <a:ext cx="575542" cy="307777"/>
          </a:xfrm>
          <a:prstGeom prst="rect">
            <a:avLst/>
          </a:prstGeom>
          <a:noFill/>
        </p:spPr>
        <p:txBody>
          <a:bodyPr wrap="none" rtlCol="0">
            <a:spAutoFit/>
          </a:bodyPr>
          <a:lstStyle/>
          <a:p>
            <a:r>
              <a:rPr lang="en-US" sz="1400" dirty="0" smtClean="0"/>
              <a:t>Time</a:t>
            </a:r>
            <a:endParaRPr lang="en-US" sz="1400" dirty="0"/>
          </a:p>
        </p:txBody>
      </p:sp>
      <p:sp>
        <p:nvSpPr>
          <p:cNvPr id="44" name="TextBox 43"/>
          <p:cNvSpPr txBox="1"/>
          <p:nvPr/>
        </p:nvSpPr>
        <p:spPr>
          <a:xfrm>
            <a:off x="1105916" y="2878543"/>
            <a:ext cx="593432" cy="307777"/>
          </a:xfrm>
          <a:prstGeom prst="rect">
            <a:avLst/>
          </a:prstGeom>
          <a:noFill/>
        </p:spPr>
        <p:txBody>
          <a:bodyPr wrap="none" rtlCol="0">
            <a:spAutoFit/>
          </a:bodyPr>
          <a:lstStyle/>
          <a:p>
            <a:r>
              <a:rPr lang="en-US" sz="1400" dirty="0" smtClean="0"/>
              <a:t>Price</a:t>
            </a:r>
            <a:endParaRPr lang="en-US" sz="1400" dirty="0"/>
          </a:p>
        </p:txBody>
      </p:sp>
      <p:sp>
        <p:nvSpPr>
          <p:cNvPr id="2" name="TextBox 1"/>
          <p:cNvSpPr txBox="1"/>
          <p:nvPr/>
        </p:nvSpPr>
        <p:spPr>
          <a:xfrm>
            <a:off x="466725" y="5715000"/>
            <a:ext cx="8172450" cy="461665"/>
          </a:xfrm>
          <a:prstGeom prst="rect">
            <a:avLst/>
          </a:prstGeom>
          <a:noFill/>
        </p:spPr>
        <p:txBody>
          <a:bodyPr wrap="square" rtlCol="0">
            <a:spAutoFit/>
          </a:bodyPr>
          <a:lstStyle/>
          <a:p>
            <a:r>
              <a:rPr lang="en-US" sz="1200" baseline="30000" dirty="0" smtClean="0"/>
              <a:t>1</a:t>
            </a:r>
            <a:r>
              <a:rPr lang="en-US" sz="1200" dirty="0" smtClean="0"/>
              <a:t> “Likely” in the Section 7 context means “reasonably </a:t>
            </a:r>
            <a:r>
              <a:rPr lang="en-US" sz="1200" dirty="0"/>
              <a:t>probable.” </a:t>
            </a:r>
            <a:r>
              <a:rPr lang="en-US" sz="1200" i="1" dirty="0"/>
              <a:t>See</a:t>
            </a:r>
            <a:r>
              <a:rPr lang="en-US" sz="1200" dirty="0"/>
              <a:t> United States v. E.I. </a:t>
            </a:r>
            <a:r>
              <a:rPr lang="en-US" sz="1200" dirty="0" err="1"/>
              <a:t>duPont</a:t>
            </a:r>
            <a:r>
              <a:rPr lang="en-US" sz="1200" dirty="0"/>
              <a:t> de Nemours &amp; Co., 353 U.S. 586, 589 (1957).</a:t>
            </a:r>
          </a:p>
        </p:txBody>
      </p:sp>
    </p:spTree>
    <p:extLst>
      <p:ext uri="{BB962C8B-B14F-4D97-AF65-F5344CB8AC3E}">
        <p14:creationId xmlns:p14="http://schemas.microsoft.com/office/powerpoint/2010/main" val="3172909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Mavericks</a:t>
            </a:r>
            <a:endParaRPr lang="en-US" dirty="0"/>
          </a:p>
        </p:txBody>
      </p:sp>
      <p:sp>
        <p:nvSpPr>
          <p:cNvPr id="3" name="Content Placeholder 2"/>
          <p:cNvSpPr>
            <a:spLocks noGrp="1"/>
          </p:cNvSpPr>
          <p:nvPr>
            <p:ph idx="1"/>
          </p:nvPr>
        </p:nvSpPr>
        <p:spPr/>
        <p:txBody>
          <a:bodyPr/>
          <a:lstStyle/>
          <a:p>
            <a:r>
              <a:rPr lang="en-US" dirty="0" smtClean="0"/>
              <a:t>Example: DOJ challenge to ABI/</a:t>
            </a:r>
            <a:r>
              <a:rPr lang="en-US" dirty="0" err="1" smtClean="0"/>
              <a:t>Grupo</a:t>
            </a:r>
            <a:r>
              <a:rPr lang="en-US" dirty="0" smtClean="0"/>
              <a:t> </a:t>
            </a:r>
            <a:r>
              <a:rPr lang="en-US" dirty="0" err="1" smtClean="0"/>
              <a:t>Modelo</a:t>
            </a:r>
            <a:endParaRPr lang="en-US" dirty="0" smtClean="0"/>
          </a:p>
          <a:p>
            <a:pPr lvl="1"/>
            <a:r>
              <a:rPr lang="en-US" dirty="0" smtClean="0"/>
              <a:t>Background</a:t>
            </a:r>
          </a:p>
          <a:p>
            <a:pPr lvl="2"/>
            <a:r>
              <a:rPr lang="en-US" dirty="0" err="1" smtClean="0"/>
              <a:t>ABInbev</a:t>
            </a:r>
            <a:r>
              <a:rPr lang="en-US" dirty="0" smtClean="0"/>
              <a:t> (ABI)</a:t>
            </a:r>
          </a:p>
          <a:p>
            <a:pPr lvl="3"/>
            <a:r>
              <a:rPr lang="en-US" dirty="0" smtClean="0"/>
              <a:t>#1 firm in the U.S. beer market with a 39% share</a:t>
            </a:r>
          </a:p>
          <a:p>
            <a:pPr lvl="3"/>
            <a:r>
              <a:rPr lang="en-US" dirty="0" smtClean="0"/>
              <a:t>Budweiser, Busch, Michelob, Natural Light, Stella Artois, Goose Island, and Beck’s</a:t>
            </a:r>
          </a:p>
          <a:p>
            <a:pPr lvl="2"/>
            <a:r>
              <a:rPr lang="en-US" dirty="0" err="1" smtClean="0"/>
              <a:t>MillerCoors</a:t>
            </a:r>
            <a:r>
              <a:rPr lang="en-US" dirty="0" smtClean="0"/>
              <a:t> (joint </a:t>
            </a:r>
            <a:r>
              <a:rPr lang="en-US" dirty="0"/>
              <a:t>venture between SAB Miller and </a:t>
            </a:r>
            <a:r>
              <a:rPr lang="en-US" dirty="0" err="1" smtClean="0"/>
              <a:t>MolsonCoors</a:t>
            </a:r>
            <a:r>
              <a:rPr lang="en-US" dirty="0" smtClean="0"/>
              <a:t>)</a:t>
            </a:r>
            <a:endParaRPr lang="en-US" dirty="0"/>
          </a:p>
          <a:p>
            <a:pPr lvl="3"/>
            <a:r>
              <a:rPr lang="en-US" dirty="0" smtClean="0"/>
              <a:t>#2 firm with a 26% share</a:t>
            </a:r>
          </a:p>
          <a:p>
            <a:pPr lvl="3"/>
            <a:r>
              <a:rPr lang="en-US" dirty="0" smtClean="0"/>
              <a:t>Coors, Coors Light, Miller Genuine Draft, Miller High Life, Miller Lite, </a:t>
            </a:r>
            <a:r>
              <a:rPr lang="en-US" dirty="0"/>
              <a:t>Extra Gold Lager, </a:t>
            </a:r>
            <a:r>
              <a:rPr lang="en-US" dirty="0" smtClean="0"/>
              <a:t>Hamm’s</a:t>
            </a:r>
            <a:endParaRPr lang="en-US" dirty="0"/>
          </a:p>
          <a:p>
            <a:pPr lvl="2"/>
            <a:r>
              <a:rPr lang="en-US" dirty="0" err="1" smtClean="0"/>
              <a:t>Grupo</a:t>
            </a:r>
            <a:r>
              <a:rPr lang="en-US" dirty="0" smtClean="0"/>
              <a:t> </a:t>
            </a:r>
            <a:r>
              <a:rPr lang="en-US" dirty="0" err="1" smtClean="0"/>
              <a:t>Modelo</a:t>
            </a:r>
            <a:endParaRPr lang="en-US" dirty="0" smtClean="0"/>
          </a:p>
          <a:p>
            <a:pPr lvl="3"/>
            <a:r>
              <a:rPr lang="en-US" dirty="0" smtClean="0"/>
              <a:t>#3 firm with a 7% share</a:t>
            </a:r>
          </a:p>
          <a:p>
            <a:pPr lvl="3"/>
            <a:r>
              <a:rPr lang="en-US" dirty="0" smtClean="0"/>
              <a:t>Corona Extra, Corona Light, </a:t>
            </a:r>
            <a:r>
              <a:rPr lang="en-US" dirty="0" err="1" smtClean="0"/>
              <a:t>Modelo</a:t>
            </a:r>
            <a:r>
              <a:rPr lang="en-US" dirty="0" smtClean="0"/>
              <a:t> Especial, </a:t>
            </a:r>
            <a:r>
              <a:rPr lang="en-US" dirty="0" err="1" smtClean="0"/>
              <a:t>Pacifico</a:t>
            </a:r>
            <a:r>
              <a:rPr lang="en-US" dirty="0" smtClean="0"/>
              <a:t>, </a:t>
            </a:r>
            <a:r>
              <a:rPr lang="en-US" dirty="0" err="1" smtClean="0"/>
              <a:t>Negra</a:t>
            </a:r>
            <a:r>
              <a:rPr lang="en-US" dirty="0" smtClean="0"/>
              <a:t> </a:t>
            </a:r>
            <a:r>
              <a:rPr lang="en-US" dirty="0" err="1" smtClean="0"/>
              <a:t>Modelo</a:t>
            </a:r>
            <a:r>
              <a:rPr lang="en-US" dirty="0" smtClean="0"/>
              <a:t> and Victoria</a:t>
            </a:r>
          </a:p>
          <a:p>
            <a:pPr lvl="2"/>
            <a:r>
              <a:rPr lang="en-US" dirty="0" smtClean="0"/>
              <a:t>Other 28%</a:t>
            </a:r>
          </a:p>
          <a:p>
            <a:pPr lvl="3"/>
            <a:r>
              <a:rPr lang="en-US" dirty="0" smtClean="0"/>
              <a:t>Heineken, Sam Adams, </a:t>
            </a:r>
            <a:r>
              <a:rPr lang="en-US" dirty="0" err="1" smtClean="0"/>
              <a:t>Yuengling</a:t>
            </a:r>
            <a:r>
              <a:rPr lang="en-US" dirty="0" smtClean="0"/>
              <a:t>, craft beers, others—all relatively small</a:t>
            </a:r>
          </a:p>
          <a:p>
            <a:pPr lvl="1"/>
            <a:r>
              <a:rPr lang="en-US" dirty="0" smtClean="0"/>
              <a:t>DOJ allegations</a:t>
            </a:r>
          </a:p>
          <a:p>
            <a:pPr lvl="3"/>
            <a:r>
              <a:rPr lang="en-US" dirty="0" smtClean="0"/>
              <a:t>ABI and </a:t>
            </a:r>
            <a:r>
              <a:rPr lang="en-US" dirty="0" err="1" smtClean="0"/>
              <a:t>MillerCoors</a:t>
            </a:r>
            <a:r>
              <a:rPr lang="en-US" dirty="0" smtClean="0"/>
              <a:t>, the mass beer producers, are accommodating firms, with </a:t>
            </a:r>
            <a:r>
              <a:rPr lang="en-US" dirty="0" err="1" smtClean="0"/>
              <a:t>MillerCoors</a:t>
            </a:r>
            <a:r>
              <a:rPr lang="en-US" dirty="0" smtClean="0"/>
              <a:t> and the other brewers willing to follow ABI’s price leadership </a:t>
            </a:r>
          </a:p>
          <a:p>
            <a:pPr lvl="3"/>
            <a:r>
              <a:rPr lang="en-US" dirty="0" err="1" smtClean="0"/>
              <a:t>Grupo</a:t>
            </a:r>
            <a:r>
              <a:rPr lang="en-US" dirty="0" smtClean="0"/>
              <a:t> </a:t>
            </a:r>
            <a:r>
              <a:rPr lang="en-US" dirty="0" err="1" smtClean="0"/>
              <a:t>Modelo</a:t>
            </a:r>
            <a:r>
              <a:rPr lang="en-US" dirty="0" smtClean="0"/>
              <a:t> is a maverick</a:t>
            </a:r>
          </a:p>
          <a:p>
            <a:pPr lvl="4"/>
            <a:r>
              <a:rPr lang="en-US" dirty="0" smtClean="0"/>
              <a:t>Unwilling to follow ABI’s price leadership</a:t>
            </a:r>
          </a:p>
          <a:p>
            <a:pPr lvl="4"/>
            <a:r>
              <a:rPr lang="en-US" dirty="0" smtClean="0"/>
              <a:t>Has caused ABI to price lower that it would have otherwise</a:t>
            </a:r>
          </a:p>
          <a:p>
            <a:pPr lvl="3"/>
            <a:r>
              <a:rPr lang="en-US" dirty="0" smtClean="0"/>
              <a:t>ABI’s acquisition of </a:t>
            </a:r>
            <a:r>
              <a:rPr lang="en-US" dirty="0" err="1" smtClean="0"/>
              <a:t>Grupo</a:t>
            </a:r>
            <a:r>
              <a:rPr lang="en-US" dirty="0" smtClean="0"/>
              <a:t> </a:t>
            </a:r>
            <a:r>
              <a:rPr lang="en-US" dirty="0" err="1" smtClean="0"/>
              <a:t>Modelo</a:t>
            </a:r>
            <a:r>
              <a:rPr lang="en-US" dirty="0" smtClean="0"/>
              <a:t> would violate Section 7 </a:t>
            </a:r>
          </a:p>
          <a:p>
            <a:pPr lvl="4"/>
            <a:r>
              <a:rPr lang="en-US" dirty="0" smtClean="0"/>
              <a:t>Settled by consent decree requiring divestiture of </a:t>
            </a:r>
            <a:r>
              <a:rPr lang="en-US" dirty="0" err="1" smtClean="0"/>
              <a:t>Modelo</a:t>
            </a:r>
            <a:r>
              <a:rPr lang="en-US" dirty="0" smtClean="0"/>
              <a:t> operations in the United States</a:t>
            </a:r>
          </a:p>
          <a:p>
            <a:pPr lvl="2"/>
            <a:endParaRPr lang="en-US" dirty="0" smtClean="0"/>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64A241CF-2A9D-4F7C-9199-B1435F5AB990}" type="slidenum">
              <a:rPr lang="en-US" altLang="en-US" smtClean="0"/>
              <a:pPr/>
              <a:t>60</a:t>
            </a:fld>
            <a:endParaRPr lang="en-US" altLang="en-US" dirty="0"/>
          </a:p>
        </p:txBody>
      </p:sp>
    </p:spTree>
    <p:extLst>
      <p:ext uri="{BB962C8B-B14F-4D97-AF65-F5344CB8AC3E}">
        <p14:creationId xmlns:p14="http://schemas.microsoft.com/office/powerpoint/2010/main" val="21927423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Mavericks</a:t>
            </a:r>
          </a:p>
        </p:txBody>
      </p:sp>
      <p:sp>
        <p:nvSpPr>
          <p:cNvPr id="3" name="Content Placeholder 2"/>
          <p:cNvSpPr>
            <a:spLocks noGrp="1"/>
          </p:cNvSpPr>
          <p:nvPr>
            <p:ph idx="1"/>
          </p:nvPr>
        </p:nvSpPr>
        <p:spPr/>
        <p:txBody>
          <a:bodyPr/>
          <a:lstStyle/>
          <a:p>
            <a:r>
              <a:rPr lang="en-US" dirty="0" smtClean="0"/>
              <a:t>Policy question</a:t>
            </a:r>
          </a:p>
          <a:p>
            <a:pPr lvl="1"/>
            <a:r>
              <a:rPr lang="en-US" dirty="0" smtClean="0"/>
              <a:t>Mavericks have that Potter Stewart “I know it when I see it” quality</a:t>
            </a:r>
            <a:r>
              <a:rPr lang="en-US" baseline="30000" dirty="0" smtClean="0"/>
              <a:t>1</a:t>
            </a:r>
          </a:p>
          <a:p>
            <a:pPr lvl="2"/>
            <a:r>
              <a:rPr lang="en-US" dirty="0" smtClean="0"/>
              <a:t>In </a:t>
            </a:r>
            <a:r>
              <a:rPr lang="en-US" i="1" dirty="0" smtClean="0"/>
              <a:t>H&amp;R Block/TaxACT</a:t>
            </a:r>
            <a:r>
              <a:rPr lang="en-US" dirty="0" smtClean="0"/>
              <a:t>, the district court observed:</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61</a:t>
            </a:fld>
            <a:endParaRPr lang="en-US" altLang="en-US" dirty="0"/>
          </a:p>
        </p:txBody>
      </p:sp>
      <p:sp>
        <p:nvSpPr>
          <p:cNvPr id="5" name="TextBox 4"/>
          <p:cNvSpPr txBox="1"/>
          <p:nvPr/>
        </p:nvSpPr>
        <p:spPr>
          <a:xfrm>
            <a:off x="426720" y="5757014"/>
            <a:ext cx="8290560" cy="461665"/>
          </a:xfrm>
          <a:prstGeom prst="rect">
            <a:avLst/>
          </a:prstGeom>
          <a:noFill/>
        </p:spPr>
        <p:txBody>
          <a:bodyPr wrap="square" rtlCol="0">
            <a:spAutoFit/>
          </a:bodyPr>
          <a:lstStyle/>
          <a:p>
            <a:r>
              <a:rPr lang="en-US" sz="1200" baseline="30000" dirty="0" smtClean="0"/>
              <a:t>1</a:t>
            </a:r>
            <a:r>
              <a:rPr lang="en-US" sz="1200" dirty="0" smtClean="0"/>
              <a:t> </a:t>
            </a:r>
            <a:r>
              <a:rPr lang="en-US" sz="1200" i="1" dirty="0"/>
              <a:t>See</a:t>
            </a:r>
            <a:r>
              <a:rPr lang="en-US" sz="1200" dirty="0"/>
              <a:t> </a:t>
            </a:r>
            <a:r>
              <a:rPr lang="en-US" sz="1200" dirty="0" err="1"/>
              <a:t>Jacobellis</a:t>
            </a:r>
            <a:r>
              <a:rPr lang="en-US" sz="1200" dirty="0"/>
              <a:t> v. </a:t>
            </a:r>
            <a:r>
              <a:rPr lang="en-US" sz="1200" dirty="0" smtClean="0"/>
              <a:t>Ohio, </a:t>
            </a:r>
            <a:r>
              <a:rPr lang="en-US" sz="1200" dirty="0"/>
              <a:t>378 U.S. </a:t>
            </a:r>
            <a:r>
              <a:rPr lang="en-US" sz="1200" dirty="0" smtClean="0"/>
              <a:t>184, 197 </a:t>
            </a:r>
            <a:r>
              <a:rPr lang="en-US" sz="1200" dirty="0"/>
              <a:t>(1964</a:t>
            </a:r>
            <a:r>
              <a:rPr lang="en-US" sz="1200" dirty="0" smtClean="0"/>
              <a:t>) (Stewart, J</a:t>
            </a:r>
            <a:r>
              <a:rPr lang="en-US" sz="1200" dirty="0"/>
              <a:t>., concurring) (describe his threshold test for </a:t>
            </a:r>
            <a:r>
              <a:rPr lang="en-US" sz="1200" dirty="0" smtClean="0"/>
              <a:t>obscenity).</a:t>
            </a:r>
          </a:p>
          <a:p>
            <a:r>
              <a:rPr lang="en-US" sz="1200" baseline="30000" dirty="0"/>
              <a:t>2</a:t>
            </a:r>
            <a:r>
              <a:rPr lang="en-US" sz="1200" dirty="0"/>
              <a:t> United States v. H &amp; R Block, Inc., 833 F. Supp. 2d </a:t>
            </a:r>
            <a:r>
              <a:rPr lang="en-US" sz="1200" dirty="0" smtClean="0"/>
              <a:t>36, 79-80 </a:t>
            </a:r>
            <a:r>
              <a:rPr lang="en-US" sz="1200" dirty="0"/>
              <a:t>(D.D.C. 2011</a:t>
            </a:r>
            <a:r>
              <a:rPr lang="en-US" sz="1200" dirty="0" smtClean="0"/>
              <a:t>).</a:t>
            </a:r>
          </a:p>
        </p:txBody>
      </p:sp>
      <p:sp>
        <p:nvSpPr>
          <p:cNvPr id="6" name="TextBox 5"/>
          <p:cNvSpPr txBox="1"/>
          <p:nvPr/>
        </p:nvSpPr>
        <p:spPr>
          <a:xfrm>
            <a:off x="1482090" y="2141220"/>
            <a:ext cx="6179820" cy="3123932"/>
          </a:xfrm>
          <a:prstGeom prst="rect">
            <a:avLst/>
          </a:prstGeom>
          <a:noFill/>
          <a:ln>
            <a:solidFill>
              <a:schemeClr val="accent1">
                <a:shade val="95000"/>
                <a:satMod val="105000"/>
              </a:schemeClr>
            </a:solidFill>
          </a:ln>
        </p:spPr>
        <p:txBody>
          <a:bodyPr wrap="square" rtlCol="0">
            <a:spAutoFit/>
          </a:bodyPr>
          <a:lstStyle/>
          <a:p>
            <a:pPr>
              <a:spcAft>
                <a:spcPts val="600"/>
              </a:spcAft>
            </a:pPr>
            <a:r>
              <a:rPr lang="en-US" sz="1200" dirty="0"/>
              <a:t>The parties have spilled substantial ink debating TaxACT's maverick status. The arguments over whether TaxACT is or is not a “maverick”—or whether perhaps it once was a maverick but has not been a maverick recently—have not been particularly helpful to the Court's analysis. </a:t>
            </a:r>
            <a:r>
              <a:rPr lang="en-US" sz="1200" dirty="0" smtClean="0"/>
              <a:t>. . . Here</a:t>
            </a:r>
            <a:r>
              <a:rPr lang="en-US" sz="1200" dirty="0"/>
              <a:t>, the record is clear that while TaxACT has been an aggressive and innovative competitor in the market, as defendants admit, TaxACT is not unique in this role. Other competitors, including HRB and Intuit, have also been aggressive and innovative in forcing companies in the DDIY market to respond to new product offerings to the benefit of consumers. </a:t>
            </a:r>
            <a:endParaRPr lang="en-US" sz="1200" dirty="0" smtClean="0"/>
          </a:p>
          <a:p>
            <a:r>
              <a:rPr lang="en-US" sz="1200" dirty="0"/>
              <a:t>The government has not set out a clear standard, based on functional or economic considerations, to distinguish a maverick from any other aggressive competitor. At times, the government has emphasized TaxACT's low pricing as evidence of its maverick status, while, at other times, the government seems to suggest that almost any competitive activity on TaxACT's part is a "disruptive" indicator of a maverick. For example, the government claims that "[m]</a:t>
            </a:r>
            <a:r>
              <a:rPr lang="en-US" sz="1200" dirty="0" err="1"/>
              <a:t>ost</a:t>
            </a:r>
            <a:r>
              <a:rPr lang="en-US" sz="1200" dirty="0"/>
              <a:t> recently, TaxACT continued to disrupt the Digital DIY market by entering the boxed retail software segment of the </a:t>
            </a:r>
            <a:r>
              <a:rPr lang="en-US" sz="1200" dirty="0" smtClean="0"/>
              <a:t>market</a:t>
            </a:r>
            <a:r>
              <a:rPr lang="en-US" sz="1200" dirty="0"/>
              <a:t>, which had belonged solely to HRB and [Intuit]." </a:t>
            </a:r>
            <a:r>
              <a:rPr lang="en-US" sz="1200" dirty="0" smtClean="0"/>
              <a:t>. . . . </a:t>
            </a:r>
            <a:r>
              <a:rPr lang="en-US" sz="1200" baseline="30000" dirty="0" smtClean="0"/>
              <a:t>2</a:t>
            </a:r>
            <a:endParaRPr lang="en-US" sz="1200" dirty="0"/>
          </a:p>
        </p:txBody>
      </p:sp>
    </p:spTree>
    <p:extLst>
      <p:ext uri="{BB962C8B-B14F-4D97-AF65-F5344CB8AC3E}">
        <p14:creationId xmlns:p14="http://schemas.microsoft.com/office/powerpoint/2010/main" val="20477558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Mavericks</a:t>
            </a:r>
          </a:p>
        </p:txBody>
      </p:sp>
      <p:sp>
        <p:nvSpPr>
          <p:cNvPr id="3" name="Content Placeholder 2"/>
          <p:cNvSpPr>
            <a:spLocks noGrp="1"/>
          </p:cNvSpPr>
          <p:nvPr>
            <p:ph idx="1"/>
          </p:nvPr>
        </p:nvSpPr>
        <p:spPr/>
        <p:txBody>
          <a:bodyPr/>
          <a:lstStyle/>
          <a:p>
            <a:r>
              <a:rPr lang="en-US" dirty="0" smtClean="0"/>
              <a:t>Policy question</a:t>
            </a:r>
          </a:p>
          <a:p>
            <a:pPr lvl="1"/>
            <a:r>
              <a:rPr lang="en-US" dirty="0" smtClean="0"/>
              <a:t>Why are “mavericks” mavericks, and should it matter in antitrust law?</a:t>
            </a:r>
          </a:p>
          <a:p>
            <a:pPr lvl="2"/>
            <a:r>
              <a:rPr lang="en-US" dirty="0" smtClean="0"/>
              <a:t>The most likely reason is idiosyncratic: the particular management of the firm simply believes in being disruptive</a:t>
            </a:r>
          </a:p>
          <a:p>
            <a:pPr lvl="3"/>
            <a:r>
              <a:rPr lang="en-US" dirty="0" smtClean="0"/>
              <a:t>This may be the case when the management— </a:t>
            </a:r>
          </a:p>
          <a:p>
            <a:pPr lvl="4"/>
            <a:r>
              <a:rPr lang="en-US" dirty="0"/>
              <a:t>R</a:t>
            </a:r>
            <a:r>
              <a:rPr lang="en-US" dirty="0" smtClean="0"/>
              <a:t>efuses to pursue a more industry price-accommodating strategy</a:t>
            </a:r>
            <a:r>
              <a:rPr lang="en-US" baseline="30000" dirty="0" smtClean="0"/>
              <a:t>1</a:t>
            </a:r>
            <a:endParaRPr lang="en-US" dirty="0" smtClean="0"/>
          </a:p>
          <a:p>
            <a:pPr lvl="4"/>
            <a:r>
              <a:rPr lang="en-US" dirty="0" smtClean="0"/>
              <a:t>Pursues a long-run strategy of disruptive new product development or new marketing innovations</a:t>
            </a:r>
            <a:r>
              <a:rPr lang="en-US" baseline="30000" dirty="0" smtClean="0"/>
              <a:t>2</a:t>
            </a:r>
            <a:r>
              <a:rPr lang="en-US" dirty="0" smtClean="0"/>
              <a:t> </a:t>
            </a:r>
          </a:p>
          <a:p>
            <a:pPr lvl="3"/>
            <a:r>
              <a:rPr lang="en-US" dirty="0" smtClean="0"/>
              <a:t>Should a merger be prohibited simply because the current management—perhaps even just the current CEO—believes in being disruptive?</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62</a:t>
            </a:fld>
            <a:endParaRPr lang="en-US" altLang="en-US" dirty="0"/>
          </a:p>
        </p:txBody>
      </p:sp>
      <p:sp>
        <p:nvSpPr>
          <p:cNvPr id="5" name="TextBox 4"/>
          <p:cNvSpPr txBox="1"/>
          <p:nvPr/>
        </p:nvSpPr>
        <p:spPr>
          <a:xfrm>
            <a:off x="396240" y="5344338"/>
            <a:ext cx="8290560" cy="830997"/>
          </a:xfrm>
          <a:prstGeom prst="rect">
            <a:avLst/>
          </a:prstGeom>
          <a:noFill/>
        </p:spPr>
        <p:txBody>
          <a:bodyPr wrap="square" rtlCol="0">
            <a:spAutoFit/>
          </a:bodyPr>
          <a:lstStyle/>
          <a:p>
            <a:r>
              <a:rPr lang="en-US" sz="1200" baseline="30000" dirty="0" smtClean="0"/>
              <a:t>1</a:t>
            </a:r>
            <a:r>
              <a:rPr lang="en-US" sz="1200" dirty="0" smtClean="0"/>
              <a:t> </a:t>
            </a:r>
            <a:r>
              <a:rPr lang="en-US" sz="1200" i="1" dirty="0" smtClean="0"/>
              <a:t>See, e.g.</a:t>
            </a:r>
            <a:r>
              <a:rPr lang="en-US" sz="1200" dirty="0"/>
              <a:t>, </a:t>
            </a:r>
            <a:r>
              <a:rPr lang="en-US" sz="1200" dirty="0" smtClean="0"/>
              <a:t>Complaint</a:t>
            </a:r>
            <a:r>
              <a:rPr lang="en-US" sz="1200" dirty="0"/>
              <a:t>, United States v. Anheuser-Busch </a:t>
            </a:r>
            <a:r>
              <a:rPr lang="en-US" sz="1200" dirty="0" err="1"/>
              <a:t>InBev</a:t>
            </a:r>
            <a:r>
              <a:rPr lang="en-US" sz="1200" dirty="0"/>
              <a:t> SA/NV, No. 1:13-cv-00127 (D.D.C. filed Jan. 31, 2013</a:t>
            </a:r>
            <a:r>
              <a:rPr lang="en-US" sz="1200" dirty="0" smtClean="0"/>
              <a:t>) (settled by consent decree).</a:t>
            </a:r>
          </a:p>
          <a:p>
            <a:r>
              <a:rPr lang="en-US" sz="1200" baseline="30000" dirty="0" smtClean="0"/>
              <a:t>2</a:t>
            </a:r>
            <a:r>
              <a:rPr lang="en-US" sz="1200" dirty="0" smtClean="0"/>
              <a:t> </a:t>
            </a:r>
            <a:r>
              <a:rPr lang="en-US" sz="1200" i="1" dirty="0" smtClean="0"/>
              <a:t>See, e.g.</a:t>
            </a:r>
            <a:r>
              <a:rPr lang="en-US" sz="1200" dirty="0" smtClean="0"/>
              <a:t>, </a:t>
            </a:r>
            <a:r>
              <a:rPr lang="en-US" sz="1200" dirty="0"/>
              <a:t>Complaint, United States v. AT&amp;T Inc., No. 1:11-cv-1560 (D.D.C. filed Aug. 31, 2011</a:t>
            </a:r>
            <a:r>
              <a:rPr lang="en-US" sz="1200" dirty="0" smtClean="0"/>
              <a:t>) (challenging AT&amp;T’s pending acquisition of T-Mobile; complaint voluntarily dismissed when transaction was terminated).</a:t>
            </a:r>
          </a:p>
        </p:txBody>
      </p:sp>
    </p:spTree>
    <p:extLst>
      <p:ext uri="{BB962C8B-B14F-4D97-AF65-F5344CB8AC3E}">
        <p14:creationId xmlns:p14="http://schemas.microsoft.com/office/powerpoint/2010/main" val="1060476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Mavericks</a:t>
            </a:r>
          </a:p>
        </p:txBody>
      </p:sp>
      <p:sp>
        <p:nvSpPr>
          <p:cNvPr id="3" name="Content Placeholder 2"/>
          <p:cNvSpPr>
            <a:spLocks noGrp="1"/>
          </p:cNvSpPr>
          <p:nvPr>
            <p:ph idx="1"/>
          </p:nvPr>
        </p:nvSpPr>
        <p:spPr/>
        <p:txBody>
          <a:bodyPr/>
          <a:lstStyle/>
          <a:p>
            <a:r>
              <a:rPr lang="en-US" dirty="0" smtClean="0"/>
              <a:t>Policy question</a:t>
            </a:r>
          </a:p>
          <a:p>
            <a:pPr lvl="1"/>
            <a:r>
              <a:rPr lang="en-US" dirty="0" smtClean="0"/>
              <a:t>Why are “mavericks” mavericks, and should it matter in antitrust law? (</a:t>
            </a:r>
            <a:r>
              <a:rPr lang="en-US" dirty="0" err="1" smtClean="0"/>
              <a:t>con’t</a:t>
            </a:r>
            <a:r>
              <a:rPr lang="en-US" dirty="0" smtClean="0"/>
              <a:t>)</a:t>
            </a:r>
          </a:p>
          <a:p>
            <a:pPr lvl="2"/>
            <a:r>
              <a:rPr lang="en-US" dirty="0" smtClean="0"/>
              <a:t>Another possible reason is that something inherent in the firm’s structure that makes it in the profit-maximizing interest of the firm to be disruptive regardless of the predilections of its management  </a:t>
            </a:r>
          </a:p>
          <a:p>
            <a:pPr lvl="3"/>
            <a:r>
              <a:rPr lang="en-US" dirty="0" smtClean="0"/>
              <a:t>This may be the case if the firm is a small but materially lower-cost producer than the larger, more established firms. In this case, the firm may wish to take advantage of its lower-cost structure to discount prices and gain market share.</a:t>
            </a:r>
            <a:r>
              <a:rPr lang="en-US" baseline="30000" dirty="0" smtClean="0"/>
              <a:t>1</a:t>
            </a:r>
          </a:p>
          <a:p>
            <a:pPr lvl="3"/>
            <a:r>
              <a:rPr lang="en-US" dirty="0" smtClean="0"/>
              <a:t>More generally, smaller firms may have more of an incentive to be a maverick than larger firms, since they have—</a:t>
            </a:r>
          </a:p>
          <a:p>
            <a:pPr lvl="4"/>
            <a:r>
              <a:rPr lang="en-US" dirty="0" smtClean="0"/>
              <a:t>proportionally less incumbent business at stake in the event that a maverick strategy does not work, and </a:t>
            </a:r>
          </a:p>
          <a:p>
            <a:pPr lvl="4"/>
            <a:r>
              <a:rPr lang="en-US" dirty="0" smtClean="0"/>
              <a:t>proportionally more to gain in market share in the event that the strategy works</a:t>
            </a:r>
          </a:p>
          <a:p>
            <a:pPr lvl="4"/>
            <a:endParaRPr lang="en-US" dirty="0" smtClean="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63</a:t>
            </a:fld>
            <a:endParaRPr lang="en-US" altLang="en-US" dirty="0"/>
          </a:p>
        </p:txBody>
      </p:sp>
      <p:sp>
        <p:nvSpPr>
          <p:cNvPr id="5" name="TextBox 4"/>
          <p:cNvSpPr txBox="1"/>
          <p:nvPr/>
        </p:nvSpPr>
        <p:spPr>
          <a:xfrm>
            <a:off x="388491" y="5541080"/>
            <a:ext cx="8290560" cy="646331"/>
          </a:xfrm>
          <a:prstGeom prst="rect">
            <a:avLst/>
          </a:prstGeom>
          <a:noFill/>
        </p:spPr>
        <p:txBody>
          <a:bodyPr wrap="square" rtlCol="0">
            <a:spAutoFit/>
          </a:bodyPr>
          <a:lstStyle/>
          <a:p>
            <a:r>
              <a:rPr lang="en-US" sz="1200" baseline="30000" dirty="0" smtClean="0"/>
              <a:t>1</a:t>
            </a:r>
            <a:r>
              <a:rPr lang="en-US" sz="1200" dirty="0" smtClean="0"/>
              <a:t> </a:t>
            </a:r>
            <a:r>
              <a:rPr lang="en-US" sz="1200" i="1" dirty="0" smtClean="0"/>
              <a:t>See, e.g.</a:t>
            </a:r>
            <a:r>
              <a:rPr lang="en-US" sz="1200" dirty="0" smtClean="0"/>
              <a:t>,</a:t>
            </a:r>
            <a:r>
              <a:rPr lang="en-US" sz="1200" i="1" dirty="0" smtClean="0"/>
              <a:t> </a:t>
            </a:r>
            <a:r>
              <a:rPr lang="en-US" sz="1200" dirty="0" smtClean="0"/>
              <a:t>United </a:t>
            </a:r>
            <a:r>
              <a:rPr lang="en-US" sz="1200" dirty="0"/>
              <a:t>States v. H&amp;R Block, Inc., 833 F. Supp. 2d 36 (D.D.C. 2011) (noting government argument that TaxACT was a “maverick” because, among other things, it was a low-cost competitor that pursued an aggressive pricing policy</a:t>
            </a:r>
            <a:r>
              <a:rPr lang="en-US" sz="1200" dirty="0" smtClean="0"/>
              <a:t>). </a:t>
            </a:r>
            <a:endParaRPr lang="en-US" sz="1200" dirty="0"/>
          </a:p>
        </p:txBody>
      </p:sp>
    </p:spTree>
    <p:extLst>
      <p:ext uri="{BB962C8B-B14F-4D97-AF65-F5344CB8AC3E}">
        <p14:creationId xmlns:p14="http://schemas.microsoft.com/office/powerpoint/2010/main" val="35453081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Mavericks</a:t>
            </a:r>
          </a:p>
        </p:txBody>
      </p:sp>
      <p:sp>
        <p:nvSpPr>
          <p:cNvPr id="3" name="Content Placeholder 2"/>
          <p:cNvSpPr>
            <a:spLocks noGrp="1"/>
          </p:cNvSpPr>
          <p:nvPr>
            <p:ph idx="1"/>
          </p:nvPr>
        </p:nvSpPr>
        <p:spPr/>
        <p:txBody>
          <a:bodyPr/>
          <a:lstStyle/>
          <a:p>
            <a:r>
              <a:rPr lang="en-US" dirty="0" smtClean="0"/>
              <a:t>Policy question</a:t>
            </a:r>
          </a:p>
          <a:p>
            <a:pPr lvl="1"/>
            <a:r>
              <a:rPr lang="en-US" dirty="0" smtClean="0"/>
              <a:t>Why are “mavericks” mavericks, and should it matter in antitrust law? (</a:t>
            </a:r>
            <a:r>
              <a:rPr lang="en-US" dirty="0" err="1" smtClean="0"/>
              <a:t>con’t</a:t>
            </a:r>
            <a:r>
              <a:rPr lang="en-US" dirty="0" smtClean="0"/>
              <a:t>)</a:t>
            </a:r>
          </a:p>
          <a:p>
            <a:pPr lvl="2"/>
            <a:r>
              <a:rPr lang="en-US" i="1" dirty="0" smtClean="0"/>
              <a:t>Query</a:t>
            </a:r>
            <a:r>
              <a:rPr lang="en-US" dirty="0" smtClean="0"/>
              <a:t>: While it makes sense to pay special attention to the acquisition of a “structural” maverick—that is, a firm that has been and is likely to continue to be disruptive of coordinated interaction in the absent of the acquisition—does it also make sense to give the same attention to </a:t>
            </a:r>
            <a:r>
              <a:rPr lang="en-US" dirty="0"/>
              <a:t>an </a:t>
            </a:r>
            <a:r>
              <a:rPr lang="en-US" dirty="0" smtClean="0"/>
              <a:t>“idiosyncratic” maverick, whose behavior is likely to change with a change in management?</a:t>
            </a:r>
          </a:p>
          <a:p>
            <a:pPr lvl="1"/>
            <a:r>
              <a:rPr lang="en-US" dirty="0" smtClean="0"/>
              <a:t>In any event—</a:t>
            </a:r>
          </a:p>
          <a:p>
            <a:pPr lvl="2"/>
            <a:r>
              <a:rPr lang="en-US" dirty="0" smtClean="0"/>
              <a:t>As </a:t>
            </a:r>
            <a:r>
              <a:rPr lang="en-US" i="1" dirty="0" smtClean="0"/>
              <a:t>H&amp;R Block/TaxACT </a:t>
            </a:r>
            <a:r>
              <a:rPr lang="en-US" dirty="0" smtClean="0"/>
              <a:t>suggests, the following requirements should be imposed on a theory of anticompetitive harm based on eliminating a maverick:</a:t>
            </a:r>
          </a:p>
          <a:p>
            <a:pPr lvl="3">
              <a:buSzPct val="100000"/>
              <a:buFont typeface="+mj-lt"/>
              <a:buAutoNum type="arabicPeriod"/>
            </a:pPr>
            <a:r>
              <a:rPr lang="en-US" dirty="0" smtClean="0"/>
              <a:t>The market is conducive to a materially higher degree of coordinated interaction than it exhibits premerger;</a:t>
            </a:r>
          </a:p>
          <a:p>
            <a:pPr lvl="3">
              <a:buSzPct val="100000"/>
              <a:buFont typeface="+mj-lt"/>
              <a:buAutoNum type="arabicPeriod"/>
            </a:pPr>
            <a:r>
              <a:rPr lang="en-US" dirty="0" smtClean="0"/>
              <a:t>The disruptive conduct of the merger target is a material contributor to the inability of the market to achieve this higher degree of coordinated interaction;</a:t>
            </a:r>
          </a:p>
          <a:p>
            <a:pPr lvl="3">
              <a:buSzPct val="100000"/>
              <a:buFont typeface="+mj-lt"/>
              <a:buAutoNum type="arabicPeriod"/>
            </a:pPr>
            <a:r>
              <a:rPr lang="en-US" dirty="0" smtClean="0"/>
              <a:t>The acquisition of the merger target is likely to result in the discontinuance of the disruptive conduct; and </a:t>
            </a:r>
          </a:p>
          <a:p>
            <a:pPr marL="1798638" lvl="5" indent="0">
              <a:buSzPct val="100000"/>
              <a:buNone/>
            </a:pPr>
            <a:r>
              <a:rPr lang="en-US" i="1" dirty="0" smtClean="0"/>
              <a:t>NB</a:t>
            </a:r>
            <a:r>
              <a:rPr lang="en-US" dirty="0" smtClean="0"/>
              <a:t>: Sometimes the target management will become the management of the combined company, which raises the question of whether the disruptive activity will be discontinued.</a:t>
            </a:r>
          </a:p>
          <a:p>
            <a:pPr lvl="3">
              <a:buSzPct val="100000"/>
              <a:buFont typeface="+mj-lt"/>
              <a:buAutoNum type="arabicPeriod"/>
            </a:pPr>
            <a:r>
              <a:rPr lang="en-US" dirty="0" smtClean="0"/>
              <a:t>The discontinuance of the merger target’s disruptive activity is likely to result in a materially higher degree of coordinated interaction in the market to the harm of consumers</a:t>
            </a:r>
          </a:p>
          <a:p>
            <a:pPr lvl="4">
              <a:buSzPct val="100000"/>
              <a:buFont typeface="Arial" panose="020B0604020202020204" pitchFamily="34" charset="0"/>
              <a:buChar char="•"/>
            </a:pPr>
            <a:r>
              <a:rPr lang="en-US" dirty="0" smtClean="0"/>
              <a:t>This requires that the target be unique or especially effective in its disruptive conduct</a:t>
            </a:r>
          </a:p>
          <a:p>
            <a:pPr lvl="3">
              <a:buSzPct val="100000"/>
              <a:buFont typeface="+mj-lt"/>
              <a:buAutoNum type="arabicPeriod"/>
            </a:pPr>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64</a:t>
            </a:fld>
            <a:endParaRPr lang="en-US" altLang="en-US" dirty="0"/>
          </a:p>
        </p:txBody>
      </p:sp>
    </p:spTree>
    <p:extLst>
      <p:ext uri="{BB962C8B-B14F-4D97-AF65-F5344CB8AC3E}">
        <p14:creationId xmlns:p14="http://schemas.microsoft.com/office/powerpoint/2010/main" val="7848692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26" y="2919413"/>
            <a:ext cx="8756542" cy="1362075"/>
          </a:xfrm>
        </p:spPr>
        <p:txBody>
          <a:bodyPr/>
          <a:lstStyle/>
          <a:p>
            <a:pPr algn="ctr">
              <a:defRPr/>
            </a:pPr>
            <a:r>
              <a:rPr lang="en-US" sz="3600" cap="none" dirty="0" smtClean="0"/>
              <a:t>Defenses</a:t>
            </a:r>
            <a:endParaRPr lang="en-US" sz="3600" cap="none" dirty="0"/>
          </a:p>
        </p:txBody>
      </p:sp>
      <p:sp>
        <p:nvSpPr>
          <p:cNvPr id="3174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7EC1B9-03F2-4E77-A38D-4A47E3659601}" type="slidenum">
              <a:rPr lang="en-US" altLang="en-US" sz="900">
                <a:latin typeface="+mn-lt"/>
              </a:rPr>
              <a:pPr eaLnBrk="1" hangingPunct="1"/>
              <a:t>65</a:t>
            </a:fld>
            <a:endParaRPr lang="en-US" altLang="en-US" sz="900" dirty="0">
              <a:latin typeface="+mn-lt"/>
            </a:endParaRPr>
          </a:p>
        </p:txBody>
      </p:sp>
    </p:spTree>
    <p:extLst>
      <p:ext uri="{BB962C8B-B14F-4D97-AF65-F5344CB8AC3E}">
        <p14:creationId xmlns:p14="http://schemas.microsoft.com/office/powerpoint/2010/main" val="53192593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Defenses generally</a:t>
            </a:r>
            <a:endParaRPr lang="en-US" dirty="0"/>
          </a:p>
        </p:txBody>
      </p:sp>
      <p:sp>
        <p:nvSpPr>
          <p:cNvPr id="6" name="Content Placeholder 5"/>
          <p:cNvSpPr>
            <a:spLocks noGrp="1"/>
          </p:cNvSpPr>
          <p:nvPr>
            <p:ph idx="1"/>
          </p:nvPr>
        </p:nvSpPr>
        <p:spPr/>
        <p:txBody>
          <a:bodyPr/>
          <a:lstStyle/>
          <a:p>
            <a:r>
              <a:rPr lang="en-US" dirty="0" smtClean="0"/>
              <a:t>Common defenses</a:t>
            </a:r>
          </a:p>
          <a:p>
            <a:pPr lvl="1"/>
            <a:r>
              <a:rPr lang="en-US" dirty="0" smtClean="0"/>
              <a:t>Entry/expansion/repositioning</a:t>
            </a:r>
          </a:p>
          <a:p>
            <a:pPr lvl="1"/>
            <a:r>
              <a:rPr lang="en-US" dirty="0" smtClean="0"/>
              <a:t>Efficiencies</a:t>
            </a:r>
          </a:p>
          <a:p>
            <a:pPr lvl="1"/>
            <a:r>
              <a:rPr lang="en-US" dirty="0" smtClean="0"/>
              <a:t>Failing firm</a:t>
            </a:r>
          </a:p>
          <a:p>
            <a:r>
              <a:rPr lang="en-US" dirty="0" smtClean="0"/>
              <a:t>Defenses are negative defenses, not affirmative defenses</a:t>
            </a:r>
          </a:p>
          <a:p>
            <a:pPr lvl="1"/>
            <a:r>
              <a:rPr lang="en-US" dirty="0" smtClean="0"/>
              <a:t>A negative defense says that the merger is not anticompetitive in the first instance</a:t>
            </a:r>
          </a:p>
          <a:p>
            <a:pPr lvl="1"/>
            <a:r>
              <a:rPr lang="en-US" dirty="0" smtClean="0"/>
              <a:t>An affirmative defense says that even if the merger is anticompetitive, it is nonetheless not unlawful</a:t>
            </a:r>
          </a:p>
          <a:p>
            <a:r>
              <a:rPr lang="en-US" i="1" dirty="0" smtClean="0"/>
              <a:t>Baker Hughes </a:t>
            </a:r>
            <a:r>
              <a:rPr lang="en-US" dirty="0" smtClean="0"/>
              <a:t>burden shifting</a:t>
            </a:r>
          </a:p>
          <a:p>
            <a:pPr lvl="1"/>
            <a:r>
              <a:rPr lang="en-US" dirty="0" smtClean="0"/>
              <a:t>Formally, the plaintiff can make out its prima facie case on the </a:t>
            </a:r>
            <a:r>
              <a:rPr lang="en-US" i="1" dirty="0" smtClean="0"/>
              <a:t>PNB</a:t>
            </a:r>
            <a:r>
              <a:rPr lang="en-US" dirty="0" smtClean="0"/>
              <a:t> presumption without addressing any defense  </a:t>
            </a:r>
          </a:p>
          <a:p>
            <a:pPr lvl="1"/>
            <a:r>
              <a:rPr lang="en-US" dirty="0" smtClean="0"/>
              <a:t>The defendant has the burden of going forward with evidence predicating the defense</a:t>
            </a:r>
          </a:p>
          <a:p>
            <a:pPr lvl="1"/>
            <a:r>
              <a:rPr lang="en-US" dirty="0" smtClean="0"/>
              <a:t>If the defendant adduces sufficient evidence to permit the trier of fact to accept the defense, the burden of persuasion shifts to the defendant on the ultimate question of whether the merger, with all evidence taken as a whole, is anticompetitive</a:t>
            </a:r>
            <a:endParaRPr lang="en-US" dirty="0"/>
          </a:p>
        </p:txBody>
      </p:sp>
      <p:sp>
        <p:nvSpPr>
          <p:cNvPr id="4" name="Slide Number Placeholder 3"/>
          <p:cNvSpPr>
            <a:spLocks noGrp="1"/>
          </p:cNvSpPr>
          <p:nvPr>
            <p:ph type="sldNum" sz="quarter" idx="12"/>
          </p:nvPr>
        </p:nvSpPr>
        <p:spPr/>
        <p:txBody>
          <a:bodyPr/>
          <a:lstStyle/>
          <a:p>
            <a:pPr>
              <a:defRPr/>
            </a:pPr>
            <a:fld id="{D31AD65E-99E6-4861-8D1F-4FED3A1E477B}" type="slidenum">
              <a:rPr lang="en-US" altLang="en-US" smtClean="0"/>
              <a:pPr>
                <a:defRPr/>
              </a:pPr>
              <a:t>66</a:t>
            </a:fld>
            <a:endParaRPr lang="en-US" altLang="en-US" dirty="0"/>
          </a:p>
        </p:txBody>
      </p:sp>
    </p:spTree>
    <p:extLst>
      <p:ext uri="{BB962C8B-B14F-4D97-AF65-F5344CB8AC3E}">
        <p14:creationId xmlns:p14="http://schemas.microsoft.com/office/powerpoint/2010/main" val="333641413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Entry/Expansion/Repositioning</a:t>
            </a:r>
            <a:endParaRPr lang="en-US" dirty="0"/>
          </a:p>
        </p:txBody>
      </p:sp>
      <p:sp>
        <p:nvSpPr>
          <p:cNvPr id="3" name="Content Placeholder 2"/>
          <p:cNvSpPr>
            <a:spLocks noGrp="1"/>
          </p:cNvSpPr>
          <p:nvPr>
            <p:ph idx="1"/>
          </p:nvPr>
        </p:nvSpPr>
        <p:spPr/>
        <p:txBody>
          <a:bodyPr/>
          <a:lstStyle/>
          <a:p>
            <a:r>
              <a:rPr lang="en-US" dirty="0" smtClean="0"/>
              <a:t>The story</a:t>
            </a:r>
          </a:p>
          <a:p>
            <a:pPr lvl="1"/>
            <a:r>
              <a:rPr lang="en-US" dirty="0" smtClean="0"/>
              <a:t>General idea</a:t>
            </a:r>
          </a:p>
          <a:p>
            <a:pPr lvl="2"/>
            <a:r>
              <a:rPr lang="en-US" dirty="0" smtClean="0"/>
              <a:t>Think of a merger’s anticompetitive effect being achieved by a reduction in market output</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marL="671512" lvl="2" indent="0">
              <a:buNone/>
            </a:pPr>
            <a:endParaRPr lang="en-US" dirty="0"/>
          </a:p>
          <a:p>
            <a:pPr lvl="2"/>
            <a:endParaRPr lang="en-US" dirty="0" smtClean="0"/>
          </a:p>
          <a:p>
            <a:pPr lvl="2"/>
            <a:r>
              <a:rPr lang="en-US" dirty="0" smtClean="0"/>
              <a:t>The defense depends on showing that the “hole” in the output will be filled by—</a:t>
            </a:r>
          </a:p>
          <a:p>
            <a:pPr lvl="3"/>
            <a:r>
              <a:rPr lang="en-US" dirty="0" smtClean="0"/>
              <a:t>New firms entering the market and adding new output</a:t>
            </a:r>
          </a:p>
          <a:p>
            <a:pPr lvl="3"/>
            <a:r>
              <a:rPr lang="en-US" dirty="0" smtClean="0"/>
              <a:t>Incumbent firms expanding their output over premerger levels, or</a:t>
            </a:r>
          </a:p>
          <a:p>
            <a:pPr lvl="3"/>
            <a:r>
              <a:rPr lang="en-US" dirty="0" smtClean="0"/>
              <a:t>Incumbent firms repositioning their production in product or geographic space to replace output loses resulting from unilateral effects</a:t>
            </a:r>
          </a:p>
          <a:p>
            <a:pPr lvl="1"/>
            <a:r>
              <a:rPr lang="en-US" dirty="0" smtClean="0"/>
              <a:t>Proof of actual postmerger entry/expansion/repositioning is not necessary to make out the defense</a:t>
            </a:r>
          </a:p>
          <a:p>
            <a:pPr lvl="2"/>
            <a:r>
              <a:rPr lang="en-US" dirty="0" smtClean="0"/>
              <a:t>The mere </a:t>
            </a:r>
            <a:r>
              <a:rPr lang="en-US" i="1" dirty="0" smtClean="0"/>
              <a:t>threat</a:t>
            </a:r>
            <a:r>
              <a:rPr lang="en-US" dirty="0" smtClean="0"/>
              <a:t> of entry/expansion/repositioning may be enough to deter incumbent firms from acting less competitively for fear of inducing new competition</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67</a:t>
            </a:fld>
            <a:endParaRPr lang="en-US" altLang="en-US" dirty="0"/>
          </a:p>
        </p:txBody>
      </p:sp>
      <p:sp>
        <p:nvSpPr>
          <p:cNvPr id="31" name="Line 5"/>
          <p:cNvSpPr>
            <a:spLocks noChangeShapeType="1"/>
          </p:cNvSpPr>
          <p:nvPr/>
        </p:nvSpPr>
        <p:spPr bwMode="auto">
          <a:xfrm>
            <a:off x="3117544" y="2061275"/>
            <a:ext cx="0" cy="16868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32" name="Line 6"/>
          <p:cNvSpPr>
            <a:spLocks noChangeShapeType="1"/>
          </p:cNvSpPr>
          <p:nvPr/>
        </p:nvSpPr>
        <p:spPr bwMode="auto">
          <a:xfrm flipH="1">
            <a:off x="3117544" y="3748116"/>
            <a:ext cx="148550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35" name="Line 10"/>
          <p:cNvSpPr>
            <a:spLocks noChangeShapeType="1"/>
          </p:cNvSpPr>
          <p:nvPr/>
        </p:nvSpPr>
        <p:spPr bwMode="auto">
          <a:xfrm flipV="1">
            <a:off x="3109821" y="2288448"/>
            <a:ext cx="0" cy="0"/>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37" name="Line 22"/>
          <p:cNvSpPr>
            <a:spLocks noChangeShapeType="1"/>
          </p:cNvSpPr>
          <p:nvPr/>
        </p:nvSpPr>
        <p:spPr bwMode="auto">
          <a:xfrm>
            <a:off x="3117544" y="2238115"/>
            <a:ext cx="1240926" cy="1515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40" name="Line 26"/>
          <p:cNvSpPr>
            <a:spLocks noChangeShapeType="1"/>
          </p:cNvSpPr>
          <p:nvPr/>
        </p:nvSpPr>
        <p:spPr bwMode="auto">
          <a:xfrm>
            <a:off x="3596765" y="2824163"/>
            <a:ext cx="0" cy="923952"/>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41" name="Line 27"/>
          <p:cNvSpPr>
            <a:spLocks noChangeShapeType="1"/>
          </p:cNvSpPr>
          <p:nvPr/>
        </p:nvSpPr>
        <p:spPr bwMode="auto">
          <a:xfrm flipH="1" flipV="1">
            <a:off x="3114969" y="2822127"/>
            <a:ext cx="489247" cy="986"/>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46" name="Line 26"/>
          <p:cNvSpPr>
            <a:spLocks noChangeShapeType="1"/>
          </p:cNvSpPr>
          <p:nvPr/>
        </p:nvSpPr>
        <p:spPr bwMode="auto">
          <a:xfrm>
            <a:off x="3344103" y="2514949"/>
            <a:ext cx="0" cy="1233167"/>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47" name="Line 27"/>
          <p:cNvSpPr>
            <a:spLocks noChangeShapeType="1"/>
          </p:cNvSpPr>
          <p:nvPr/>
        </p:nvSpPr>
        <p:spPr bwMode="auto">
          <a:xfrm flipH="1">
            <a:off x="3116686" y="2518095"/>
            <a:ext cx="227417" cy="0"/>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57" name="TextBox 56"/>
          <p:cNvSpPr txBox="1"/>
          <p:nvPr/>
        </p:nvSpPr>
        <p:spPr>
          <a:xfrm>
            <a:off x="2582620" y="1988734"/>
            <a:ext cx="534121" cy="276999"/>
          </a:xfrm>
          <a:prstGeom prst="rect">
            <a:avLst/>
          </a:prstGeom>
          <a:noFill/>
        </p:spPr>
        <p:txBody>
          <a:bodyPr wrap="none" rtlCol="0">
            <a:spAutoFit/>
          </a:bodyPr>
          <a:lstStyle/>
          <a:p>
            <a:r>
              <a:rPr lang="en-US" sz="1200" dirty="0" smtClean="0"/>
              <a:t>Price</a:t>
            </a:r>
            <a:endParaRPr lang="en-US" sz="1200" dirty="0"/>
          </a:p>
        </p:txBody>
      </p:sp>
      <p:sp>
        <p:nvSpPr>
          <p:cNvPr id="58" name="TextBox 57"/>
          <p:cNvSpPr txBox="1"/>
          <p:nvPr/>
        </p:nvSpPr>
        <p:spPr>
          <a:xfrm>
            <a:off x="4084664" y="3750590"/>
            <a:ext cx="756938" cy="276999"/>
          </a:xfrm>
          <a:prstGeom prst="rect">
            <a:avLst/>
          </a:prstGeom>
          <a:noFill/>
        </p:spPr>
        <p:txBody>
          <a:bodyPr wrap="none" rtlCol="0">
            <a:spAutoFit/>
          </a:bodyPr>
          <a:lstStyle/>
          <a:p>
            <a:r>
              <a:rPr lang="en-US" sz="1200" dirty="0" smtClean="0"/>
              <a:t>Quantity</a:t>
            </a:r>
            <a:endParaRPr lang="en-US" sz="1200" dirty="0"/>
          </a:p>
        </p:txBody>
      </p:sp>
      <p:sp>
        <p:nvSpPr>
          <p:cNvPr id="59" name="TextBox 58"/>
          <p:cNvSpPr txBox="1"/>
          <p:nvPr/>
        </p:nvSpPr>
        <p:spPr>
          <a:xfrm>
            <a:off x="2865666" y="2673295"/>
            <a:ext cx="269626" cy="276999"/>
          </a:xfrm>
          <a:prstGeom prst="rect">
            <a:avLst/>
          </a:prstGeom>
          <a:noFill/>
        </p:spPr>
        <p:txBody>
          <a:bodyPr wrap="none" rtlCol="0">
            <a:spAutoFit/>
          </a:bodyPr>
          <a:lstStyle/>
          <a:p>
            <a:r>
              <a:rPr lang="en-US" sz="1200" i="1" dirty="0" smtClean="0"/>
              <a:t>p</a:t>
            </a:r>
            <a:endParaRPr lang="en-US" sz="1200" i="1" dirty="0"/>
          </a:p>
        </p:txBody>
      </p:sp>
      <p:sp>
        <p:nvSpPr>
          <p:cNvPr id="60" name="TextBox 59"/>
          <p:cNvSpPr txBox="1"/>
          <p:nvPr/>
        </p:nvSpPr>
        <p:spPr>
          <a:xfrm>
            <a:off x="3182171" y="3729521"/>
            <a:ext cx="394660" cy="276999"/>
          </a:xfrm>
          <a:prstGeom prst="rect">
            <a:avLst/>
          </a:prstGeom>
          <a:noFill/>
        </p:spPr>
        <p:txBody>
          <a:bodyPr wrap="none" rtlCol="0">
            <a:spAutoFit/>
          </a:bodyPr>
          <a:lstStyle/>
          <a:p>
            <a:r>
              <a:rPr lang="en-US" sz="1200" i="1" dirty="0" smtClean="0"/>
              <a:t>q</a:t>
            </a:r>
            <a:r>
              <a:rPr lang="en-US" sz="1200" i="1" dirty="0" smtClean="0">
                <a:sym typeface="Symbol" panose="05050102010706020507" pitchFamily="18" charset="2"/>
              </a:rPr>
              <a:t></a:t>
            </a:r>
            <a:r>
              <a:rPr lang="en-US" sz="1200" i="1" dirty="0" smtClean="0"/>
              <a:t>  </a:t>
            </a:r>
            <a:endParaRPr lang="en-US" sz="1200" i="1" dirty="0"/>
          </a:p>
        </p:txBody>
      </p:sp>
      <p:sp>
        <p:nvSpPr>
          <p:cNvPr id="61" name="TextBox 60"/>
          <p:cNvSpPr txBox="1"/>
          <p:nvPr/>
        </p:nvSpPr>
        <p:spPr>
          <a:xfrm>
            <a:off x="3468122" y="3728189"/>
            <a:ext cx="269626" cy="276999"/>
          </a:xfrm>
          <a:prstGeom prst="rect">
            <a:avLst/>
          </a:prstGeom>
          <a:noFill/>
        </p:spPr>
        <p:txBody>
          <a:bodyPr wrap="none" rtlCol="0">
            <a:spAutoFit/>
          </a:bodyPr>
          <a:lstStyle/>
          <a:p>
            <a:r>
              <a:rPr lang="en-US" sz="1200" i="1" dirty="0" smtClean="0"/>
              <a:t>q</a:t>
            </a:r>
            <a:endParaRPr lang="en-US" sz="1200" i="1" dirty="0"/>
          </a:p>
        </p:txBody>
      </p:sp>
      <p:cxnSp>
        <p:nvCxnSpPr>
          <p:cNvPr id="63" name="Straight Arrow Connector 62"/>
          <p:cNvCxnSpPr/>
          <p:nvPr/>
        </p:nvCxnSpPr>
        <p:spPr>
          <a:xfrm flipH="1">
            <a:off x="3398045" y="3883819"/>
            <a:ext cx="130967" cy="0"/>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2988468" y="2616995"/>
            <a:ext cx="2383" cy="109537"/>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865464" y="2360302"/>
            <a:ext cx="394660" cy="276999"/>
          </a:xfrm>
          <a:prstGeom prst="rect">
            <a:avLst/>
          </a:prstGeom>
          <a:noFill/>
        </p:spPr>
        <p:txBody>
          <a:bodyPr wrap="none" rtlCol="0">
            <a:spAutoFit/>
          </a:bodyPr>
          <a:lstStyle/>
          <a:p>
            <a:r>
              <a:rPr lang="en-US" sz="1200" i="1" dirty="0" smtClean="0"/>
              <a:t>p</a:t>
            </a:r>
            <a:r>
              <a:rPr lang="en-US" sz="1200" i="1" dirty="0" smtClean="0">
                <a:sym typeface="Symbol" panose="05050102010706020507" pitchFamily="18" charset="2"/>
              </a:rPr>
              <a:t></a:t>
            </a:r>
            <a:r>
              <a:rPr lang="en-US" sz="1200" i="1" dirty="0" smtClean="0"/>
              <a:t>  </a:t>
            </a:r>
            <a:endParaRPr lang="en-US" sz="1200" i="1" dirty="0"/>
          </a:p>
        </p:txBody>
      </p:sp>
      <p:sp>
        <p:nvSpPr>
          <p:cNvPr id="68" name="TextBox 67"/>
          <p:cNvSpPr txBox="1"/>
          <p:nvPr/>
        </p:nvSpPr>
        <p:spPr>
          <a:xfrm>
            <a:off x="4042569" y="2242344"/>
            <a:ext cx="3340979" cy="461665"/>
          </a:xfrm>
          <a:prstGeom prst="rect">
            <a:avLst/>
          </a:prstGeom>
          <a:noFill/>
        </p:spPr>
        <p:txBody>
          <a:bodyPr wrap="none" rtlCol="0">
            <a:spAutoFit/>
          </a:bodyPr>
          <a:lstStyle/>
          <a:p>
            <a:r>
              <a:rPr lang="en-US" sz="1200" dirty="0" smtClean="0"/>
              <a:t>Quantity decrease creating the “hole” in output</a:t>
            </a:r>
          </a:p>
          <a:p>
            <a:r>
              <a:rPr lang="en-US" sz="1200" dirty="0" smtClean="0"/>
              <a:t>Resulting in a price increase</a:t>
            </a:r>
            <a:endParaRPr lang="en-US" sz="1200" dirty="0"/>
          </a:p>
        </p:txBody>
      </p:sp>
      <p:sp>
        <p:nvSpPr>
          <p:cNvPr id="70" name="Freeform 69"/>
          <p:cNvSpPr/>
          <p:nvPr/>
        </p:nvSpPr>
        <p:spPr>
          <a:xfrm>
            <a:off x="3067050" y="2361180"/>
            <a:ext cx="1035050" cy="280420"/>
          </a:xfrm>
          <a:custGeom>
            <a:avLst/>
            <a:gdLst>
              <a:gd name="connsiteX0" fmla="*/ 1035050 w 1035050"/>
              <a:gd name="connsiteY0" fmla="*/ 204220 h 280420"/>
              <a:gd name="connsiteX1" fmla="*/ 590550 w 1035050"/>
              <a:gd name="connsiteY1" fmla="*/ 1020 h 280420"/>
              <a:gd name="connsiteX2" fmla="*/ 0 w 1035050"/>
              <a:gd name="connsiteY2" fmla="*/ 280420 h 280420"/>
            </a:gdLst>
            <a:ahLst/>
            <a:cxnLst>
              <a:cxn ang="0">
                <a:pos x="connsiteX0" y="connsiteY0"/>
              </a:cxn>
              <a:cxn ang="0">
                <a:pos x="connsiteX1" y="connsiteY1"/>
              </a:cxn>
              <a:cxn ang="0">
                <a:pos x="connsiteX2" y="connsiteY2"/>
              </a:cxn>
            </a:cxnLst>
            <a:rect l="l" t="t" r="r" b="b"/>
            <a:pathLst>
              <a:path w="1035050" h="280420">
                <a:moveTo>
                  <a:pt x="1035050" y="204220"/>
                </a:moveTo>
                <a:cubicBezTo>
                  <a:pt x="899054" y="96270"/>
                  <a:pt x="763058" y="-11680"/>
                  <a:pt x="590550" y="1020"/>
                </a:cubicBezTo>
                <a:cubicBezTo>
                  <a:pt x="418042" y="13720"/>
                  <a:pt x="209021" y="147070"/>
                  <a:pt x="0" y="280420"/>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3486150" y="2381250"/>
            <a:ext cx="4445336" cy="1422400"/>
          </a:xfrm>
          <a:custGeom>
            <a:avLst/>
            <a:gdLst>
              <a:gd name="connsiteX0" fmla="*/ 3835400 w 4445336"/>
              <a:gd name="connsiteY0" fmla="*/ 0 h 1422400"/>
              <a:gd name="connsiteX1" fmla="*/ 4133850 w 4445336"/>
              <a:gd name="connsiteY1" fmla="*/ 285750 h 1422400"/>
              <a:gd name="connsiteX2" fmla="*/ 0 w 4445336"/>
              <a:gd name="connsiteY2" fmla="*/ 1422400 h 1422400"/>
            </a:gdLst>
            <a:ahLst/>
            <a:cxnLst>
              <a:cxn ang="0">
                <a:pos x="connsiteX0" y="connsiteY0"/>
              </a:cxn>
              <a:cxn ang="0">
                <a:pos x="connsiteX1" y="connsiteY1"/>
              </a:cxn>
              <a:cxn ang="0">
                <a:pos x="connsiteX2" y="connsiteY2"/>
              </a:cxn>
            </a:cxnLst>
            <a:rect l="l" t="t" r="r" b="b"/>
            <a:pathLst>
              <a:path w="4445336" h="1422400">
                <a:moveTo>
                  <a:pt x="3835400" y="0"/>
                </a:moveTo>
                <a:cubicBezTo>
                  <a:pt x="4304241" y="24341"/>
                  <a:pt x="4773083" y="48683"/>
                  <a:pt x="4133850" y="285750"/>
                </a:cubicBezTo>
                <a:cubicBezTo>
                  <a:pt x="3494617" y="522817"/>
                  <a:pt x="1747308" y="972608"/>
                  <a:pt x="0" y="1422400"/>
                </a:cubicBezTo>
              </a:path>
            </a:pathLst>
          </a:cu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3765550" y="2901950"/>
            <a:ext cx="1669047" cy="276999"/>
          </a:xfrm>
          <a:prstGeom prst="rect">
            <a:avLst/>
          </a:prstGeom>
          <a:noFill/>
        </p:spPr>
        <p:txBody>
          <a:bodyPr wrap="none" rtlCol="0">
            <a:spAutoFit/>
          </a:bodyPr>
          <a:lstStyle/>
          <a:p>
            <a:r>
              <a:rPr lang="en-US" sz="1200" dirty="0" smtClean="0"/>
              <a:t>Market demand curve</a:t>
            </a:r>
            <a:endParaRPr lang="en-US" sz="1200" dirty="0"/>
          </a:p>
        </p:txBody>
      </p:sp>
    </p:spTree>
    <p:extLst>
      <p:ext uri="{BB962C8B-B14F-4D97-AF65-F5344CB8AC3E}">
        <p14:creationId xmlns:p14="http://schemas.microsoft.com/office/powerpoint/2010/main" val="216592367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Entry/Expansion/Repositioning</a:t>
            </a:r>
            <a:endParaRPr lang="en-US" dirty="0"/>
          </a:p>
        </p:txBody>
      </p:sp>
      <p:sp>
        <p:nvSpPr>
          <p:cNvPr id="3" name="Content Placeholder 2"/>
          <p:cNvSpPr>
            <a:spLocks noGrp="1"/>
          </p:cNvSpPr>
          <p:nvPr>
            <p:ph idx="1"/>
          </p:nvPr>
        </p:nvSpPr>
        <p:spPr/>
        <p:txBody>
          <a:bodyPr/>
          <a:lstStyle/>
          <a:p>
            <a:r>
              <a:rPr lang="en-US" dirty="0" smtClean="0"/>
              <a:t>The Merger Guidelines</a:t>
            </a:r>
            <a:r>
              <a:rPr lang="en-US" baseline="30000" dirty="0" smtClean="0"/>
              <a:t>1</a:t>
            </a:r>
          </a:p>
          <a:p>
            <a:pPr lvl="1"/>
            <a:r>
              <a:rPr lang="en-US" dirty="0" smtClean="0"/>
              <a:t>The formalities</a:t>
            </a:r>
          </a:p>
          <a:p>
            <a:pPr lvl="2"/>
            <a:r>
              <a:rPr lang="en-US" dirty="0" smtClean="0"/>
              <a:t>1982 and 1992: Depended largely on actual entry having a significant impact within two years of the merger</a:t>
            </a:r>
          </a:p>
          <a:p>
            <a:pPr lvl="3"/>
            <a:r>
              <a:rPr lang="en-US" dirty="0" smtClean="0"/>
              <a:t>This allows for a short-run anticompetitive effect</a:t>
            </a:r>
          </a:p>
          <a:p>
            <a:pPr lvl="2"/>
            <a:r>
              <a:rPr lang="en-US" dirty="0" smtClean="0"/>
              <a:t>2010: </a:t>
            </a:r>
            <a:r>
              <a:rPr lang="en-US" dirty="0"/>
              <a:t>Requires entry to “deter or </a:t>
            </a:r>
            <a:r>
              <a:rPr lang="en-US" dirty="0" smtClean="0"/>
              <a:t>counteract” any anticompetitive </a:t>
            </a:r>
            <a:r>
              <a:rPr lang="en-US" dirty="0"/>
              <a:t>effects “so the merger will not substantially harm </a:t>
            </a:r>
            <a:r>
              <a:rPr lang="en-US" dirty="0" smtClean="0"/>
              <a:t>customers”</a:t>
            </a:r>
          </a:p>
          <a:p>
            <a:pPr lvl="3"/>
            <a:r>
              <a:rPr lang="en-US" dirty="0" smtClean="0"/>
              <a:t>Does not allow any grace period</a:t>
            </a:r>
          </a:p>
          <a:p>
            <a:pPr lvl="1"/>
            <a:r>
              <a:rPr lang="en-US" dirty="0" smtClean="0"/>
              <a:t>Guidelines requirements—Entry must be:</a:t>
            </a:r>
          </a:p>
          <a:p>
            <a:pPr lvl="2"/>
            <a:r>
              <a:rPr lang="en-US" dirty="0" smtClean="0"/>
              <a:t>Timely</a:t>
            </a:r>
          </a:p>
          <a:p>
            <a:pPr lvl="2"/>
            <a:r>
              <a:rPr lang="en-US" dirty="0" smtClean="0"/>
              <a:t>Likely</a:t>
            </a:r>
          </a:p>
          <a:p>
            <a:pPr lvl="2"/>
            <a:r>
              <a:rPr lang="en-US" dirty="0" smtClean="0"/>
              <a:t>Sufficient</a:t>
            </a:r>
          </a:p>
          <a:p>
            <a:pPr lvl="1"/>
            <a:r>
              <a:rPr lang="en-US" dirty="0" smtClean="0"/>
              <a:t>Courts have adopted these requirements</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68</a:t>
            </a:fld>
            <a:endParaRPr lang="en-US" altLang="en-US" dirty="0"/>
          </a:p>
        </p:txBody>
      </p:sp>
      <p:sp>
        <p:nvSpPr>
          <p:cNvPr id="5" name="TextBox 4"/>
          <p:cNvSpPr txBox="1"/>
          <p:nvPr/>
        </p:nvSpPr>
        <p:spPr>
          <a:xfrm>
            <a:off x="363267" y="5877361"/>
            <a:ext cx="5469767" cy="276999"/>
          </a:xfrm>
          <a:prstGeom prst="rect">
            <a:avLst/>
          </a:prstGeom>
          <a:noFill/>
        </p:spPr>
        <p:txBody>
          <a:bodyPr wrap="none" rtlCol="0">
            <a:spAutoFit/>
          </a:bodyPr>
          <a:lstStyle/>
          <a:p>
            <a:r>
              <a:rPr lang="en-US" sz="1200" baseline="30000" dirty="0" smtClean="0"/>
              <a:t>1</a:t>
            </a:r>
            <a:r>
              <a:rPr lang="en-US" sz="1200" dirty="0" smtClean="0"/>
              <a:t> References to entry in this section also include expansion and repositioning.</a:t>
            </a:r>
            <a:endParaRPr lang="en-US" sz="1200" dirty="0"/>
          </a:p>
        </p:txBody>
      </p:sp>
    </p:spTree>
    <p:extLst>
      <p:ext uri="{BB962C8B-B14F-4D97-AF65-F5344CB8AC3E}">
        <p14:creationId xmlns:p14="http://schemas.microsoft.com/office/powerpoint/2010/main" val="20707597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Entry/Expansion/Repositioning</a:t>
            </a:r>
          </a:p>
        </p:txBody>
      </p:sp>
      <p:sp>
        <p:nvSpPr>
          <p:cNvPr id="3" name="Content Placeholder 2"/>
          <p:cNvSpPr>
            <a:spLocks noGrp="1"/>
          </p:cNvSpPr>
          <p:nvPr>
            <p:ph idx="1"/>
          </p:nvPr>
        </p:nvSpPr>
        <p:spPr/>
        <p:txBody>
          <a:bodyPr/>
          <a:lstStyle/>
          <a:p>
            <a:r>
              <a:rPr lang="en-US" dirty="0" smtClean="0"/>
              <a:t>Likelihood of a successful defense</a:t>
            </a:r>
          </a:p>
          <a:p>
            <a:pPr lvl="1"/>
            <a:r>
              <a:rPr lang="en-US" dirty="0" smtClean="0"/>
              <a:t>Almost impossible to make out in an agency investigation</a:t>
            </a:r>
          </a:p>
          <a:p>
            <a:pPr lvl="2"/>
            <a:r>
              <a:rPr lang="en-US" dirty="0" smtClean="0"/>
              <a:t>The agency starts by insisting that the potential entrants be identified by name</a:t>
            </a:r>
          </a:p>
          <a:p>
            <a:pPr lvl="2"/>
            <a:r>
              <a:rPr lang="en-US" dirty="0" smtClean="0"/>
              <a:t>It then calls them and asks: “Would you entry this market if prices increased by 5% to 10%?”</a:t>
            </a:r>
          </a:p>
          <a:p>
            <a:pPr lvl="2"/>
            <a:r>
              <a:rPr lang="en-US" dirty="0" smtClean="0"/>
              <a:t>The answer is almost always “no” </a:t>
            </a:r>
          </a:p>
          <a:p>
            <a:pPr lvl="3"/>
            <a:r>
              <a:rPr lang="en-US" dirty="0" smtClean="0"/>
              <a:t>Can be a kneejerk reaction—Firm has not considered entry and does not know what it would do</a:t>
            </a:r>
          </a:p>
          <a:p>
            <a:pPr lvl="3"/>
            <a:r>
              <a:rPr lang="en-US" dirty="0" smtClean="0"/>
              <a:t>Can be a “go away staff” reaction—Firm may appreciate that if it answer “yes” the staff will then begin a much more detailed investigation of the firm to determine whether the firm is in fact likely to enter. This will not be pleasant for the firm.</a:t>
            </a:r>
          </a:p>
          <a:p>
            <a:pPr lvl="3"/>
            <a:r>
              <a:rPr lang="en-US" dirty="0" smtClean="0"/>
              <a:t>Can be an informed “no”: If the firm has not already entered or is not actively considering entry, the likelihood is that a relatively small increase in margin will not cause it to enter, especially since its entry is likely to increase postmerger competition and decrease postmerger margins below the SSNIP</a:t>
            </a:r>
          </a:p>
          <a:p>
            <a:pPr lvl="4"/>
            <a:r>
              <a:rPr lang="en-US" i="1" dirty="0" smtClean="0"/>
              <a:t>Note</a:t>
            </a:r>
            <a:r>
              <a:rPr lang="en-US" dirty="0" smtClean="0"/>
              <a:t>: As a general rule, firms do not enter existing markets just for margin. They almost always require some nonprice competitive advantage against incumbent firms to cause them to entry</a:t>
            </a:r>
          </a:p>
          <a:p>
            <a:pPr lvl="1"/>
            <a:r>
              <a:rPr lang="en-US" dirty="0" smtClean="0"/>
              <a:t>Barriers to entry: Examples</a:t>
            </a:r>
          </a:p>
          <a:p>
            <a:pPr lvl="1"/>
            <a:endParaRPr lang="en-US" dirty="0" smtClean="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69</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170935040"/>
              </p:ext>
            </p:extLst>
          </p:nvPr>
        </p:nvGraphicFramePr>
        <p:xfrm>
          <a:off x="1726223" y="5197633"/>
          <a:ext cx="6468207" cy="822960"/>
        </p:xfrm>
        <a:graphic>
          <a:graphicData uri="http://schemas.openxmlformats.org/drawingml/2006/table">
            <a:tbl>
              <a:tblPr firstRow="1" bandRow="1">
                <a:tableStyleId>{2D5ABB26-0587-4C30-8999-92F81FD0307C}</a:tableStyleId>
              </a:tblPr>
              <a:tblGrid>
                <a:gridCol w="2156069"/>
                <a:gridCol w="2156069"/>
                <a:gridCol w="2156069"/>
              </a:tblGrid>
              <a:tr h="159696">
                <a:tc>
                  <a:txBody>
                    <a:bodyPr/>
                    <a:lstStyle/>
                    <a:p>
                      <a:r>
                        <a:rPr lang="en-US" sz="1200" dirty="0" smtClean="0"/>
                        <a:t>Capital requirements</a:t>
                      </a:r>
                      <a:endParaRPr lang="en-US" sz="1200" dirty="0"/>
                    </a:p>
                  </a:txBody>
                  <a:tcPr/>
                </a:tc>
                <a:tc>
                  <a:txBody>
                    <a:bodyPr/>
                    <a:lstStyle/>
                    <a:p>
                      <a:r>
                        <a:rPr lang="en-US" sz="1200" dirty="0" smtClean="0"/>
                        <a:t>Patents/other</a:t>
                      </a:r>
                      <a:r>
                        <a:rPr lang="en-US" sz="1200" baseline="0" dirty="0" smtClean="0"/>
                        <a:t> IP</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Skilled employees</a:t>
                      </a:r>
                      <a:endParaRPr lang="en-US" sz="1200" dirty="0"/>
                    </a:p>
                  </a:txBody>
                  <a:tcPr/>
                </a:tc>
              </a:tr>
              <a:tr h="159696">
                <a:tc>
                  <a:txBody>
                    <a:bodyPr/>
                    <a:lstStyle/>
                    <a:p>
                      <a:r>
                        <a:rPr lang="en-US" sz="1200" dirty="0" smtClean="0"/>
                        <a:t>Development time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Reputation</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Skilled sales reps</a:t>
                      </a:r>
                      <a:endParaRPr lang="en-US" sz="1200" dirty="0"/>
                    </a:p>
                  </a:txBody>
                  <a:tcPr/>
                </a:tc>
              </a:tr>
              <a:tr h="159696">
                <a:tc>
                  <a:txBody>
                    <a:bodyPr/>
                    <a:lstStyle/>
                    <a:p>
                      <a:r>
                        <a:rPr lang="en-US" sz="1200" dirty="0" smtClean="0"/>
                        <a:t>Regulatory</a:t>
                      </a:r>
                      <a:r>
                        <a:rPr lang="en-US" sz="1200" baseline="0" dirty="0" smtClean="0"/>
                        <a:t> barriers</a:t>
                      </a:r>
                      <a:endParaRPr lang="en-US" sz="1200" dirty="0"/>
                    </a:p>
                  </a:txBody>
                  <a:tcPr/>
                </a:tc>
                <a:tc>
                  <a:txBody>
                    <a:bodyPr/>
                    <a:lstStyle/>
                    <a:p>
                      <a:r>
                        <a:rPr lang="en-US" sz="1200" dirty="0" smtClean="0"/>
                        <a:t>Skilled management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r>
            </a:tbl>
          </a:graphicData>
        </a:graphic>
      </p:graphicFrame>
    </p:spTree>
    <p:extLst>
      <p:ext uri="{BB962C8B-B14F-4D97-AF65-F5344CB8AC3E}">
        <p14:creationId xmlns:p14="http://schemas.microsoft.com/office/powerpoint/2010/main" val="2035723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“May be to substantially lessen competition”</a:t>
            </a:r>
            <a:endParaRPr lang="en-US" altLang="en-US" dirty="0" smtClean="0"/>
          </a:p>
        </p:txBody>
      </p:sp>
      <p:sp>
        <p:nvSpPr>
          <p:cNvPr id="2" name="Content Placeholder 1"/>
          <p:cNvSpPr>
            <a:spLocks noGrp="1"/>
          </p:cNvSpPr>
          <p:nvPr>
            <p:ph idx="1"/>
          </p:nvPr>
        </p:nvSpPr>
        <p:spPr/>
        <p:txBody>
          <a:bodyPr/>
          <a:lstStyle/>
          <a:p>
            <a:r>
              <a:rPr lang="en-US" dirty="0" smtClean="0"/>
              <a:t>Output reductions</a:t>
            </a:r>
          </a:p>
          <a:p>
            <a:pPr lvl="1"/>
            <a:r>
              <a:rPr lang="en-US" altLang="en-US" dirty="0" smtClean="0"/>
              <a:t>The </a:t>
            </a:r>
            <a:r>
              <a:rPr lang="en-US" altLang="en-US" dirty="0"/>
              <a:t>agencies consider a reduction in market output to be effectively a price </a:t>
            </a:r>
            <a:r>
              <a:rPr lang="en-US" altLang="en-US" dirty="0" smtClean="0"/>
              <a:t>increase</a:t>
            </a:r>
          </a:p>
          <a:p>
            <a:pPr lvl="1"/>
            <a:endParaRPr lang="en-US" altLang="en-US" dirty="0"/>
          </a:p>
          <a:p>
            <a:pPr lvl="1"/>
            <a:endParaRPr lang="en-US" altLang="en-US" dirty="0" smtClean="0"/>
          </a:p>
          <a:p>
            <a:pPr lvl="1"/>
            <a:endParaRPr lang="en-US" altLang="en-US" dirty="0"/>
          </a:p>
          <a:p>
            <a:pPr lvl="1"/>
            <a:endParaRPr lang="en-US" altLang="en-US" dirty="0" smtClean="0"/>
          </a:p>
          <a:p>
            <a:pPr lvl="1"/>
            <a:endParaRPr lang="en-US" altLang="en-US" dirty="0"/>
          </a:p>
          <a:p>
            <a:pPr lvl="1"/>
            <a:endParaRPr lang="en-US" altLang="en-US" dirty="0" smtClean="0"/>
          </a:p>
          <a:p>
            <a:pPr lvl="1"/>
            <a:endParaRPr lang="en-US" altLang="en-US" dirty="0"/>
          </a:p>
          <a:p>
            <a:pPr lvl="1"/>
            <a:endParaRPr lang="en-US" altLang="en-US" dirty="0" smtClean="0"/>
          </a:p>
          <a:p>
            <a:pPr lvl="1"/>
            <a:endParaRPr lang="en-US" altLang="en-US" dirty="0"/>
          </a:p>
          <a:p>
            <a:pPr lvl="1"/>
            <a:endParaRPr lang="en-US" altLang="en-US" dirty="0" smtClean="0"/>
          </a:p>
          <a:p>
            <a:pPr lvl="1"/>
            <a:endParaRPr lang="en-US" altLang="en-US" dirty="0"/>
          </a:p>
          <a:p>
            <a:pPr lvl="1"/>
            <a:endParaRPr lang="en-US" altLang="en-US" dirty="0" smtClean="0"/>
          </a:p>
          <a:p>
            <a:pPr lvl="2"/>
            <a:r>
              <a:rPr lang="en-US" altLang="en-US" dirty="0"/>
              <a:t>The idea is that when supply becomes limited the customers who value the product the most bid up the </a:t>
            </a:r>
            <a:r>
              <a:rPr lang="en-US" altLang="en-US" dirty="0" smtClean="0"/>
              <a:t>prices</a:t>
            </a:r>
            <a:endParaRPr lang="en-US" altLang="en-US" dirty="0"/>
          </a:p>
          <a:p>
            <a:pPr lvl="1"/>
            <a:endParaRPr lang="en-US" dirty="0"/>
          </a:p>
        </p:txBody>
      </p:sp>
      <p:sp>
        <p:nvSpPr>
          <p:cNvPr id="30724" name="Slide Number Placeholder 8"/>
          <p:cNvSpPr>
            <a:spLocks noGrp="1"/>
          </p:cNvSpPr>
          <p:nvPr>
            <p:ph type="sldNum" sz="quarter" idx="12"/>
          </p:nvPr>
        </p:nvSpPr>
        <p:spPr/>
        <p:txBody>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fld id="{0B32CB1E-AA88-4DBF-8E40-C8AB66C84BBE}" type="slidenum">
              <a:rPr lang="en-US" altLang="en-US" sz="900" smtClean="0">
                <a:latin typeface="+mn-lt"/>
              </a:rPr>
              <a:pPr/>
              <a:t>7</a:t>
            </a:fld>
            <a:endParaRPr lang="en-US" altLang="en-US" sz="900" dirty="0" smtClean="0">
              <a:latin typeface="+mn-lt"/>
            </a:endParaRPr>
          </a:p>
        </p:txBody>
      </p:sp>
      <p:cxnSp>
        <p:nvCxnSpPr>
          <p:cNvPr id="12" name="Straight Connector 11"/>
          <p:cNvCxnSpPr/>
          <p:nvPr/>
        </p:nvCxnSpPr>
        <p:spPr>
          <a:xfrm>
            <a:off x="3083628" y="2584210"/>
            <a:ext cx="0" cy="2481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83628" y="5043247"/>
            <a:ext cx="2174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275716" y="2784235"/>
            <a:ext cx="1774825" cy="21351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728" name="TextBox 17"/>
          <p:cNvSpPr txBox="1">
            <a:spLocks noChangeArrowheads="1"/>
          </p:cNvSpPr>
          <p:nvPr/>
        </p:nvSpPr>
        <p:spPr bwMode="auto">
          <a:xfrm>
            <a:off x="2537528" y="2538172"/>
            <a:ext cx="5349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FontTx/>
              <a:buNone/>
            </a:pPr>
            <a:r>
              <a:rPr lang="en-US" altLang="en-US" sz="1200"/>
              <a:t>Price</a:t>
            </a:r>
          </a:p>
        </p:txBody>
      </p:sp>
      <p:sp>
        <p:nvSpPr>
          <p:cNvPr id="30729" name="TextBox 18"/>
          <p:cNvSpPr txBox="1">
            <a:spLocks noChangeArrowheads="1"/>
          </p:cNvSpPr>
          <p:nvPr/>
        </p:nvSpPr>
        <p:spPr bwMode="auto">
          <a:xfrm>
            <a:off x="4682241" y="5097222"/>
            <a:ext cx="6461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FontTx/>
              <a:buNone/>
            </a:pPr>
            <a:r>
              <a:rPr lang="en-US" altLang="en-US" sz="1200"/>
              <a:t>Output</a:t>
            </a:r>
          </a:p>
        </p:txBody>
      </p:sp>
      <p:cxnSp>
        <p:nvCxnSpPr>
          <p:cNvPr id="23" name="Straight Arrow Connector 22"/>
          <p:cNvCxnSpPr/>
          <p:nvPr/>
        </p:nvCxnSpPr>
        <p:spPr>
          <a:xfrm flipH="1">
            <a:off x="3920241" y="5165485"/>
            <a:ext cx="52387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458403" y="4220922"/>
            <a:ext cx="0" cy="81438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913891" y="3574810"/>
            <a:ext cx="0" cy="144462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4042478" y="3547822"/>
            <a:ext cx="465138" cy="5461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734" name="TextBox 37"/>
          <p:cNvSpPr txBox="1">
            <a:spLocks noChangeArrowheads="1"/>
          </p:cNvSpPr>
          <p:nvPr/>
        </p:nvSpPr>
        <p:spPr bwMode="auto">
          <a:xfrm>
            <a:off x="4390141" y="2822335"/>
            <a:ext cx="1882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FontTx/>
              <a:buNone/>
            </a:pPr>
            <a:r>
              <a:rPr lang="en-US" altLang="en-US" sz="1400"/>
              <a:t>A reduction in output raises price</a:t>
            </a:r>
          </a:p>
        </p:txBody>
      </p:sp>
      <p:sp>
        <p:nvSpPr>
          <p:cNvPr id="46" name="Freeform 45"/>
          <p:cNvSpPr/>
          <p:nvPr/>
        </p:nvSpPr>
        <p:spPr>
          <a:xfrm rot="1751689">
            <a:off x="3280478" y="2912822"/>
            <a:ext cx="1539875" cy="1973263"/>
          </a:xfrm>
          <a:custGeom>
            <a:avLst/>
            <a:gdLst>
              <a:gd name="connsiteX0" fmla="*/ 1042832 w 2456695"/>
              <a:gd name="connsiteY0" fmla="*/ 0 h 2397419"/>
              <a:gd name="connsiteX1" fmla="*/ 51592 w 2456695"/>
              <a:gd name="connsiteY1" fmla="*/ 891348 h 2397419"/>
              <a:gd name="connsiteX2" fmla="*/ 2456695 w 2456695"/>
              <a:gd name="connsiteY2" fmla="*/ 2397419 h 2397419"/>
            </a:gdLst>
            <a:ahLst/>
            <a:cxnLst>
              <a:cxn ang="0">
                <a:pos x="connsiteX0" y="connsiteY0"/>
              </a:cxn>
              <a:cxn ang="0">
                <a:pos x="connsiteX1" y="connsiteY1"/>
              </a:cxn>
              <a:cxn ang="0">
                <a:pos x="connsiteX2" y="connsiteY2"/>
              </a:cxn>
            </a:cxnLst>
            <a:rect l="l" t="t" r="r" b="b"/>
            <a:pathLst>
              <a:path w="2456695" h="2397419">
                <a:moveTo>
                  <a:pt x="1042832" y="0"/>
                </a:moveTo>
                <a:cubicBezTo>
                  <a:pt x="429390" y="245889"/>
                  <a:pt x="-184052" y="491778"/>
                  <a:pt x="51592" y="891348"/>
                </a:cubicBezTo>
                <a:cubicBezTo>
                  <a:pt x="287236" y="1290918"/>
                  <a:pt x="1371965" y="1844168"/>
                  <a:pt x="2456695" y="2397419"/>
                </a:cubicBezTo>
              </a:path>
            </a:pathLst>
          </a:custGeom>
          <a:noFill/>
          <a:ln w="9525">
            <a:solidFill>
              <a:schemeClr val="tx2"/>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Freeform 46"/>
          <p:cNvSpPr/>
          <p:nvPr/>
        </p:nvSpPr>
        <p:spPr>
          <a:xfrm>
            <a:off x="4366328" y="3198572"/>
            <a:ext cx="1196975" cy="530225"/>
          </a:xfrm>
          <a:custGeom>
            <a:avLst/>
            <a:gdLst>
              <a:gd name="connsiteX0" fmla="*/ 1360074 w 1787719"/>
              <a:gd name="connsiteY0" fmla="*/ 0 h 530198"/>
              <a:gd name="connsiteX1" fmla="*/ 1705856 w 1787719"/>
              <a:gd name="connsiteY1" fmla="*/ 299677 h 530198"/>
              <a:gd name="connsiteX2" fmla="*/ 0 w 1787719"/>
              <a:gd name="connsiteY2" fmla="*/ 530198 h 530198"/>
              <a:gd name="connsiteX3" fmla="*/ 0 w 1787719"/>
              <a:gd name="connsiteY3" fmla="*/ 530198 h 530198"/>
            </a:gdLst>
            <a:ahLst/>
            <a:cxnLst>
              <a:cxn ang="0">
                <a:pos x="connsiteX0" y="connsiteY0"/>
              </a:cxn>
              <a:cxn ang="0">
                <a:pos x="connsiteX1" y="connsiteY1"/>
              </a:cxn>
              <a:cxn ang="0">
                <a:pos x="connsiteX2" y="connsiteY2"/>
              </a:cxn>
              <a:cxn ang="0">
                <a:pos x="connsiteX3" y="connsiteY3"/>
              </a:cxn>
            </a:cxnLst>
            <a:rect l="l" t="t" r="r" b="b"/>
            <a:pathLst>
              <a:path w="1787719" h="530198">
                <a:moveTo>
                  <a:pt x="1360074" y="0"/>
                </a:moveTo>
                <a:cubicBezTo>
                  <a:pt x="1646304" y="105655"/>
                  <a:pt x="1932535" y="211311"/>
                  <a:pt x="1705856" y="299677"/>
                </a:cubicBezTo>
                <a:cubicBezTo>
                  <a:pt x="1479177" y="388043"/>
                  <a:pt x="0" y="530198"/>
                  <a:pt x="0" y="530198"/>
                </a:cubicBezTo>
                <a:lnTo>
                  <a:pt x="0" y="530198"/>
                </a:lnTo>
              </a:path>
            </a:pathLst>
          </a:custGeom>
          <a:noFill/>
          <a:ln w="9525">
            <a:solidFill>
              <a:schemeClr val="tx2"/>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38" name="TextBox 49"/>
          <p:cNvSpPr txBox="1">
            <a:spLocks noChangeArrowheads="1"/>
          </p:cNvSpPr>
          <p:nvPr/>
        </p:nvSpPr>
        <p:spPr bwMode="auto">
          <a:xfrm>
            <a:off x="2602550" y="2015316"/>
            <a:ext cx="41080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FontTx/>
              <a:buNone/>
            </a:pPr>
            <a:r>
              <a:rPr lang="en-US" altLang="en-US" sz="1800" dirty="0" smtClean="0"/>
              <a:t>A Reduction </a:t>
            </a:r>
            <a:r>
              <a:rPr lang="en-US" altLang="en-US" sz="1800" dirty="0"/>
              <a:t>in </a:t>
            </a:r>
            <a:r>
              <a:rPr lang="en-US" altLang="en-US" sz="1800" dirty="0" smtClean="0"/>
              <a:t>Output Implies a Price Increase</a:t>
            </a:r>
            <a:endParaRPr lang="en-US" altLang="en-US" sz="1800" dirty="0"/>
          </a:p>
        </p:txBody>
      </p:sp>
      <p:sp>
        <p:nvSpPr>
          <p:cNvPr id="30744" name="TextBox 1"/>
          <p:cNvSpPr txBox="1">
            <a:spLocks noChangeArrowheads="1"/>
          </p:cNvSpPr>
          <p:nvPr/>
        </p:nvSpPr>
        <p:spPr bwMode="auto">
          <a:xfrm>
            <a:off x="4880678" y="4308532"/>
            <a:ext cx="1393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FontTx/>
              <a:buNone/>
            </a:pPr>
            <a:r>
              <a:rPr lang="en-US" altLang="en-US" sz="1400" dirty="0"/>
              <a:t>Downward-sloping</a:t>
            </a:r>
            <a:br>
              <a:rPr lang="en-US" altLang="en-US" sz="1400" dirty="0"/>
            </a:br>
            <a:r>
              <a:rPr lang="en-US" altLang="en-US" sz="1400" dirty="0"/>
              <a:t>demand curve</a:t>
            </a:r>
          </a:p>
        </p:txBody>
      </p:sp>
    </p:spTree>
    <p:extLst>
      <p:ext uri="{BB962C8B-B14F-4D97-AF65-F5344CB8AC3E}">
        <p14:creationId xmlns:p14="http://schemas.microsoft.com/office/powerpoint/2010/main" val="11544594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Entry/Expansion/Repositioning</a:t>
            </a:r>
          </a:p>
        </p:txBody>
      </p:sp>
      <p:sp>
        <p:nvSpPr>
          <p:cNvPr id="3" name="Content Placeholder 2"/>
          <p:cNvSpPr>
            <a:spLocks noGrp="1"/>
          </p:cNvSpPr>
          <p:nvPr>
            <p:ph idx="1"/>
          </p:nvPr>
        </p:nvSpPr>
        <p:spPr/>
        <p:txBody>
          <a:bodyPr/>
          <a:lstStyle/>
          <a:p>
            <a:r>
              <a:rPr lang="en-US" dirty="0" smtClean="0"/>
              <a:t>Burden of proof/likelihood of a successful defense</a:t>
            </a:r>
          </a:p>
          <a:p>
            <a:pPr lvl="1"/>
            <a:r>
              <a:rPr lang="en-US" dirty="0" smtClean="0"/>
              <a:t>When is the defense successful?</a:t>
            </a:r>
          </a:p>
          <a:p>
            <a:pPr lvl="2"/>
            <a:r>
              <a:rPr lang="en-US" dirty="0" smtClean="0"/>
              <a:t>When the market is operating premerger close of competitively and a significant firm is already planning on entering</a:t>
            </a:r>
          </a:p>
          <a:p>
            <a:pPr lvl="2"/>
            <a:r>
              <a:rPr lang="en-US" dirty="0" smtClean="0"/>
              <a:t>When there has been a significant history of entry and the market has continued to operate competitively even with variations in concentration levels </a:t>
            </a:r>
          </a:p>
          <a:p>
            <a:r>
              <a:rPr lang="en-US" dirty="0" smtClean="0"/>
              <a:t>A cautionary note</a:t>
            </a:r>
          </a:p>
          <a:p>
            <a:pPr lvl="1"/>
            <a:r>
              <a:rPr lang="en-US" dirty="0" smtClean="0"/>
              <a:t>In some cases, the merging parties will argue that the pending entry of a new firm—that is, a firm that decided to entry the market independently of the merger—will be sufficient to prevent any anticompetitive effects from occurring</a:t>
            </a:r>
          </a:p>
          <a:p>
            <a:pPr lvl="1"/>
            <a:r>
              <a:rPr lang="en-US" dirty="0" smtClean="0"/>
              <a:t>But in highly concentrated markets this may not make sense</a:t>
            </a:r>
          </a:p>
          <a:p>
            <a:pPr lvl="2"/>
            <a:r>
              <a:rPr lang="en-US" dirty="0" smtClean="0"/>
              <a:t>Suppose that there are two incumbent firms, which are merging, and a third firm in the process of entering with the prospect of gaining significant market share. The merging parties are likely to argue that, in light of the pending entry, the transaction is a 2-to-2 merger and therefore should not be challenged</a:t>
            </a:r>
            <a:r>
              <a:rPr lang="en-US" baseline="30000" dirty="0" smtClean="0"/>
              <a:t>1</a:t>
            </a:r>
          </a:p>
          <a:p>
            <a:pPr lvl="2"/>
            <a:r>
              <a:rPr lang="en-US" dirty="0" smtClean="0"/>
              <a:t>But if the third firm had already entered some time ago and actually gained significant share, then the transaction would be a 3-to-2 merger, which would likely be challenged. Why the should the pending entry of a new firm serve as a defense to a 2-to-1 merger? </a:t>
            </a:r>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70</a:t>
            </a:fld>
            <a:endParaRPr lang="en-US" altLang="en-US" dirty="0"/>
          </a:p>
        </p:txBody>
      </p:sp>
      <p:sp>
        <p:nvSpPr>
          <p:cNvPr id="5" name="TextBox 4"/>
          <p:cNvSpPr txBox="1"/>
          <p:nvPr/>
        </p:nvSpPr>
        <p:spPr>
          <a:xfrm>
            <a:off x="498630" y="5757197"/>
            <a:ext cx="8106356" cy="461665"/>
          </a:xfrm>
          <a:prstGeom prst="rect">
            <a:avLst/>
          </a:prstGeom>
          <a:noFill/>
        </p:spPr>
        <p:txBody>
          <a:bodyPr wrap="square" rtlCol="0">
            <a:spAutoFit/>
          </a:bodyPr>
          <a:lstStyle/>
          <a:p>
            <a:r>
              <a:rPr lang="en-US" sz="1200" baseline="30000" dirty="0"/>
              <a:t>1</a:t>
            </a:r>
            <a:r>
              <a:rPr lang="en-US" sz="1200" dirty="0"/>
              <a:t> FTC v. Staples, Inc., No. CV 15-2115 (EGS), 2016 WL </a:t>
            </a:r>
            <a:r>
              <a:rPr lang="en-US" sz="1200" dirty="0" smtClean="0"/>
              <a:t>2899222, at 22 </a:t>
            </a:r>
            <a:r>
              <a:rPr lang="en-US" sz="1200" dirty="0"/>
              <a:t>(D.D.C. May 17, 2016</a:t>
            </a:r>
            <a:r>
              <a:rPr lang="en-US" sz="1200" dirty="0" smtClean="0"/>
              <a:t>).(making defense, but which the court rejected for lack of sufficient evidence that Amazon Business would restore lost competition).</a:t>
            </a:r>
            <a:endParaRPr lang="en-US" sz="1200" dirty="0"/>
          </a:p>
        </p:txBody>
      </p:sp>
    </p:spTree>
    <p:extLst>
      <p:ext uri="{BB962C8B-B14F-4D97-AF65-F5344CB8AC3E}">
        <p14:creationId xmlns:p14="http://schemas.microsoft.com/office/powerpoint/2010/main" val="31404431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Efficiencies</a:t>
            </a:r>
            <a:endParaRPr lang="en-US" dirty="0"/>
          </a:p>
        </p:txBody>
      </p:sp>
      <p:sp>
        <p:nvSpPr>
          <p:cNvPr id="4" name="Content Placeholder 3"/>
          <p:cNvSpPr>
            <a:spLocks noGrp="1"/>
          </p:cNvSpPr>
          <p:nvPr>
            <p:ph idx="1"/>
          </p:nvPr>
        </p:nvSpPr>
        <p:spPr/>
        <p:txBody>
          <a:bodyPr/>
          <a:lstStyle/>
          <a:p>
            <a:r>
              <a:rPr lang="en-US" dirty="0" smtClean="0"/>
              <a:t>Types</a:t>
            </a:r>
          </a:p>
          <a:p>
            <a:pPr lvl="1"/>
            <a:r>
              <a:rPr lang="en-US" dirty="0" smtClean="0"/>
              <a:t>Cost efficiencies (fixed and marginal cost)</a:t>
            </a:r>
          </a:p>
          <a:p>
            <a:pPr lvl="1"/>
            <a:r>
              <a:rPr lang="en-US" dirty="0" smtClean="0"/>
              <a:t>Others (e.g., R&amp;D)</a:t>
            </a:r>
          </a:p>
          <a:p>
            <a:r>
              <a:rPr lang="en-US" dirty="0" smtClean="0"/>
              <a:t>Cost efficiencies</a:t>
            </a:r>
          </a:p>
          <a:p>
            <a:pPr lvl="1"/>
            <a:r>
              <a:rPr lang="en-US" dirty="0" smtClean="0"/>
              <a:t>Most common in merger defenses</a:t>
            </a:r>
          </a:p>
          <a:p>
            <a:pPr lvl="1"/>
            <a:r>
              <a:rPr lang="en-US" dirty="0" smtClean="0"/>
              <a:t>Consider the firm’s profit maximization problem:</a:t>
            </a:r>
          </a:p>
          <a:p>
            <a:pPr lvl="1"/>
            <a:endParaRPr lang="en-US" dirty="0"/>
          </a:p>
          <a:p>
            <a:pPr lvl="1"/>
            <a:endParaRPr lang="en-US" dirty="0" smtClean="0"/>
          </a:p>
          <a:p>
            <a:pPr marL="344487" lvl="1" indent="0">
              <a:buNone/>
            </a:pPr>
            <a:r>
              <a:rPr lang="en-US" dirty="0"/>
              <a:t> </a:t>
            </a:r>
            <a:r>
              <a:rPr lang="en-US" dirty="0" smtClean="0"/>
              <a:t>     where F is fixed cost and m is constant marginal cost.</a:t>
            </a:r>
          </a:p>
          <a:p>
            <a:pPr marL="344487" lvl="1" indent="0">
              <a:buNone/>
            </a:pPr>
            <a:r>
              <a:rPr lang="en-US" dirty="0" smtClean="0"/>
              <a:t>      The first order conditions for a profit maximum is:</a:t>
            </a:r>
          </a:p>
          <a:p>
            <a:pPr marL="344487" lvl="1" indent="0">
              <a:buNone/>
            </a:pPr>
            <a:endParaRPr lang="en-US" dirty="0"/>
          </a:p>
          <a:p>
            <a:pPr marL="344487" lvl="1" indent="0">
              <a:buNone/>
            </a:pPr>
            <a:endParaRPr lang="en-US" dirty="0" smtClean="0"/>
          </a:p>
          <a:p>
            <a:pPr marL="344487" lvl="1" indent="0">
              <a:buNone/>
            </a:pPr>
            <a:r>
              <a:rPr lang="en-US" dirty="0" smtClean="0"/>
              <a:t>      that is, marginal revenue equals marginal cost. Note that in this model changes in</a:t>
            </a:r>
            <a:br>
              <a:rPr lang="en-US" dirty="0" smtClean="0"/>
            </a:br>
            <a:r>
              <a:rPr lang="en-US" dirty="0" smtClean="0"/>
              <a:t>      </a:t>
            </a:r>
            <a:r>
              <a:rPr lang="en-US" i="1" dirty="0" smtClean="0"/>
              <a:t>F</a:t>
            </a:r>
            <a:r>
              <a:rPr lang="en-US" dirty="0" smtClean="0"/>
              <a:t> have no effect on the first order condition and therefore no effect on postmerger </a:t>
            </a:r>
            <a:br>
              <a:rPr lang="en-US" dirty="0" smtClean="0"/>
            </a:br>
            <a:r>
              <a:rPr lang="en-US" dirty="0" smtClean="0"/>
              <a:t>      prices. Only changes in the marginal cost </a:t>
            </a:r>
            <a:r>
              <a:rPr lang="en-US" i="1" dirty="0" smtClean="0"/>
              <a:t>m</a:t>
            </a:r>
            <a:r>
              <a:rPr lang="en-US" dirty="0" smtClean="0"/>
              <a:t> can affect prices.</a:t>
            </a:r>
          </a:p>
        </p:txBody>
      </p:sp>
      <p:sp>
        <p:nvSpPr>
          <p:cNvPr id="3" name="Slide Number Placeholder 2"/>
          <p:cNvSpPr>
            <a:spLocks noGrp="1"/>
          </p:cNvSpPr>
          <p:nvPr>
            <p:ph type="sldNum" sz="quarter" idx="12"/>
          </p:nvPr>
        </p:nvSpPr>
        <p:spPr/>
        <p:txBody>
          <a:bodyPr/>
          <a:lstStyle/>
          <a:p>
            <a:pPr>
              <a:defRPr/>
            </a:pPr>
            <a:fld id="{93649EE7-095A-466B-BFC5-961FFACA5BA7}" type="slidenum">
              <a:rPr lang="en-US" altLang="en-US" smtClean="0"/>
              <a:pPr>
                <a:defRPr/>
              </a:pPr>
              <a:t>71</a:t>
            </a:fld>
            <a:endParaRPr lang="en-US" altLang="en-US"/>
          </a:p>
        </p:txBody>
      </p:sp>
      <p:graphicFrame>
        <p:nvGraphicFramePr>
          <p:cNvPr id="5" name="Object 4"/>
          <p:cNvGraphicFramePr>
            <a:graphicFrameLocks noChangeAspect="1"/>
          </p:cNvGraphicFramePr>
          <p:nvPr>
            <p:extLst>
              <p:ext uri="{D42A27DB-BD31-4B8C-83A1-F6EECF244321}">
                <p14:modId xmlns:p14="http://schemas.microsoft.com/office/powerpoint/2010/main" val="3955596620"/>
              </p:ext>
            </p:extLst>
          </p:nvPr>
        </p:nvGraphicFramePr>
        <p:xfrm>
          <a:off x="3397250" y="3255963"/>
          <a:ext cx="1841500" cy="254000"/>
        </p:xfrm>
        <a:graphic>
          <a:graphicData uri="http://schemas.openxmlformats.org/presentationml/2006/ole">
            <mc:AlternateContent xmlns:mc="http://schemas.openxmlformats.org/markup-compatibility/2006">
              <mc:Choice xmlns:v="urn:schemas-microsoft-com:vml" Requires="v">
                <p:oleObj spid="_x0000_s15668" name="Equation" r:id="rId4" imgW="1841400" imgH="253800" progId="Equation.DSMT4">
                  <p:embed/>
                </p:oleObj>
              </mc:Choice>
              <mc:Fallback>
                <p:oleObj name="Equation" r:id="rId4" imgW="1841400" imgH="253800" progId="Equation.DSMT4">
                  <p:embed/>
                  <p:pic>
                    <p:nvPicPr>
                      <p:cNvPr id="0" name=""/>
                      <p:cNvPicPr/>
                      <p:nvPr/>
                    </p:nvPicPr>
                    <p:blipFill>
                      <a:blip r:embed="rId5"/>
                      <a:stretch>
                        <a:fillRect/>
                      </a:stretch>
                    </p:blipFill>
                    <p:spPr>
                      <a:xfrm>
                        <a:off x="3397250" y="3255963"/>
                        <a:ext cx="1841500" cy="2540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47809654"/>
              </p:ext>
            </p:extLst>
          </p:nvPr>
        </p:nvGraphicFramePr>
        <p:xfrm>
          <a:off x="3409950" y="4262438"/>
          <a:ext cx="1930400" cy="546100"/>
        </p:xfrm>
        <a:graphic>
          <a:graphicData uri="http://schemas.openxmlformats.org/presentationml/2006/ole">
            <mc:AlternateContent xmlns:mc="http://schemas.openxmlformats.org/markup-compatibility/2006">
              <mc:Choice xmlns:v="urn:schemas-microsoft-com:vml" Requires="v">
                <p:oleObj spid="_x0000_s15669" name="Equation" r:id="rId6" imgW="1930320" imgH="545760" progId="Equation.DSMT4">
                  <p:embed/>
                </p:oleObj>
              </mc:Choice>
              <mc:Fallback>
                <p:oleObj name="Equation" r:id="rId6" imgW="1930320" imgH="545760" progId="Equation.DSMT4">
                  <p:embed/>
                  <p:pic>
                    <p:nvPicPr>
                      <p:cNvPr id="0" name=""/>
                      <p:cNvPicPr/>
                      <p:nvPr/>
                    </p:nvPicPr>
                    <p:blipFill>
                      <a:blip r:embed="rId7"/>
                      <a:stretch>
                        <a:fillRect/>
                      </a:stretch>
                    </p:blipFill>
                    <p:spPr>
                      <a:xfrm>
                        <a:off x="3409950" y="4262438"/>
                        <a:ext cx="1930400" cy="546100"/>
                      </a:xfrm>
                      <a:prstGeom prst="rect">
                        <a:avLst/>
                      </a:prstGeom>
                    </p:spPr>
                  </p:pic>
                </p:oleObj>
              </mc:Fallback>
            </mc:AlternateContent>
          </a:graphicData>
        </a:graphic>
      </p:graphicFrame>
    </p:spTree>
    <p:extLst>
      <p:ext uri="{BB962C8B-B14F-4D97-AF65-F5344CB8AC3E}">
        <p14:creationId xmlns:p14="http://schemas.microsoft.com/office/powerpoint/2010/main" val="199929198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Efficiencies</a:t>
            </a:r>
            <a:endParaRPr lang="en-US" dirty="0"/>
          </a:p>
        </p:txBody>
      </p:sp>
      <p:sp>
        <p:nvSpPr>
          <p:cNvPr id="3" name="Content Placeholder 2"/>
          <p:cNvSpPr>
            <a:spLocks noGrp="1"/>
          </p:cNvSpPr>
          <p:nvPr>
            <p:ph idx="1"/>
          </p:nvPr>
        </p:nvSpPr>
        <p:spPr/>
        <p:txBody>
          <a:bodyPr/>
          <a:lstStyle/>
          <a:p>
            <a:r>
              <a:rPr lang="en-US" dirty="0" smtClean="0"/>
              <a:t>But changes in </a:t>
            </a:r>
            <a:r>
              <a:rPr lang="en-US" i="1" dirty="0" smtClean="0"/>
              <a:t>m</a:t>
            </a:r>
            <a:r>
              <a:rPr lang="en-US" dirty="0" smtClean="0"/>
              <a:t> can affect prices.  A reduction in marginal cost will even cause a profit-maximizing monopolist to lower price.</a:t>
            </a: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72</a:t>
            </a:fld>
            <a:endParaRPr lang="en-US" altLang="en-US" dirty="0"/>
          </a:p>
        </p:txBody>
      </p:sp>
      <p:cxnSp>
        <p:nvCxnSpPr>
          <p:cNvPr id="6" name="Straight Connector 5"/>
          <p:cNvCxnSpPr/>
          <p:nvPr/>
        </p:nvCxnSpPr>
        <p:spPr>
          <a:xfrm>
            <a:off x="2457450" y="2026770"/>
            <a:ext cx="0" cy="3219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66975" y="5255745"/>
            <a:ext cx="41624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52688" y="2305376"/>
            <a:ext cx="3700462" cy="29503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55069" y="2307758"/>
            <a:ext cx="1707356" cy="2957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57450" y="3722220"/>
            <a:ext cx="382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466975" y="4550895"/>
            <a:ext cx="382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760013" y="3350364"/>
            <a:ext cx="0" cy="192389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283323" y="2955343"/>
            <a:ext cx="0" cy="229575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472538" y="2962658"/>
            <a:ext cx="79735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465222" y="3357679"/>
            <a:ext cx="129479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452006" y="3540560"/>
            <a:ext cx="461986" cy="369332"/>
          </a:xfrm>
          <a:prstGeom prst="rect">
            <a:avLst/>
          </a:prstGeom>
          <a:noFill/>
        </p:spPr>
        <p:txBody>
          <a:bodyPr wrap="none" rtlCol="0">
            <a:spAutoFit/>
          </a:bodyPr>
          <a:lstStyle/>
          <a:p>
            <a:r>
              <a:rPr lang="en-US" i="1" dirty="0" smtClean="0"/>
              <a:t>m</a:t>
            </a:r>
            <a:r>
              <a:rPr lang="en-US" baseline="-25000" dirty="0" smtClean="0"/>
              <a:t>1</a:t>
            </a:r>
            <a:endParaRPr lang="en-US" baseline="-25000" dirty="0"/>
          </a:p>
        </p:txBody>
      </p:sp>
      <p:sp>
        <p:nvSpPr>
          <p:cNvPr id="30" name="TextBox 29"/>
          <p:cNvSpPr txBox="1"/>
          <p:nvPr/>
        </p:nvSpPr>
        <p:spPr>
          <a:xfrm>
            <a:off x="6472733" y="4358643"/>
            <a:ext cx="461986" cy="369332"/>
          </a:xfrm>
          <a:prstGeom prst="rect">
            <a:avLst/>
          </a:prstGeom>
          <a:noFill/>
        </p:spPr>
        <p:txBody>
          <a:bodyPr wrap="none" rtlCol="0">
            <a:spAutoFit/>
          </a:bodyPr>
          <a:lstStyle/>
          <a:p>
            <a:r>
              <a:rPr lang="en-US" i="1" dirty="0" smtClean="0"/>
              <a:t>m</a:t>
            </a:r>
            <a:r>
              <a:rPr lang="en-US" i="1" baseline="-25000" dirty="0" smtClean="0"/>
              <a:t>2</a:t>
            </a:r>
            <a:endParaRPr lang="en-US" baseline="-25000" dirty="0"/>
          </a:p>
        </p:txBody>
      </p:sp>
      <p:sp>
        <p:nvSpPr>
          <p:cNvPr id="31" name="TextBox 30"/>
          <p:cNvSpPr txBox="1"/>
          <p:nvPr/>
        </p:nvSpPr>
        <p:spPr>
          <a:xfrm>
            <a:off x="1973884" y="2749299"/>
            <a:ext cx="397866" cy="369332"/>
          </a:xfrm>
          <a:prstGeom prst="rect">
            <a:avLst/>
          </a:prstGeom>
          <a:noFill/>
        </p:spPr>
        <p:txBody>
          <a:bodyPr wrap="none" rtlCol="0">
            <a:spAutoFit/>
          </a:bodyPr>
          <a:lstStyle/>
          <a:p>
            <a:r>
              <a:rPr lang="en-US" i="1" dirty="0" smtClean="0"/>
              <a:t>p</a:t>
            </a:r>
            <a:r>
              <a:rPr lang="en-US" baseline="-25000" dirty="0" smtClean="0"/>
              <a:t>1</a:t>
            </a:r>
            <a:endParaRPr lang="en-US" baseline="-25000" dirty="0"/>
          </a:p>
        </p:txBody>
      </p:sp>
      <p:sp>
        <p:nvSpPr>
          <p:cNvPr id="32" name="TextBox 31"/>
          <p:cNvSpPr txBox="1"/>
          <p:nvPr/>
        </p:nvSpPr>
        <p:spPr>
          <a:xfrm>
            <a:off x="2001927" y="3552752"/>
            <a:ext cx="397866" cy="369332"/>
          </a:xfrm>
          <a:prstGeom prst="rect">
            <a:avLst/>
          </a:prstGeom>
          <a:noFill/>
        </p:spPr>
        <p:txBody>
          <a:bodyPr wrap="none" rtlCol="0">
            <a:spAutoFit/>
          </a:bodyPr>
          <a:lstStyle/>
          <a:p>
            <a:r>
              <a:rPr lang="en-US" i="1" dirty="0" smtClean="0"/>
              <a:t>p</a:t>
            </a:r>
            <a:r>
              <a:rPr lang="en-US" i="1" baseline="-25000" dirty="0" smtClean="0"/>
              <a:t>2</a:t>
            </a:r>
            <a:endParaRPr lang="en-US" baseline="-25000" dirty="0"/>
          </a:p>
        </p:txBody>
      </p:sp>
      <p:sp>
        <p:nvSpPr>
          <p:cNvPr id="33" name="TextBox 32"/>
          <p:cNvSpPr txBox="1"/>
          <p:nvPr/>
        </p:nvSpPr>
        <p:spPr>
          <a:xfrm>
            <a:off x="3093110" y="5258413"/>
            <a:ext cx="397866" cy="369332"/>
          </a:xfrm>
          <a:prstGeom prst="rect">
            <a:avLst/>
          </a:prstGeom>
          <a:noFill/>
        </p:spPr>
        <p:txBody>
          <a:bodyPr wrap="none" rtlCol="0">
            <a:spAutoFit/>
          </a:bodyPr>
          <a:lstStyle/>
          <a:p>
            <a:r>
              <a:rPr lang="en-US" i="1" dirty="0" smtClean="0"/>
              <a:t>q</a:t>
            </a:r>
            <a:r>
              <a:rPr lang="en-US" baseline="-25000" dirty="0" smtClean="0"/>
              <a:t>1</a:t>
            </a:r>
            <a:endParaRPr lang="en-US" baseline="-25000" dirty="0"/>
          </a:p>
        </p:txBody>
      </p:sp>
      <p:sp>
        <p:nvSpPr>
          <p:cNvPr id="34" name="TextBox 33"/>
          <p:cNvSpPr txBox="1"/>
          <p:nvPr/>
        </p:nvSpPr>
        <p:spPr>
          <a:xfrm>
            <a:off x="3558845" y="5248659"/>
            <a:ext cx="397866" cy="369332"/>
          </a:xfrm>
          <a:prstGeom prst="rect">
            <a:avLst/>
          </a:prstGeom>
          <a:noFill/>
        </p:spPr>
        <p:txBody>
          <a:bodyPr wrap="none" rtlCol="0">
            <a:spAutoFit/>
          </a:bodyPr>
          <a:lstStyle/>
          <a:p>
            <a:r>
              <a:rPr lang="en-US" i="1" dirty="0" smtClean="0"/>
              <a:t>q</a:t>
            </a:r>
            <a:r>
              <a:rPr lang="en-US" i="1" baseline="-25000" dirty="0" smtClean="0"/>
              <a:t>2</a:t>
            </a:r>
            <a:endParaRPr lang="en-US" baseline="-25000" dirty="0"/>
          </a:p>
        </p:txBody>
      </p:sp>
      <p:cxnSp>
        <p:nvCxnSpPr>
          <p:cNvPr id="36" name="Straight Arrow Connector 35"/>
          <p:cNvCxnSpPr>
            <a:endCxn id="30" idx="0"/>
          </p:cNvCxnSpPr>
          <p:nvPr/>
        </p:nvCxnSpPr>
        <p:spPr>
          <a:xfrm>
            <a:off x="6693408" y="3950210"/>
            <a:ext cx="10318" cy="4084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157984" y="3167484"/>
            <a:ext cx="0" cy="4315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471863" y="5486726"/>
            <a:ext cx="130627" cy="49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625389" y="2062889"/>
            <a:ext cx="2416046" cy="923330"/>
          </a:xfrm>
          <a:prstGeom prst="rect">
            <a:avLst/>
          </a:prstGeom>
          <a:noFill/>
          <a:ln>
            <a:solidFill>
              <a:schemeClr val="accent1">
                <a:shade val="95000"/>
                <a:satMod val="105000"/>
              </a:schemeClr>
            </a:solidFill>
          </a:ln>
        </p:spPr>
        <p:txBody>
          <a:bodyPr wrap="none" rtlCol="0">
            <a:spAutoFit/>
          </a:bodyPr>
          <a:lstStyle/>
          <a:p>
            <a:r>
              <a:rPr lang="en-US" dirty="0" smtClean="0"/>
              <a:t>With a decrease in </a:t>
            </a:r>
            <a:r>
              <a:rPr lang="en-US" i="1" dirty="0" smtClean="0"/>
              <a:t>m</a:t>
            </a:r>
            <a:r>
              <a:rPr lang="en-US" dirty="0" smtClean="0"/>
              <a:t>,</a:t>
            </a:r>
          </a:p>
          <a:p>
            <a:r>
              <a:rPr lang="en-US" i="1" dirty="0" smtClean="0"/>
              <a:t>p</a:t>
            </a:r>
            <a:r>
              <a:rPr lang="en-US" dirty="0" smtClean="0"/>
              <a:t> decrease and</a:t>
            </a:r>
          </a:p>
          <a:p>
            <a:r>
              <a:rPr lang="en-US" i="1" dirty="0" smtClean="0"/>
              <a:t>q</a:t>
            </a:r>
            <a:r>
              <a:rPr lang="en-US" dirty="0" smtClean="0"/>
              <a:t> increases</a:t>
            </a:r>
            <a:endParaRPr lang="en-US" dirty="0"/>
          </a:p>
        </p:txBody>
      </p:sp>
    </p:spTree>
    <p:extLst>
      <p:ext uri="{BB962C8B-B14F-4D97-AF65-F5344CB8AC3E}">
        <p14:creationId xmlns:p14="http://schemas.microsoft.com/office/powerpoint/2010/main" val="18414717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Unilateral effects with offsetting efficiencies</a:t>
            </a:r>
            <a:endParaRPr lang="en-US" dirty="0"/>
          </a:p>
        </p:txBody>
      </p:sp>
      <p:sp>
        <p:nvSpPr>
          <p:cNvPr id="3" name="Content Placeholder 2"/>
          <p:cNvSpPr>
            <a:spLocks noGrp="1"/>
          </p:cNvSpPr>
          <p:nvPr>
            <p:ph idx="1"/>
          </p:nvPr>
        </p:nvSpPr>
        <p:spPr/>
        <p:txBody>
          <a:bodyPr/>
          <a:lstStyle/>
          <a:p>
            <a:r>
              <a:rPr lang="en-US" dirty="0" smtClean="0"/>
              <a:t>Unilateral effects shifts Firm 1’s marginal revenue curve to the left</a:t>
            </a:r>
          </a:p>
          <a:p>
            <a:r>
              <a:rPr lang="en-US" dirty="0" smtClean="0"/>
              <a:t>Marginal cost efficiencies shifts supply curve down from </a:t>
            </a:r>
            <a:r>
              <a:rPr lang="en-US" i="1" dirty="0" smtClean="0"/>
              <a:t>m</a:t>
            </a:r>
            <a:r>
              <a:rPr lang="en-US" baseline="-25000" dirty="0" smtClean="0"/>
              <a:t>1</a:t>
            </a:r>
            <a:r>
              <a:rPr lang="en-US" dirty="0" smtClean="0"/>
              <a:t> to </a:t>
            </a:r>
            <a:r>
              <a:rPr lang="en-US" i="1" dirty="0" smtClean="0"/>
              <a:t>m</a:t>
            </a:r>
            <a:r>
              <a:rPr lang="en-US" i="1" baseline="-25000" dirty="0" smtClean="0"/>
              <a:t>f</a:t>
            </a:r>
            <a:endParaRPr lang="en-US" i="1" baseline="-25000"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73</a:t>
            </a:fld>
            <a:endParaRPr lang="en-US" altLang="en-US" dirty="0"/>
          </a:p>
        </p:txBody>
      </p:sp>
      <p:cxnSp>
        <p:nvCxnSpPr>
          <p:cNvPr id="6" name="Straight Connector 5"/>
          <p:cNvCxnSpPr/>
          <p:nvPr/>
        </p:nvCxnSpPr>
        <p:spPr>
          <a:xfrm>
            <a:off x="1318818" y="2216542"/>
            <a:ext cx="0" cy="3219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28343" y="5445517"/>
            <a:ext cx="41624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14056" y="2495148"/>
            <a:ext cx="3700462" cy="29503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16437" y="2497530"/>
            <a:ext cx="1707356" cy="2957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18818" y="3911992"/>
            <a:ext cx="382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328343" y="4740667"/>
            <a:ext cx="382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2309418" y="3282222"/>
            <a:ext cx="813" cy="218181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144691" y="3145115"/>
            <a:ext cx="0" cy="229575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333906" y="3152430"/>
            <a:ext cx="79735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1326591" y="3293451"/>
            <a:ext cx="989177" cy="147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13374" y="3730332"/>
            <a:ext cx="461986" cy="369332"/>
          </a:xfrm>
          <a:prstGeom prst="rect">
            <a:avLst/>
          </a:prstGeom>
          <a:noFill/>
        </p:spPr>
        <p:txBody>
          <a:bodyPr wrap="none" rtlCol="0">
            <a:spAutoFit/>
          </a:bodyPr>
          <a:lstStyle/>
          <a:p>
            <a:r>
              <a:rPr lang="en-US" i="1" dirty="0" smtClean="0"/>
              <a:t>m</a:t>
            </a:r>
            <a:r>
              <a:rPr lang="en-US" baseline="-25000" dirty="0" smtClean="0"/>
              <a:t>1</a:t>
            </a:r>
            <a:endParaRPr lang="en-US" baseline="-25000" dirty="0"/>
          </a:p>
        </p:txBody>
      </p:sp>
      <p:sp>
        <p:nvSpPr>
          <p:cNvPr id="30" name="TextBox 29"/>
          <p:cNvSpPr txBox="1"/>
          <p:nvPr/>
        </p:nvSpPr>
        <p:spPr>
          <a:xfrm>
            <a:off x="5334101" y="4548415"/>
            <a:ext cx="420308" cy="369332"/>
          </a:xfrm>
          <a:prstGeom prst="rect">
            <a:avLst/>
          </a:prstGeom>
          <a:noFill/>
        </p:spPr>
        <p:txBody>
          <a:bodyPr wrap="none" rtlCol="0">
            <a:spAutoFit/>
          </a:bodyPr>
          <a:lstStyle/>
          <a:p>
            <a:r>
              <a:rPr lang="en-US" i="1" dirty="0" smtClean="0"/>
              <a:t>m</a:t>
            </a:r>
            <a:r>
              <a:rPr lang="en-US" i="1" baseline="-25000" dirty="0"/>
              <a:t>f</a:t>
            </a:r>
            <a:endParaRPr lang="en-US" baseline="-25000" dirty="0"/>
          </a:p>
        </p:txBody>
      </p:sp>
      <p:sp>
        <p:nvSpPr>
          <p:cNvPr id="31" name="TextBox 30"/>
          <p:cNvSpPr txBox="1"/>
          <p:nvPr/>
        </p:nvSpPr>
        <p:spPr>
          <a:xfrm>
            <a:off x="835252" y="2939071"/>
            <a:ext cx="397866" cy="369332"/>
          </a:xfrm>
          <a:prstGeom prst="rect">
            <a:avLst/>
          </a:prstGeom>
          <a:noFill/>
        </p:spPr>
        <p:txBody>
          <a:bodyPr wrap="none" rtlCol="0">
            <a:spAutoFit/>
          </a:bodyPr>
          <a:lstStyle/>
          <a:p>
            <a:r>
              <a:rPr lang="en-US" i="1" dirty="0" smtClean="0"/>
              <a:t>p</a:t>
            </a:r>
            <a:r>
              <a:rPr lang="en-US" baseline="-25000" dirty="0" smtClean="0"/>
              <a:t>1</a:t>
            </a:r>
            <a:endParaRPr lang="en-US" baseline="-25000" dirty="0"/>
          </a:p>
        </p:txBody>
      </p:sp>
      <p:sp>
        <p:nvSpPr>
          <p:cNvPr id="32" name="TextBox 31"/>
          <p:cNvSpPr txBox="1"/>
          <p:nvPr/>
        </p:nvSpPr>
        <p:spPr>
          <a:xfrm>
            <a:off x="831545" y="3164674"/>
            <a:ext cx="508473" cy="369332"/>
          </a:xfrm>
          <a:prstGeom prst="rect">
            <a:avLst/>
          </a:prstGeom>
          <a:noFill/>
        </p:spPr>
        <p:txBody>
          <a:bodyPr wrap="none" rtlCol="0">
            <a:spAutoFit/>
          </a:bodyPr>
          <a:lstStyle/>
          <a:p>
            <a:r>
              <a:rPr lang="en-US" i="1" dirty="0" err="1" smtClean="0"/>
              <a:t>p</a:t>
            </a:r>
            <a:r>
              <a:rPr lang="en-US" i="1" baseline="-25000" dirty="0" err="1" smtClean="0"/>
              <a:t>we</a:t>
            </a:r>
            <a:endParaRPr lang="en-US" baseline="-25000" dirty="0"/>
          </a:p>
        </p:txBody>
      </p:sp>
      <p:sp>
        <p:nvSpPr>
          <p:cNvPr id="33" name="TextBox 32"/>
          <p:cNvSpPr txBox="1"/>
          <p:nvPr/>
        </p:nvSpPr>
        <p:spPr>
          <a:xfrm>
            <a:off x="1954478" y="5448185"/>
            <a:ext cx="397866" cy="369332"/>
          </a:xfrm>
          <a:prstGeom prst="rect">
            <a:avLst/>
          </a:prstGeom>
          <a:noFill/>
        </p:spPr>
        <p:txBody>
          <a:bodyPr wrap="none" rtlCol="0">
            <a:spAutoFit/>
          </a:bodyPr>
          <a:lstStyle/>
          <a:p>
            <a:r>
              <a:rPr lang="en-US" i="1" dirty="0" smtClean="0"/>
              <a:t>q</a:t>
            </a:r>
            <a:r>
              <a:rPr lang="en-US" baseline="-25000" dirty="0" smtClean="0"/>
              <a:t>1</a:t>
            </a:r>
            <a:endParaRPr lang="en-US" baseline="-25000" dirty="0"/>
          </a:p>
        </p:txBody>
      </p:sp>
      <p:sp>
        <p:nvSpPr>
          <p:cNvPr id="34" name="TextBox 33"/>
          <p:cNvSpPr txBox="1"/>
          <p:nvPr/>
        </p:nvSpPr>
        <p:spPr>
          <a:xfrm>
            <a:off x="2153513" y="5438431"/>
            <a:ext cx="508473" cy="369332"/>
          </a:xfrm>
          <a:prstGeom prst="rect">
            <a:avLst/>
          </a:prstGeom>
          <a:noFill/>
        </p:spPr>
        <p:txBody>
          <a:bodyPr wrap="none" rtlCol="0">
            <a:spAutoFit/>
          </a:bodyPr>
          <a:lstStyle/>
          <a:p>
            <a:r>
              <a:rPr lang="en-US" i="1" dirty="0" err="1" smtClean="0"/>
              <a:t>q</a:t>
            </a:r>
            <a:r>
              <a:rPr lang="en-US" i="1" baseline="-25000" dirty="0" err="1" smtClean="0"/>
              <a:t>we</a:t>
            </a:r>
            <a:endParaRPr lang="en-US" baseline="-25000" dirty="0"/>
          </a:p>
        </p:txBody>
      </p:sp>
      <p:cxnSp>
        <p:nvCxnSpPr>
          <p:cNvPr id="36" name="Straight Arrow Connector 35"/>
          <p:cNvCxnSpPr>
            <a:endCxn id="30" idx="0"/>
          </p:cNvCxnSpPr>
          <p:nvPr/>
        </p:nvCxnSpPr>
        <p:spPr>
          <a:xfrm flipH="1">
            <a:off x="5544255" y="4139982"/>
            <a:ext cx="10521" cy="4084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18818" y="3014490"/>
            <a:ext cx="1388109" cy="24045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1833541" y="2901222"/>
            <a:ext cx="0" cy="253965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1340256" y="2911130"/>
            <a:ext cx="49291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35252" y="2697771"/>
            <a:ext cx="482824" cy="369332"/>
          </a:xfrm>
          <a:prstGeom prst="rect">
            <a:avLst/>
          </a:prstGeom>
          <a:noFill/>
        </p:spPr>
        <p:txBody>
          <a:bodyPr wrap="none" rtlCol="0">
            <a:spAutoFit/>
          </a:bodyPr>
          <a:lstStyle/>
          <a:p>
            <a:r>
              <a:rPr lang="en-US" i="1" dirty="0" err="1" smtClean="0"/>
              <a:t>p</a:t>
            </a:r>
            <a:r>
              <a:rPr lang="en-US" baseline="-25000" dirty="0" err="1" smtClean="0"/>
              <a:t>ne</a:t>
            </a:r>
            <a:endParaRPr lang="en-US" baseline="-25000" dirty="0"/>
          </a:p>
        </p:txBody>
      </p:sp>
      <p:sp>
        <p:nvSpPr>
          <p:cNvPr id="43" name="TextBox 42"/>
          <p:cNvSpPr txBox="1"/>
          <p:nvPr/>
        </p:nvSpPr>
        <p:spPr>
          <a:xfrm>
            <a:off x="1624278" y="5454535"/>
            <a:ext cx="482824" cy="369332"/>
          </a:xfrm>
          <a:prstGeom prst="rect">
            <a:avLst/>
          </a:prstGeom>
          <a:noFill/>
        </p:spPr>
        <p:txBody>
          <a:bodyPr wrap="none" rtlCol="0">
            <a:spAutoFit/>
          </a:bodyPr>
          <a:lstStyle/>
          <a:p>
            <a:r>
              <a:rPr lang="en-US" i="1" dirty="0" err="1" smtClean="0"/>
              <a:t>q</a:t>
            </a:r>
            <a:r>
              <a:rPr lang="en-US" baseline="-25000" dirty="0" err="1" smtClean="0"/>
              <a:t>ne</a:t>
            </a:r>
            <a:endParaRPr lang="en-US" baseline="-25000" dirty="0"/>
          </a:p>
        </p:txBody>
      </p:sp>
      <p:graphicFrame>
        <p:nvGraphicFramePr>
          <p:cNvPr id="16" name="Object 15"/>
          <p:cNvGraphicFramePr>
            <a:graphicFrameLocks noChangeAspect="1"/>
          </p:cNvGraphicFramePr>
          <p:nvPr>
            <p:extLst>
              <p:ext uri="{D42A27DB-BD31-4B8C-83A1-F6EECF244321}">
                <p14:modId xmlns:p14="http://schemas.microsoft.com/office/powerpoint/2010/main" val="1281832234"/>
              </p:ext>
            </p:extLst>
          </p:nvPr>
        </p:nvGraphicFramePr>
        <p:xfrm>
          <a:off x="3471863" y="2129737"/>
          <a:ext cx="736600" cy="927100"/>
        </p:xfrm>
        <a:graphic>
          <a:graphicData uri="http://schemas.openxmlformats.org/presentationml/2006/ole">
            <mc:AlternateContent xmlns:mc="http://schemas.openxmlformats.org/markup-compatibility/2006">
              <mc:Choice xmlns:v="urn:schemas-microsoft-com:vml" Requires="v">
                <p:oleObj spid="_x0000_s19703" name="Equation" r:id="rId4" imgW="736560" imgH="927000" progId="Equation.DSMT4">
                  <p:embed/>
                </p:oleObj>
              </mc:Choice>
              <mc:Fallback>
                <p:oleObj name="Equation" r:id="rId4" imgW="736560" imgH="927000" progId="Equation.DSMT4">
                  <p:embed/>
                  <p:pic>
                    <p:nvPicPr>
                      <p:cNvPr id="0" name=""/>
                      <p:cNvPicPr/>
                      <p:nvPr/>
                    </p:nvPicPr>
                    <p:blipFill>
                      <a:blip r:embed="rId5"/>
                      <a:stretch>
                        <a:fillRect/>
                      </a:stretch>
                    </p:blipFill>
                    <p:spPr>
                      <a:xfrm>
                        <a:off x="3471863" y="2129737"/>
                        <a:ext cx="736600" cy="927100"/>
                      </a:xfrm>
                      <a:prstGeom prst="rect">
                        <a:avLst/>
                      </a:prstGeom>
                    </p:spPr>
                  </p:pic>
                </p:oleObj>
              </mc:Fallback>
            </mc:AlternateContent>
          </a:graphicData>
        </a:graphic>
      </p:graphicFrame>
      <p:sp>
        <p:nvSpPr>
          <p:cNvPr id="18" name="TextBox 17"/>
          <p:cNvSpPr txBox="1"/>
          <p:nvPr/>
        </p:nvSpPr>
        <p:spPr>
          <a:xfrm>
            <a:off x="4258868" y="2082800"/>
            <a:ext cx="2683748" cy="338554"/>
          </a:xfrm>
          <a:prstGeom prst="rect">
            <a:avLst/>
          </a:prstGeom>
          <a:noFill/>
        </p:spPr>
        <p:txBody>
          <a:bodyPr wrap="none" rtlCol="0">
            <a:spAutoFit/>
          </a:bodyPr>
          <a:lstStyle/>
          <a:p>
            <a:r>
              <a:rPr lang="en-US" sz="1600" dirty="0" smtClean="0"/>
              <a:t>Premerger price and output</a:t>
            </a:r>
            <a:endParaRPr lang="en-US" sz="1600" dirty="0"/>
          </a:p>
        </p:txBody>
      </p:sp>
      <p:sp>
        <p:nvSpPr>
          <p:cNvPr id="19" name="TextBox 18"/>
          <p:cNvSpPr txBox="1"/>
          <p:nvPr/>
        </p:nvSpPr>
        <p:spPr>
          <a:xfrm>
            <a:off x="4252518" y="2437080"/>
            <a:ext cx="4549130" cy="338554"/>
          </a:xfrm>
          <a:prstGeom prst="rect">
            <a:avLst/>
          </a:prstGeom>
          <a:noFill/>
        </p:spPr>
        <p:txBody>
          <a:bodyPr wrap="none" rtlCol="0">
            <a:spAutoFit/>
          </a:bodyPr>
          <a:lstStyle/>
          <a:p>
            <a:r>
              <a:rPr lang="en-US" sz="1600" dirty="0" smtClean="0"/>
              <a:t>Postmerger price and output with no efficiencies</a:t>
            </a:r>
            <a:endParaRPr lang="en-US" sz="1600" dirty="0"/>
          </a:p>
        </p:txBody>
      </p:sp>
      <p:sp>
        <p:nvSpPr>
          <p:cNvPr id="20" name="TextBox 19"/>
          <p:cNvSpPr txBox="1"/>
          <p:nvPr/>
        </p:nvSpPr>
        <p:spPr>
          <a:xfrm>
            <a:off x="4246168" y="2762250"/>
            <a:ext cx="4263796" cy="338554"/>
          </a:xfrm>
          <a:prstGeom prst="rect">
            <a:avLst/>
          </a:prstGeom>
          <a:noFill/>
        </p:spPr>
        <p:txBody>
          <a:bodyPr wrap="none" rtlCol="0">
            <a:spAutoFit/>
          </a:bodyPr>
          <a:lstStyle/>
          <a:p>
            <a:r>
              <a:rPr lang="en-US" sz="1600" dirty="0" smtClean="0"/>
              <a:t>Postmerger price and output with efficiencies</a:t>
            </a:r>
            <a:endParaRPr lang="en-US" sz="1600" dirty="0"/>
          </a:p>
        </p:txBody>
      </p:sp>
      <p:graphicFrame>
        <p:nvGraphicFramePr>
          <p:cNvPr id="22" name="Object 21"/>
          <p:cNvGraphicFramePr>
            <a:graphicFrameLocks noChangeAspect="1"/>
          </p:cNvGraphicFramePr>
          <p:nvPr>
            <p:extLst>
              <p:ext uri="{D42A27DB-BD31-4B8C-83A1-F6EECF244321}">
                <p14:modId xmlns:p14="http://schemas.microsoft.com/office/powerpoint/2010/main" val="2234646067"/>
              </p:ext>
            </p:extLst>
          </p:nvPr>
        </p:nvGraphicFramePr>
        <p:xfrm>
          <a:off x="6617299" y="3610605"/>
          <a:ext cx="1181100" cy="584200"/>
        </p:xfrm>
        <a:graphic>
          <a:graphicData uri="http://schemas.openxmlformats.org/presentationml/2006/ole">
            <mc:AlternateContent xmlns:mc="http://schemas.openxmlformats.org/markup-compatibility/2006">
              <mc:Choice xmlns:v="urn:schemas-microsoft-com:vml" Requires="v">
                <p:oleObj spid="_x0000_s19704" name="Equation" r:id="rId6" imgW="1180800" imgH="583920" progId="Equation.DSMT4">
                  <p:embed/>
                </p:oleObj>
              </mc:Choice>
              <mc:Fallback>
                <p:oleObj name="Equation" r:id="rId6" imgW="1180800" imgH="583920" progId="Equation.DSMT4">
                  <p:embed/>
                  <p:pic>
                    <p:nvPicPr>
                      <p:cNvPr id="0" name=""/>
                      <p:cNvPicPr/>
                      <p:nvPr/>
                    </p:nvPicPr>
                    <p:blipFill>
                      <a:blip r:embed="rId7"/>
                      <a:stretch>
                        <a:fillRect/>
                      </a:stretch>
                    </p:blipFill>
                    <p:spPr>
                      <a:xfrm>
                        <a:off x="6617299" y="3610605"/>
                        <a:ext cx="1181100" cy="584200"/>
                      </a:xfrm>
                      <a:prstGeom prst="rect">
                        <a:avLst/>
                      </a:prstGeom>
                    </p:spPr>
                  </p:pic>
                </p:oleObj>
              </mc:Fallback>
            </mc:AlternateContent>
          </a:graphicData>
        </a:graphic>
      </p:graphicFrame>
      <p:sp>
        <p:nvSpPr>
          <p:cNvPr id="24" name="TextBox 23"/>
          <p:cNvSpPr txBox="1"/>
          <p:nvPr/>
        </p:nvSpPr>
        <p:spPr>
          <a:xfrm>
            <a:off x="5960850" y="4287334"/>
            <a:ext cx="2846717" cy="1323439"/>
          </a:xfrm>
          <a:prstGeom prst="rect">
            <a:avLst/>
          </a:prstGeom>
          <a:noFill/>
        </p:spPr>
        <p:txBody>
          <a:bodyPr wrap="square" rtlCol="0">
            <a:spAutoFit/>
          </a:bodyPr>
          <a:lstStyle/>
          <a:p>
            <a:r>
              <a:rPr lang="en-US" sz="1600" dirty="0" smtClean="0"/>
              <a:t>So this illustrates a merger with a gross unilateral anticompetitive effect that is more than offset by marginal cost efficiencies</a:t>
            </a:r>
            <a:endParaRPr lang="en-US" sz="1600" dirty="0"/>
          </a:p>
        </p:txBody>
      </p:sp>
      <p:sp>
        <p:nvSpPr>
          <p:cNvPr id="27" name="Rectangle 26"/>
          <p:cNvSpPr/>
          <p:nvPr/>
        </p:nvSpPr>
        <p:spPr>
          <a:xfrm>
            <a:off x="5917721" y="3493698"/>
            <a:ext cx="2803585" cy="2216989"/>
          </a:xfrm>
          <a:prstGeom prst="rect">
            <a:avLst/>
          </a:prstGeom>
          <a:noFill/>
          <a:ln w="6350">
            <a:solidFill>
              <a:schemeClr val="accent1">
                <a:alpha val="99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p:cNvCxnSpPr/>
          <p:nvPr/>
        </p:nvCxnSpPr>
        <p:spPr>
          <a:xfrm flipH="1">
            <a:off x="2158738" y="2260121"/>
            <a:ext cx="1265949" cy="16331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1857080" y="2613804"/>
            <a:ext cx="1550355" cy="13077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2318994" y="2907102"/>
            <a:ext cx="1088440" cy="1834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8194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Efficiencies</a:t>
            </a:r>
            <a:endParaRPr lang="en-US" dirty="0"/>
          </a:p>
        </p:txBody>
      </p:sp>
      <p:sp>
        <p:nvSpPr>
          <p:cNvPr id="3" name="Content Placeholder 2"/>
          <p:cNvSpPr>
            <a:spLocks noGrp="1"/>
          </p:cNvSpPr>
          <p:nvPr>
            <p:ph idx="1"/>
          </p:nvPr>
        </p:nvSpPr>
        <p:spPr/>
        <p:txBody>
          <a:bodyPr/>
          <a:lstStyle/>
          <a:p>
            <a:r>
              <a:rPr lang="en-US" dirty="0" smtClean="0"/>
              <a:t>Cost efficiencies as a merger defense</a:t>
            </a:r>
          </a:p>
          <a:p>
            <a:pPr lvl="1"/>
            <a:r>
              <a:rPr lang="en-US" dirty="0" smtClean="0"/>
              <a:t>Are the alleged efficiencies </a:t>
            </a:r>
            <a:r>
              <a:rPr lang="en-US" i="1" dirty="0" smtClean="0"/>
              <a:t>merger specific</a:t>
            </a:r>
            <a:r>
              <a:rPr lang="en-US" dirty="0" smtClean="0"/>
              <a:t>?  </a:t>
            </a:r>
          </a:p>
          <a:p>
            <a:pPr lvl="2"/>
            <a:r>
              <a:rPr lang="en-US" i="1" dirty="0" smtClean="0"/>
              <a:t>Could</a:t>
            </a:r>
            <a:r>
              <a:rPr lang="en-US" dirty="0" smtClean="0"/>
              <a:t> they be achieved in the absence of the transaction?</a:t>
            </a:r>
          </a:p>
          <a:p>
            <a:pPr lvl="2"/>
            <a:r>
              <a:rPr lang="en-US" dirty="0" smtClean="0"/>
              <a:t>Is this the right question? Or is the right question “Would they be achieved in the absence of the transaction”?</a:t>
            </a:r>
          </a:p>
          <a:p>
            <a:pPr lvl="2"/>
            <a:r>
              <a:rPr lang="en-US" dirty="0" smtClean="0"/>
              <a:t>The agencies strongly (and to an extent the courts) ask only the first question</a:t>
            </a:r>
          </a:p>
          <a:p>
            <a:pPr lvl="1"/>
            <a:r>
              <a:rPr lang="en-US" dirty="0" smtClean="0"/>
              <a:t>Are the alleged efficiencies </a:t>
            </a:r>
            <a:r>
              <a:rPr lang="en-US" i="1" dirty="0" smtClean="0"/>
              <a:t>verifiable</a:t>
            </a:r>
            <a:r>
              <a:rPr lang="en-US" dirty="0" smtClean="0"/>
              <a:t>? </a:t>
            </a:r>
          </a:p>
          <a:p>
            <a:pPr lvl="2"/>
            <a:r>
              <a:rPr lang="en-US" dirty="0" smtClean="0"/>
              <a:t>Have they been rigorously derived the parties?</a:t>
            </a:r>
          </a:p>
          <a:p>
            <a:pPr lvl="2"/>
            <a:r>
              <a:rPr lang="en-US" dirty="0" smtClean="0"/>
              <a:t>Can they be objectively ascertained by a third party?</a:t>
            </a:r>
          </a:p>
          <a:p>
            <a:pPr lvl="3"/>
            <a:r>
              <a:rPr lang="en-US" dirty="0" smtClean="0"/>
              <a:t>The agencies usually regard this “third party” as an accountant or an economist, that is, someone without expertise in the industry in question—causes them to reject efficiencies that depend on expert industry judgment</a:t>
            </a:r>
          </a:p>
          <a:p>
            <a:pPr lvl="3"/>
            <a:r>
              <a:rPr lang="en-US" dirty="0" smtClean="0"/>
              <a:t>Courts are trending this way as well</a:t>
            </a:r>
          </a:p>
          <a:p>
            <a:pPr lvl="1"/>
            <a:r>
              <a:rPr lang="en-US" dirty="0" smtClean="0"/>
              <a:t>Are the alleged efficiencies </a:t>
            </a:r>
            <a:r>
              <a:rPr lang="en-US" i="1" dirty="0" smtClean="0"/>
              <a:t>timely and sufficient</a:t>
            </a:r>
            <a:r>
              <a:rPr lang="en-US" dirty="0" smtClean="0"/>
              <a:t>?</a:t>
            </a:r>
          </a:p>
          <a:p>
            <a:pPr lvl="2"/>
            <a:r>
              <a:rPr lang="en-US" dirty="0" smtClean="0"/>
              <a:t>Will they occur in time and with sufficient magnitude to offset the anticompetitive effects of the merger that would be likely to occur in the absence of the efficiencies?</a:t>
            </a:r>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74</a:t>
            </a:fld>
            <a:endParaRPr lang="en-US" altLang="en-US" dirty="0"/>
          </a:p>
        </p:txBody>
      </p:sp>
    </p:spTree>
    <p:extLst>
      <p:ext uri="{BB962C8B-B14F-4D97-AF65-F5344CB8AC3E}">
        <p14:creationId xmlns:p14="http://schemas.microsoft.com/office/powerpoint/2010/main" val="2176469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lstStyle/>
          <a:p>
            <a:r>
              <a:rPr lang="en-US" altLang="en-US" smtClean="0"/>
              <a:t>“May be to substantially lessen competition”</a:t>
            </a:r>
          </a:p>
        </p:txBody>
      </p:sp>
      <p:sp>
        <p:nvSpPr>
          <p:cNvPr id="15364" name="Rectangle 8"/>
          <p:cNvSpPr>
            <a:spLocks noGrp="1" noChangeArrowheads="1"/>
          </p:cNvSpPr>
          <p:nvPr>
            <p:ph type="body" idx="1"/>
          </p:nvPr>
        </p:nvSpPr>
        <p:spPr/>
        <p:txBody>
          <a:bodyPr/>
          <a:lstStyle/>
          <a:p>
            <a:r>
              <a:rPr lang="en-US" altLang="en-US" dirty="0" smtClean="0"/>
              <a:t>Other dimensions of possible anticompetitive effect</a:t>
            </a:r>
          </a:p>
          <a:p>
            <a:pPr lvl="1"/>
            <a:r>
              <a:rPr lang="en-US" altLang="en-US" dirty="0" smtClean="0"/>
              <a:t>Historically, there have not been challenges on other dimensions (quality, rate of technological innovation, or product diversity) when there is no alleged price effect</a:t>
            </a:r>
          </a:p>
          <a:p>
            <a:pPr lvl="2"/>
            <a:r>
              <a:rPr lang="en-US" altLang="en-US" dirty="0" smtClean="0"/>
              <a:t>Economic theory not well-developed in predicting— </a:t>
            </a:r>
          </a:p>
          <a:p>
            <a:pPr lvl="3"/>
            <a:r>
              <a:rPr lang="en-US" altLang="en-US" dirty="0" smtClean="0"/>
              <a:t>Consequences of transaction for nonprice market variables </a:t>
            </a:r>
          </a:p>
          <a:p>
            <a:pPr lvl="3"/>
            <a:r>
              <a:rPr lang="en-US" altLang="en-US" dirty="0" smtClean="0"/>
              <a:t>Consequences of changes in nonprice market variables for consumer welfare </a:t>
            </a:r>
          </a:p>
          <a:p>
            <a:pPr lvl="2"/>
            <a:r>
              <a:rPr lang="en-US" altLang="en-US" dirty="0" smtClean="0"/>
              <a:t>But adverse effect on other dimensions is sometimes mentioned in complaints that also allege an anticompetitive price effect</a:t>
            </a:r>
          </a:p>
          <a:p>
            <a:pPr lvl="1"/>
            <a:r>
              <a:rPr lang="en-US" altLang="en-US" i="1" dirty="0" smtClean="0"/>
              <a:t>Implication</a:t>
            </a:r>
            <a:r>
              <a:rPr lang="en-US" altLang="en-US" dirty="0" smtClean="0"/>
              <a:t>: Agencies will demand strong direct evidence to proceed on a theory other than a price increase—Most likely will require:</a:t>
            </a:r>
          </a:p>
          <a:p>
            <a:pPr lvl="2">
              <a:buSzPct val="100000"/>
              <a:buFont typeface="+mj-lt"/>
              <a:buAutoNum type="arabicPeriod"/>
            </a:pPr>
            <a:r>
              <a:rPr lang="en-US" altLang="en-US" dirty="0" smtClean="0"/>
              <a:t>An “admission against interest” by the acquiring company that: </a:t>
            </a:r>
          </a:p>
          <a:p>
            <a:pPr lvl="3"/>
            <a:r>
              <a:rPr lang="en-US" altLang="en-US" dirty="0" smtClean="0"/>
              <a:t>The merging companies compete significantly in product quality or innovation,</a:t>
            </a:r>
          </a:p>
          <a:p>
            <a:pPr lvl="3"/>
            <a:r>
              <a:rPr lang="en-US" altLang="en-US" dirty="0" smtClean="0"/>
              <a:t>This competition is costly and is materially reducing profits, and</a:t>
            </a:r>
          </a:p>
          <a:p>
            <a:pPr lvl="3"/>
            <a:r>
              <a:rPr lang="en-US" altLang="en-US" dirty="0" smtClean="0"/>
              <a:t>A benefit of the transaction will be to eliminate this competition and increase profits by saving costs;</a:t>
            </a:r>
          </a:p>
          <a:p>
            <a:pPr lvl="2">
              <a:buSzPct val="100000"/>
              <a:buFont typeface="+mj-lt"/>
              <a:buAutoNum type="arabicPeriod"/>
            </a:pPr>
            <a:r>
              <a:rPr lang="en-US" altLang="en-US" dirty="0" smtClean="0"/>
              <a:t>Evidence that the merging companies vigorously compete in the nonprice dimension and that other companies will not replace the nonprice competition lost due to the merger; </a:t>
            </a:r>
            <a:r>
              <a:rPr lang="en-US" altLang="en-US" i="1" dirty="0" smtClean="0"/>
              <a:t>and </a:t>
            </a:r>
          </a:p>
          <a:p>
            <a:pPr lvl="2">
              <a:buSzPct val="100000"/>
              <a:buFont typeface="+mj-lt"/>
              <a:buAutoNum type="arabicPeriod"/>
            </a:pPr>
            <a:r>
              <a:rPr lang="en-US" altLang="en-US" dirty="0" smtClean="0"/>
              <a:t>Evidence that customers will be significantly harmed by the loss of this nonprice competition </a:t>
            </a:r>
          </a:p>
          <a:p>
            <a:pPr lvl="3"/>
            <a:r>
              <a:rPr lang="en-US" altLang="en-US" dirty="0"/>
              <a:t>Customer</a:t>
            </a:r>
            <a:r>
              <a:rPr lang="en-US" altLang="en-US" dirty="0" smtClean="0"/>
              <a:t> harm could be reflected in future increased prices (e.g., as a consequence of reduced competition of reduced cost-reducing innovation) </a:t>
            </a:r>
          </a:p>
          <a:p>
            <a:endParaRPr lang="en-US" altLang="en-US" dirty="0" smtClean="0"/>
          </a:p>
        </p:txBody>
      </p:sp>
      <p:sp>
        <p:nvSpPr>
          <p:cNvPr id="15362"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6BEE930-DF3D-4ACB-B11E-43B1E1C0E9C3}" type="slidenum">
              <a:rPr lang="en-US" altLang="en-US" smtClean="0"/>
              <a:pPr/>
              <a:t>8</a:t>
            </a:fld>
            <a:endParaRPr lang="en-US" altLang="en-US" dirty="0"/>
          </a:p>
        </p:txBody>
      </p:sp>
    </p:spTree>
    <p:extLst>
      <p:ext uri="{BB962C8B-B14F-4D97-AF65-F5344CB8AC3E}">
        <p14:creationId xmlns:p14="http://schemas.microsoft.com/office/powerpoint/2010/main" val="611047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5"/>
          <p:cNvSpPr>
            <a:spLocks noGrp="1" noChangeArrowheads="1"/>
          </p:cNvSpPr>
          <p:nvPr>
            <p:ph type="title"/>
          </p:nvPr>
        </p:nvSpPr>
        <p:spPr/>
        <p:txBody>
          <a:bodyPr/>
          <a:lstStyle/>
          <a:p>
            <a:r>
              <a:rPr lang="en-US" altLang="en-US" smtClean="0"/>
              <a:t>Theories of anticompetitive harm</a:t>
            </a:r>
            <a:endParaRPr lang="en-US" altLang="en-US" dirty="0" smtClean="0"/>
          </a:p>
        </p:txBody>
      </p:sp>
      <p:sp>
        <p:nvSpPr>
          <p:cNvPr id="16388" name="Rectangle 6"/>
          <p:cNvSpPr>
            <a:spLocks noGrp="1" noChangeArrowheads="1"/>
          </p:cNvSpPr>
          <p:nvPr>
            <p:ph type="body" idx="1"/>
          </p:nvPr>
        </p:nvSpPr>
        <p:spPr/>
        <p:txBody>
          <a:bodyPr/>
          <a:lstStyle/>
          <a:p>
            <a:r>
              <a:rPr lang="en-US" altLang="en-US" dirty="0" smtClean="0"/>
              <a:t>Horizontal transactions </a:t>
            </a:r>
          </a:p>
          <a:p>
            <a:pPr lvl="1"/>
            <a:r>
              <a:rPr lang="en-US" altLang="en-US" dirty="0" smtClean="0"/>
              <a:t>Coordinated effects</a:t>
            </a:r>
          </a:p>
          <a:p>
            <a:pPr lvl="2"/>
            <a:r>
              <a:rPr lang="en-US" altLang="en-US" dirty="0" smtClean="0"/>
              <a:t>Merger of significant competitors where customers have few realistic alternatives</a:t>
            </a:r>
          </a:p>
          <a:p>
            <a:pPr lvl="2"/>
            <a:r>
              <a:rPr lang="en-US" altLang="en-US" dirty="0" smtClean="0"/>
              <a:t>Anticompetitive effects depends on an enhanced anticompetitive oligopolistic response by other firms in the market</a:t>
            </a:r>
          </a:p>
          <a:p>
            <a:pPr lvl="1"/>
            <a:r>
              <a:rPr lang="en-US" altLang="en-US" dirty="0" smtClean="0"/>
              <a:t>Unilateral effects</a:t>
            </a:r>
          </a:p>
          <a:p>
            <a:pPr lvl="2"/>
            <a:r>
              <a:rPr lang="en-US" altLang="en-US" dirty="0" smtClean="0"/>
              <a:t>Merger of close competitors</a:t>
            </a:r>
          </a:p>
          <a:p>
            <a:pPr lvl="3"/>
            <a:r>
              <a:rPr lang="en-US" altLang="en-US" dirty="0" smtClean="0"/>
              <a:t>The 1992 DOJ/FTC Horizontal Merger Guidelines were commonly interpreted to require that the merging parties were each other’s closest competitors. This requirement was dropped in the 2010 revision.  </a:t>
            </a:r>
          </a:p>
          <a:p>
            <a:pPr lvl="2"/>
            <a:r>
              <a:rPr lang="en-US" altLang="en-US" dirty="0" smtClean="0"/>
              <a:t>Anticompetitive effect depends only on the elimination of “local” competition between the merging firms</a:t>
            </a:r>
          </a:p>
          <a:p>
            <a:pPr lvl="2"/>
            <a:r>
              <a:rPr lang="en-US" altLang="en-US" dirty="0" smtClean="0"/>
              <a:t>Assumes other firms in the market continue to behave as they did premerger</a:t>
            </a:r>
          </a:p>
          <a:p>
            <a:pPr lvl="1"/>
            <a:r>
              <a:rPr lang="en-US" altLang="en-US" dirty="0" smtClean="0"/>
              <a:t>Elimination of a “maverick” firm</a:t>
            </a:r>
          </a:p>
          <a:p>
            <a:pPr lvl="2"/>
            <a:r>
              <a:rPr lang="en-US" altLang="en-US" dirty="0" smtClean="0"/>
              <a:t>Acquisition of firm that has increased competition in the market by being disruptive to oligopoly pricing (usually through aggressively low prices)</a:t>
            </a:r>
          </a:p>
          <a:p>
            <a:pPr lvl="2"/>
            <a:r>
              <a:rPr lang="en-US" altLang="en-US" dirty="0" smtClean="0"/>
              <a:t>Acquisition of maverick firm by a competitor eliminates disruption and allows market  to price more </a:t>
            </a:r>
            <a:r>
              <a:rPr lang="en-US" altLang="en-US" dirty="0" err="1" smtClean="0"/>
              <a:t>oligopolistically</a:t>
            </a:r>
            <a:endParaRPr lang="en-US" altLang="en-US" dirty="0" smtClean="0"/>
          </a:p>
        </p:txBody>
      </p:sp>
      <p:sp>
        <p:nvSpPr>
          <p:cNvPr id="16386"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D3E73F7-8043-461F-9D04-0A136D062FA6}" type="slidenum">
              <a:rPr lang="en-US" altLang="en-US" smtClean="0"/>
              <a:pPr/>
              <a:t>9</a:t>
            </a:fld>
            <a:endParaRPr lang="en-US" altLang="en-US"/>
          </a:p>
        </p:txBody>
      </p:sp>
    </p:spTree>
    <p:extLst>
      <p:ext uri="{BB962C8B-B14F-4D97-AF65-F5344CB8AC3E}">
        <p14:creationId xmlns:p14="http://schemas.microsoft.com/office/powerpoint/2010/main" val="2903744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accent1">
              <a:alpha val="99000"/>
            </a:schemeClr>
          </a:solidFill>
          <a:tailEnd type="arrow"/>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25525</TotalTime>
  <Words>10643</Words>
  <Application>Microsoft Office PowerPoint</Application>
  <PresentationFormat>On-screen Show (4:3)</PresentationFormat>
  <Paragraphs>1692</Paragraphs>
  <Slides>74</Slides>
  <Notes>73</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74</vt:i4>
      </vt:variant>
    </vt:vector>
  </HeadingPairs>
  <TitlesOfParts>
    <vt:vector size="85" baseType="lpstr">
      <vt:lpstr>宋体</vt:lpstr>
      <vt:lpstr>Arial</vt:lpstr>
      <vt:lpstr>Arial Narrow</vt:lpstr>
      <vt:lpstr>Calibri</vt:lpstr>
      <vt:lpstr>Garamond</vt:lpstr>
      <vt:lpstr>Symbol</vt:lpstr>
      <vt:lpstr>Wingdings</vt:lpstr>
      <vt:lpstr>Edge</vt:lpstr>
      <vt:lpstr>1_Edge</vt:lpstr>
      <vt:lpstr>2_Edge</vt:lpstr>
      <vt:lpstr>Equation</vt:lpstr>
      <vt:lpstr>11. Horizontal Mergers  </vt:lpstr>
      <vt:lpstr>Topics</vt:lpstr>
      <vt:lpstr>Refresher:  Anticompetitive Effect under Section 7</vt:lpstr>
      <vt:lpstr>Section 7 of the Clayton Act</vt:lpstr>
      <vt:lpstr>“May be to substantially lessen competition”</vt:lpstr>
      <vt:lpstr>“May be to substantially lessen competition”</vt:lpstr>
      <vt:lpstr>“May be to substantially lessen competition”</vt:lpstr>
      <vt:lpstr>“May be to substantially lessen competition”</vt:lpstr>
      <vt:lpstr>Theories of anticompetitive harm</vt:lpstr>
      <vt:lpstr>Baker Hughes burden shifting</vt:lpstr>
      <vt:lpstr>Baker Hughes burden shifting</vt:lpstr>
      <vt:lpstr>Baker Hughes burden shifting</vt:lpstr>
      <vt:lpstr>The PNB Presumption</vt:lpstr>
      <vt:lpstr>The PNB presumption</vt:lpstr>
      <vt:lpstr>The PNB presumption</vt:lpstr>
      <vt:lpstr>The PNB presumption</vt:lpstr>
      <vt:lpstr>The 2010 Merger Guidelines</vt:lpstr>
      <vt:lpstr>The 2010 Merger Guidelines</vt:lpstr>
      <vt:lpstr>The 2010 Merger Guidelines</vt:lpstr>
      <vt:lpstr>The 2010 Merger Guidelines</vt:lpstr>
      <vt:lpstr>HHIs in Successful DOJ/FTC Challenges</vt:lpstr>
      <vt:lpstr>Coordinated Effects</vt:lpstr>
      <vt:lpstr>Introduction</vt:lpstr>
      <vt:lpstr>Introduction</vt:lpstr>
      <vt:lpstr>Structure-conduct-performance hypothesis </vt:lpstr>
      <vt:lpstr>Structure-conduct-performance hypothesis </vt:lpstr>
      <vt:lpstr>Structure-conduct-performance hypothesis </vt:lpstr>
      <vt:lpstr>Structure-conduct-performance hypothesis </vt:lpstr>
      <vt:lpstr>Structure-conduct-performance hypothesis </vt:lpstr>
      <vt:lpstr>Structure-conduct-performance hypothesis </vt:lpstr>
      <vt:lpstr>Structure-conduct-performance hypothesis </vt:lpstr>
      <vt:lpstr>Structure-conduct-performance hypothesis </vt:lpstr>
      <vt:lpstr>The 1992 refinements</vt:lpstr>
      <vt:lpstr>The 1992 refinements</vt:lpstr>
      <vt:lpstr>The 1992 refinements</vt:lpstr>
      <vt:lpstr>The 1992 refinements</vt:lpstr>
      <vt:lpstr>The 1992 refinements</vt:lpstr>
      <vt:lpstr>The 1992 refinements</vt:lpstr>
      <vt:lpstr>The 2010 refinements</vt:lpstr>
      <vt:lpstr>The 2010 refinements</vt:lpstr>
      <vt:lpstr>Concluding thoughts</vt:lpstr>
      <vt:lpstr>Concluding thoughts</vt:lpstr>
      <vt:lpstr>Unilateral Effects</vt:lpstr>
      <vt:lpstr>Introduction</vt:lpstr>
      <vt:lpstr>Introduction</vt:lpstr>
      <vt:lpstr>Introduction</vt:lpstr>
      <vt:lpstr>Requirements</vt:lpstr>
      <vt:lpstr>Evidence</vt:lpstr>
      <vt:lpstr>Theory</vt:lpstr>
      <vt:lpstr>Theory</vt:lpstr>
      <vt:lpstr>Theory</vt:lpstr>
      <vt:lpstr>Theory</vt:lpstr>
      <vt:lpstr>An example</vt:lpstr>
      <vt:lpstr>An example</vt:lpstr>
      <vt:lpstr>An example</vt:lpstr>
      <vt:lpstr>Theory </vt:lpstr>
      <vt:lpstr>Theory </vt:lpstr>
      <vt:lpstr>Elimination of a “Maverick”</vt:lpstr>
      <vt:lpstr>Mavericks</vt:lpstr>
      <vt:lpstr>Mavericks</vt:lpstr>
      <vt:lpstr>Mavericks</vt:lpstr>
      <vt:lpstr>Mavericks</vt:lpstr>
      <vt:lpstr>Mavericks</vt:lpstr>
      <vt:lpstr>Mavericks</vt:lpstr>
      <vt:lpstr>Defenses</vt:lpstr>
      <vt:lpstr>Defenses generally</vt:lpstr>
      <vt:lpstr>Entry/Expansion/Repositioning</vt:lpstr>
      <vt:lpstr>Entry/Expansion/Repositioning</vt:lpstr>
      <vt:lpstr>Entry/Expansion/Repositioning</vt:lpstr>
      <vt:lpstr>Entry/Expansion/Repositioning</vt:lpstr>
      <vt:lpstr>Efficiencies</vt:lpstr>
      <vt:lpstr>Efficiencies</vt:lpstr>
      <vt:lpstr>Unilateral effects with offsetting efficiencies</vt:lpstr>
      <vt:lpstr>Efficiencies</vt:lpstr>
    </vt:vector>
  </TitlesOfParts>
  <Company>Shearman &amp; Sterling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Proving Conspiracy</dc:title>
  <dc:creator>Dale</dc:creator>
  <cp:lastModifiedBy>Dale</cp:lastModifiedBy>
  <cp:revision>1138</cp:revision>
  <cp:lastPrinted>2014-10-27T23:07:01Z</cp:lastPrinted>
  <dcterms:created xsi:type="dcterms:W3CDTF">2010-03-05T16:25:53Z</dcterms:created>
  <dcterms:modified xsi:type="dcterms:W3CDTF">2018-08-25T14:39:18Z</dcterms:modified>
</cp:coreProperties>
</file>