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790" r:id="rId2"/>
  </p:sldMasterIdLst>
  <p:notesMasterIdLst>
    <p:notesMasterId r:id="rId17"/>
  </p:notesMasterIdLst>
  <p:sldIdLst>
    <p:sldId id="256" r:id="rId3"/>
    <p:sldId id="575" r:id="rId4"/>
    <p:sldId id="576" r:id="rId5"/>
    <p:sldId id="578" r:id="rId6"/>
    <p:sldId id="577" r:id="rId7"/>
    <p:sldId id="580" r:id="rId8"/>
    <p:sldId id="557" r:id="rId9"/>
    <p:sldId id="558" r:id="rId10"/>
    <p:sldId id="593" r:id="rId11"/>
    <p:sldId id="594" r:id="rId12"/>
    <p:sldId id="595" r:id="rId13"/>
    <p:sldId id="596" r:id="rId14"/>
    <p:sldId id="597" r:id="rId15"/>
    <p:sldId id="598"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704" userDrawn="1">
          <p15:clr>
            <a:srgbClr val="A4A3A4"/>
          </p15:clr>
        </p15:guide>
        <p15:guide id="2" pos="3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94" autoAdjust="0"/>
  </p:normalViewPr>
  <p:slideViewPr>
    <p:cSldViewPr snapToGrid="0">
      <p:cViewPr>
        <p:scale>
          <a:sx n="130" d="100"/>
          <a:sy n="130" d="100"/>
        </p:scale>
        <p:origin x="-978" y="444"/>
      </p:cViewPr>
      <p:guideLst>
        <p:guide orient="horz" pos="1704"/>
        <p:guide pos="2913"/>
      </p:guideLst>
    </p:cSldViewPr>
  </p:slid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file:///C:\Data1\Applied%20Antitrust\11_horizontal_mergers\litigation_hhi.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ata1\Applied%20Antitrust\11_horizontal_mergers\Recapture_of_profi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ata1\Applied%20Antitrust\11_horizontal_mergers\Recapture_of_profi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guidelines!$A$5:$A$14</c:f>
              <c:numCache>
                <c:formatCode>General</c:formatCode>
                <c:ptCount val="10"/>
                <c:pt idx="0">
                  <c:v>10</c:v>
                </c:pt>
                <c:pt idx="1">
                  <c:v>9</c:v>
                </c:pt>
                <c:pt idx="2">
                  <c:v>8</c:v>
                </c:pt>
                <c:pt idx="3">
                  <c:v>7</c:v>
                </c:pt>
                <c:pt idx="4">
                  <c:v>6</c:v>
                </c:pt>
                <c:pt idx="5">
                  <c:v>5</c:v>
                </c:pt>
                <c:pt idx="6">
                  <c:v>4</c:v>
                </c:pt>
                <c:pt idx="7">
                  <c:v>3</c:v>
                </c:pt>
                <c:pt idx="8">
                  <c:v>2</c:v>
                </c:pt>
                <c:pt idx="9">
                  <c:v>1</c:v>
                </c:pt>
              </c:numCache>
            </c:numRef>
          </c:cat>
          <c:val>
            <c:numRef>
              <c:f>guidelines!$C$5:$C$14</c:f>
              <c:numCache>
                <c:formatCode>0</c:formatCode>
                <c:ptCount val="10"/>
                <c:pt idx="0">
                  <c:v>1000</c:v>
                </c:pt>
                <c:pt idx="1">
                  <c:v>1111.1111111111111</c:v>
                </c:pt>
                <c:pt idx="2">
                  <c:v>1250</c:v>
                </c:pt>
                <c:pt idx="3">
                  <c:v>1428.5714285714287</c:v>
                </c:pt>
                <c:pt idx="4">
                  <c:v>1666.666666666667</c:v>
                </c:pt>
                <c:pt idx="5">
                  <c:v>2000</c:v>
                </c:pt>
                <c:pt idx="6">
                  <c:v>2500</c:v>
                </c:pt>
                <c:pt idx="7">
                  <c:v>3333.3333333333339</c:v>
                </c:pt>
                <c:pt idx="8">
                  <c:v>5000</c:v>
                </c:pt>
                <c:pt idx="9">
                  <c:v>10000</c:v>
                </c:pt>
              </c:numCache>
            </c:numRef>
          </c:val>
          <c:smooth val="0"/>
        </c:ser>
        <c:dLbls>
          <c:showLegendKey val="0"/>
          <c:showVal val="0"/>
          <c:showCatName val="0"/>
          <c:showSerName val="0"/>
          <c:showPercent val="0"/>
          <c:showBubbleSize val="0"/>
        </c:dLbls>
        <c:marker val="1"/>
        <c:smooth val="0"/>
        <c:axId val="168516224"/>
        <c:axId val="207434496"/>
      </c:lineChart>
      <c:catAx>
        <c:axId val="168516224"/>
        <c:scaling>
          <c:orientation val="minMax"/>
        </c:scaling>
        <c:delete val="0"/>
        <c:axPos val="b"/>
        <c:title>
          <c:tx>
            <c:rich>
              <a:bodyPr/>
              <a:lstStyle/>
              <a:p>
                <a:pPr>
                  <a:defRPr/>
                </a:pPr>
                <a:r>
                  <a:rPr lang="en-US"/>
                  <a:t>Number of firms premerger</a:t>
                </a:r>
              </a:p>
            </c:rich>
          </c:tx>
          <c:layout/>
          <c:overlay val="0"/>
        </c:title>
        <c:numFmt formatCode="General" sourceLinked="1"/>
        <c:majorTickMark val="out"/>
        <c:minorTickMark val="none"/>
        <c:tickLblPos val="nextTo"/>
        <c:crossAx val="207434496"/>
        <c:crosses val="autoZero"/>
        <c:auto val="1"/>
        <c:lblAlgn val="ctr"/>
        <c:lblOffset val="100"/>
        <c:noMultiLvlLbl val="0"/>
      </c:catAx>
      <c:valAx>
        <c:axId val="207434496"/>
        <c:scaling>
          <c:orientation val="minMax"/>
          <c:max val="10000"/>
          <c:min val="0"/>
        </c:scaling>
        <c:delete val="0"/>
        <c:axPos val="l"/>
        <c:majorGridlines/>
        <c:title>
          <c:tx>
            <c:rich>
              <a:bodyPr rot="-5400000" vert="horz"/>
              <a:lstStyle/>
              <a:p>
                <a:pPr>
                  <a:defRPr/>
                </a:pPr>
                <a:r>
                  <a:rPr lang="en-US"/>
                  <a:t>Premerger HHI</a:t>
                </a:r>
              </a:p>
            </c:rich>
          </c:tx>
          <c:layout/>
          <c:overlay val="0"/>
        </c:title>
        <c:numFmt formatCode="0" sourceLinked="1"/>
        <c:majorTickMark val="out"/>
        <c:minorTickMark val="none"/>
        <c:tickLblPos val="nextTo"/>
        <c:crossAx val="168516224"/>
        <c:crosses val="autoZero"/>
        <c:crossBetween val="between"/>
      </c:valAx>
      <c:spPr>
        <a:ln>
          <a:noFill/>
        </a:ln>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Premerger and Postmerger Profits</a:t>
            </a:r>
          </a:p>
        </c:rich>
      </c:tx>
      <c:layout/>
      <c:overlay val="0"/>
      <c:spPr>
        <a:noFill/>
        <a:ln>
          <a:noFill/>
        </a:ln>
        <a:effectLst/>
      </c:spPr>
    </c:title>
    <c:autoTitleDeleted val="0"/>
    <c:plotArea>
      <c:layout/>
      <c:lineChart>
        <c:grouping val="standard"/>
        <c:varyColors val="0"/>
        <c:ser>
          <c:idx val="0"/>
          <c:order val="0"/>
          <c:tx>
            <c:strRef>
              <c:f>Sheet1!$A$47</c:f>
              <c:strCache>
                <c:ptCount val="1"/>
                <c:pt idx="0">
                  <c:v>Premerger</c:v>
                </c:pt>
              </c:strCache>
            </c:strRef>
          </c:tx>
          <c:spPr>
            <a:ln w="28575" cap="rnd">
              <a:solidFill>
                <a:schemeClr val="accent1"/>
              </a:solidFill>
              <a:round/>
            </a:ln>
            <a:effectLst/>
          </c:spPr>
          <c:marker>
            <c:symbol val="none"/>
          </c:marker>
          <c:cat>
            <c:numRef>
              <c:f>Sheet1!$A$15:$A$44</c:f>
              <c:numCache>
                <c:formatCode>General</c:formatCode>
                <c:ptCount val="30"/>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numCache>
            </c:numRef>
          </c:cat>
          <c:val>
            <c:numRef>
              <c:f>Sheet1!$G$15:$G$44</c:f>
              <c:numCache>
                <c:formatCode>General</c:formatCode>
                <c:ptCount val="30"/>
                <c:pt idx="0">
                  <c:v>-6000</c:v>
                </c:pt>
                <c:pt idx="1">
                  <c:v>-2900</c:v>
                </c:pt>
                <c:pt idx="2">
                  <c:v>0</c:v>
                </c:pt>
                <c:pt idx="3">
                  <c:v>2700</c:v>
                </c:pt>
                <c:pt idx="4">
                  <c:v>5200</c:v>
                </c:pt>
                <c:pt idx="5">
                  <c:v>7500</c:v>
                </c:pt>
                <c:pt idx="6">
                  <c:v>9600</c:v>
                </c:pt>
                <c:pt idx="7">
                  <c:v>11500</c:v>
                </c:pt>
                <c:pt idx="8">
                  <c:v>13200</c:v>
                </c:pt>
                <c:pt idx="9">
                  <c:v>14700</c:v>
                </c:pt>
                <c:pt idx="10">
                  <c:v>16000</c:v>
                </c:pt>
                <c:pt idx="11">
                  <c:v>17100</c:v>
                </c:pt>
                <c:pt idx="12">
                  <c:v>18000</c:v>
                </c:pt>
                <c:pt idx="13">
                  <c:v>18700</c:v>
                </c:pt>
                <c:pt idx="14">
                  <c:v>19200</c:v>
                </c:pt>
                <c:pt idx="15">
                  <c:v>19500</c:v>
                </c:pt>
                <c:pt idx="16">
                  <c:v>19600</c:v>
                </c:pt>
                <c:pt idx="17">
                  <c:v>19500</c:v>
                </c:pt>
                <c:pt idx="18">
                  <c:v>19200</c:v>
                </c:pt>
                <c:pt idx="19">
                  <c:v>18700</c:v>
                </c:pt>
                <c:pt idx="20">
                  <c:v>18000</c:v>
                </c:pt>
                <c:pt idx="21">
                  <c:v>17100</c:v>
                </c:pt>
                <c:pt idx="22">
                  <c:v>16000</c:v>
                </c:pt>
                <c:pt idx="23">
                  <c:v>14700</c:v>
                </c:pt>
                <c:pt idx="24">
                  <c:v>13200</c:v>
                </c:pt>
                <c:pt idx="25">
                  <c:v>11500</c:v>
                </c:pt>
                <c:pt idx="26">
                  <c:v>9600</c:v>
                </c:pt>
                <c:pt idx="27">
                  <c:v>7500</c:v>
                </c:pt>
                <c:pt idx="28">
                  <c:v>5200</c:v>
                </c:pt>
                <c:pt idx="29">
                  <c:v>2700</c:v>
                </c:pt>
              </c:numCache>
            </c:numRef>
          </c:val>
          <c:smooth val="0"/>
        </c:ser>
        <c:ser>
          <c:idx val="1"/>
          <c:order val="1"/>
          <c:tx>
            <c:strRef>
              <c:f>Sheet1!$J$47</c:f>
              <c:strCache>
                <c:ptCount val="1"/>
                <c:pt idx="0">
                  <c:v>Postmerger</c:v>
                </c:pt>
              </c:strCache>
            </c:strRef>
          </c:tx>
          <c:spPr>
            <a:ln w="28575" cap="rnd">
              <a:solidFill>
                <a:schemeClr val="accent2"/>
              </a:solidFill>
              <a:prstDash val="dash"/>
              <a:round/>
            </a:ln>
            <a:effectLst/>
          </c:spPr>
          <c:marker>
            <c:symbol val="none"/>
          </c:marker>
          <c:val>
            <c:numRef>
              <c:f>Sheet1!$N$15:$N$44</c:f>
              <c:numCache>
                <c:formatCode>General</c:formatCode>
                <c:ptCount val="30"/>
                <c:pt idx="16">
                  <c:v>19600</c:v>
                </c:pt>
                <c:pt idx="17">
                  <c:v>19920</c:v>
                </c:pt>
                <c:pt idx="18">
                  <c:v>20040</c:v>
                </c:pt>
                <c:pt idx="19">
                  <c:v>19960</c:v>
                </c:pt>
                <c:pt idx="20">
                  <c:v>19680</c:v>
                </c:pt>
                <c:pt idx="21">
                  <c:v>19200</c:v>
                </c:pt>
                <c:pt idx="22">
                  <c:v>18520</c:v>
                </c:pt>
                <c:pt idx="23">
                  <c:v>17640</c:v>
                </c:pt>
                <c:pt idx="24">
                  <c:v>16560</c:v>
                </c:pt>
                <c:pt idx="25">
                  <c:v>15280</c:v>
                </c:pt>
                <c:pt idx="26">
                  <c:v>13800</c:v>
                </c:pt>
                <c:pt idx="27">
                  <c:v>12120</c:v>
                </c:pt>
                <c:pt idx="28">
                  <c:v>10240</c:v>
                </c:pt>
                <c:pt idx="29">
                  <c:v>8160</c:v>
                </c:pt>
              </c:numCache>
            </c:numRef>
          </c:val>
          <c:smooth val="0"/>
        </c:ser>
        <c:dLbls>
          <c:showLegendKey val="0"/>
          <c:showVal val="0"/>
          <c:showCatName val="0"/>
          <c:showSerName val="0"/>
          <c:showPercent val="0"/>
          <c:showBubbleSize val="0"/>
        </c:dLbls>
        <c:marker val="1"/>
        <c:smooth val="0"/>
        <c:axId val="54950144"/>
        <c:axId val="54956416"/>
      </c:lineChart>
      <c:catAx>
        <c:axId val="549501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Price of Product 1</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56416"/>
        <c:crosses val="autoZero"/>
        <c:auto val="1"/>
        <c:lblAlgn val="ctr"/>
        <c:lblOffset val="100"/>
        <c:noMultiLvlLbl val="0"/>
      </c:catAx>
      <c:valAx>
        <c:axId val="5495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Profits of Firm 1</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50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Profit Maximization with Postmerger Recapture</a:t>
            </a:r>
          </a:p>
        </c:rich>
      </c:tx>
      <c:layout/>
      <c:overlay val="0"/>
      <c:spPr>
        <a:noFill/>
        <a:ln>
          <a:noFill/>
        </a:ln>
        <a:effectLst/>
      </c:spPr>
    </c:title>
    <c:autoTitleDeleted val="0"/>
    <c:plotArea>
      <c:layout>
        <c:manualLayout>
          <c:layoutTarget val="inner"/>
          <c:xMode val="edge"/>
          <c:yMode val="edge"/>
          <c:x val="9.1072525170713209E-2"/>
          <c:y val="7.6672583468208988E-2"/>
          <c:w val="0.88559862451629023"/>
          <c:h val="0.8225496364127125"/>
        </c:manualLayout>
      </c:layout>
      <c:lineChart>
        <c:grouping val="standard"/>
        <c:varyColors val="0"/>
        <c:ser>
          <c:idx val="0"/>
          <c:order val="0"/>
          <c:tx>
            <c:strRef>
              <c:f>Sheet1!$D$58</c:f>
              <c:strCache>
                <c:ptCount val="1"/>
                <c:pt idx="0">
                  <c:v>MR-1</c:v>
                </c:pt>
              </c:strCache>
            </c:strRef>
          </c:tx>
          <c:spPr>
            <a:ln w="28575" cap="rnd">
              <a:solidFill>
                <a:schemeClr val="accent1"/>
              </a:solidFill>
              <a:round/>
            </a:ln>
            <a:effectLst/>
          </c:spPr>
          <c:marker>
            <c:symbol val="none"/>
          </c:marker>
          <c:cat>
            <c:numRef>
              <c:f>Sheet1!$B$59:$B$88</c:f>
              <c:numCache>
                <c:formatCode>General</c:formatCode>
                <c:ptCount val="30"/>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numCache>
            </c:numRef>
          </c:cat>
          <c:val>
            <c:numRef>
              <c:f>Sheet1!$D$59:$D$78</c:f>
              <c:numCache>
                <c:formatCode>General</c:formatCode>
                <c:ptCount val="20"/>
                <c:pt idx="0">
                  <c:v>280</c:v>
                </c:pt>
                <c:pt idx="1">
                  <c:v>260</c:v>
                </c:pt>
                <c:pt idx="2">
                  <c:v>240</c:v>
                </c:pt>
                <c:pt idx="3">
                  <c:v>220</c:v>
                </c:pt>
                <c:pt idx="4">
                  <c:v>200</c:v>
                </c:pt>
                <c:pt idx="5">
                  <c:v>180</c:v>
                </c:pt>
                <c:pt idx="6">
                  <c:v>160</c:v>
                </c:pt>
                <c:pt idx="7">
                  <c:v>140</c:v>
                </c:pt>
                <c:pt idx="8">
                  <c:v>120</c:v>
                </c:pt>
                <c:pt idx="9">
                  <c:v>100</c:v>
                </c:pt>
                <c:pt idx="10">
                  <c:v>80</c:v>
                </c:pt>
                <c:pt idx="11">
                  <c:v>60</c:v>
                </c:pt>
                <c:pt idx="12">
                  <c:v>40</c:v>
                </c:pt>
                <c:pt idx="13">
                  <c:v>20</c:v>
                </c:pt>
                <c:pt idx="14">
                  <c:v>0</c:v>
                </c:pt>
                <c:pt idx="15">
                  <c:v>-20</c:v>
                </c:pt>
                <c:pt idx="16">
                  <c:v>-40</c:v>
                </c:pt>
                <c:pt idx="17">
                  <c:v>-60</c:v>
                </c:pt>
                <c:pt idx="18">
                  <c:v>-80</c:v>
                </c:pt>
                <c:pt idx="19">
                  <c:v>-100</c:v>
                </c:pt>
              </c:numCache>
            </c:numRef>
          </c:val>
          <c:smooth val="0"/>
        </c:ser>
        <c:ser>
          <c:idx val="1"/>
          <c:order val="1"/>
          <c:tx>
            <c:strRef>
              <c:f>Sheet1!$F$58</c:f>
              <c:strCache>
                <c:ptCount val="1"/>
                <c:pt idx="0">
                  <c:v>MC</c:v>
                </c:pt>
              </c:strCache>
            </c:strRef>
          </c:tx>
          <c:spPr>
            <a:ln w="28575" cap="rnd">
              <a:solidFill>
                <a:schemeClr val="accent2"/>
              </a:solidFill>
              <a:round/>
            </a:ln>
            <a:effectLst/>
          </c:spPr>
          <c:marker>
            <c:symbol val="none"/>
          </c:marker>
          <c:val>
            <c:numRef>
              <c:f>Sheet1!$F$59:$F$78</c:f>
              <c:numCache>
                <c:formatCode>General</c:formatCode>
                <c:ptCount val="20"/>
                <c:pt idx="0">
                  <c:v>20</c:v>
                </c:pt>
                <c:pt idx="1">
                  <c:v>20</c:v>
                </c:pt>
                <c:pt idx="2">
                  <c:v>20</c:v>
                </c:pt>
                <c:pt idx="3">
                  <c:v>20</c:v>
                </c:pt>
                <c:pt idx="4">
                  <c:v>20</c:v>
                </c:pt>
                <c:pt idx="5">
                  <c:v>20</c:v>
                </c:pt>
                <c:pt idx="6">
                  <c:v>20</c:v>
                </c:pt>
                <c:pt idx="7">
                  <c:v>20</c:v>
                </c:pt>
                <c:pt idx="8">
                  <c:v>20</c:v>
                </c:pt>
                <c:pt idx="9">
                  <c:v>20</c:v>
                </c:pt>
                <c:pt idx="10">
                  <c:v>20</c:v>
                </c:pt>
                <c:pt idx="11">
                  <c:v>20</c:v>
                </c:pt>
                <c:pt idx="12">
                  <c:v>20</c:v>
                </c:pt>
                <c:pt idx="13">
                  <c:v>20</c:v>
                </c:pt>
                <c:pt idx="14">
                  <c:v>20</c:v>
                </c:pt>
                <c:pt idx="15">
                  <c:v>20</c:v>
                </c:pt>
                <c:pt idx="16">
                  <c:v>20</c:v>
                </c:pt>
                <c:pt idx="17">
                  <c:v>20</c:v>
                </c:pt>
                <c:pt idx="18">
                  <c:v>20</c:v>
                </c:pt>
                <c:pt idx="19">
                  <c:v>20</c:v>
                </c:pt>
              </c:numCache>
            </c:numRef>
          </c:val>
          <c:smooth val="0"/>
        </c:ser>
        <c:ser>
          <c:idx val="2"/>
          <c:order val="2"/>
          <c:tx>
            <c:strRef>
              <c:f>Sheet1!$H$58</c:f>
              <c:strCache>
                <c:ptCount val="1"/>
                <c:pt idx="0">
                  <c:v>MR1-P</c:v>
                </c:pt>
              </c:strCache>
            </c:strRef>
          </c:tx>
          <c:spPr>
            <a:ln w="19050" cap="rnd">
              <a:solidFill>
                <a:schemeClr val="accent1"/>
              </a:solidFill>
              <a:prstDash val="dash"/>
              <a:round/>
            </a:ln>
            <a:effectLst/>
          </c:spPr>
          <c:marker>
            <c:symbol val="none"/>
          </c:marker>
          <c:val>
            <c:numRef>
              <c:f>Sheet1!$H$59:$H$78</c:f>
              <c:numCache>
                <c:formatCode>General</c:formatCode>
                <c:ptCount val="20"/>
                <c:pt idx="0">
                  <c:v>238</c:v>
                </c:pt>
                <c:pt idx="1">
                  <c:v>218</c:v>
                </c:pt>
                <c:pt idx="2">
                  <c:v>198</c:v>
                </c:pt>
                <c:pt idx="3">
                  <c:v>178</c:v>
                </c:pt>
                <c:pt idx="4">
                  <c:v>158</c:v>
                </c:pt>
                <c:pt idx="5">
                  <c:v>138</c:v>
                </c:pt>
                <c:pt idx="6">
                  <c:v>118</c:v>
                </c:pt>
                <c:pt idx="7">
                  <c:v>98</c:v>
                </c:pt>
                <c:pt idx="8">
                  <c:v>78</c:v>
                </c:pt>
                <c:pt idx="9">
                  <c:v>58</c:v>
                </c:pt>
                <c:pt idx="10">
                  <c:v>38</c:v>
                </c:pt>
                <c:pt idx="11">
                  <c:v>18</c:v>
                </c:pt>
                <c:pt idx="12">
                  <c:v>-2</c:v>
                </c:pt>
                <c:pt idx="13">
                  <c:v>-22</c:v>
                </c:pt>
                <c:pt idx="14">
                  <c:v>-42</c:v>
                </c:pt>
                <c:pt idx="15">
                  <c:v>-62</c:v>
                </c:pt>
                <c:pt idx="16">
                  <c:v>-82</c:v>
                </c:pt>
                <c:pt idx="17">
                  <c:v>-102</c:v>
                </c:pt>
                <c:pt idx="18">
                  <c:v>-122</c:v>
                </c:pt>
                <c:pt idx="19">
                  <c:v>-142</c:v>
                </c:pt>
              </c:numCache>
            </c:numRef>
          </c:val>
          <c:smooth val="0"/>
        </c:ser>
        <c:ser>
          <c:idx val="3"/>
          <c:order val="3"/>
          <c:tx>
            <c:strRef>
              <c:f>Sheet1!$A$58</c:f>
              <c:strCache>
                <c:ptCount val="1"/>
                <c:pt idx="0">
                  <c:v>Price</c:v>
                </c:pt>
              </c:strCache>
            </c:strRef>
          </c:tx>
          <c:marker>
            <c:symbol val="none"/>
          </c:marker>
          <c:val>
            <c:numRef>
              <c:f>Sheet1!$A$59:$A$78</c:f>
              <c:numCache>
                <c:formatCode>General</c:formatCode>
                <c:ptCount val="20"/>
                <c:pt idx="0">
                  <c:v>290</c:v>
                </c:pt>
                <c:pt idx="1">
                  <c:v>280</c:v>
                </c:pt>
                <c:pt idx="2">
                  <c:v>270</c:v>
                </c:pt>
                <c:pt idx="3">
                  <c:v>260</c:v>
                </c:pt>
                <c:pt idx="4">
                  <c:v>250</c:v>
                </c:pt>
                <c:pt idx="5">
                  <c:v>240</c:v>
                </c:pt>
                <c:pt idx="6">
                  <c:v>230</c:v>
                </c:pt>
                <c:pt idx="7">
                  <c:v>220</c:v>
                </c:pt>
                <c:pt idx="8">
                  <c:v>210</c:v>
                </c:pt>
                <c:pt idx="9">
                  <c:v>200</c:v>
                </c:pt>
                <c:pt idx="10">
                  <c:v>190</c:v>
                </c:pt>
                <c:pt idx="11">
                  <c:v>180</c:v>
                </c:pt>
                <c:pt idx="12">
                  <c:v>170</c:v>
                </c:pt>
                <c:pt idx="13">
                  <c:v>160</c:v>
                </c:pt>
                <c:pt idx="14">
                  <c:v>150</c:v>
                </c:pt>
                <c:pt idx="15">
                  <c:v>140</c:v>
                </c:pt>
                <c:pt idx="16">
                  <c:v>130</c:v>
                </c:pt>
                <c:pt idx="17">
                  <c:v>120</c:v>
                </c:pt>
                <c:pt idx="18">
                  <c:v>110</c:v>
                </c:pt>
                <c:pt idx="19">
                  <c:v>100</c:v>
                </c:pt>
              </c:numCache>
            </c:numRef>
          </c:val>
          <c:smooth val="0"/>
        </c:ser>
        <c:dLbls>
          <c:showLegendKey val="0"/>
          <c:showVal val="0"/>
          <c:showCatName val="0"/>
          <c:showSerName val="0"/>
          <c:showPercent val="0"/>
          <c:showBubbleSize val="0"/>
        </c:dLbls>
        <c:marker val="1"/>
        <c:smooth val="0"/>
        <c:axId val="47915392"/>
        <c:axId val="47917312"/>
      </c:lineChart>
      <c:catAx>
        <c:axId val="47915392"/>
        <c:scaling>
          <c:orientation val="minMax"/>
        </c:scaling>
        <c:delete val="0"/>
        <c:axPos val="b"/>
        <c:title>
          <c:tx>
            <c:rich>
              <a:bodyPr/>
              <a:lstStyle/>
              <a:p>
                <a:pPr>
                  <a:defRPr/>
                </a:pPr>
                <a:r>
                  <a:rPr lang="en-US"/>
                  <a:t>Quantity</a:t>
                </a:r>
              </a:p>
            </c:rich>
          </c:tx>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17312"/>
        <c:crosses val="autoZero"/>
        <c:auto val="1"/>
        <c:lblAlgn val="ctr"/>
        <c:lblOffset val="100"/>
        <c:noMultiLvlLbl val="0"/>
      </c:catAx>
      <c:valAx>
        <c:axId val="47917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a:t>Dollars</a:t>
                </a:r>
              </a:p>
            </c:rich>
          </c:tx>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1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drawing1.xml><?xml version="1.0" encoding="utf-8"?>
<c:userShapes xmlns:c="http://schemas.openxmlformats.org/drawingml/2006/chart">
  <cdr:relSizeAnchor xmlns:cdr="http://schemas.openxmlformats.org/drawingml/2006/chartDrawing">
    <cdr:from>
      <cdr:x>0.09453</cdr:x>
      <cdr:y>0.32716</cdr:y>
    </cdr:from>
    <cdr:to>
      <cdr:x>0.59165</cdr:x>
      <cdr:y>0.32716</cdr:y>
    </cdr:to>
    <cdr:cxnSp macro="">
      <cdr:nvCxnSpPr>
        <cdr:cNvPr id="3" name="Straight Connector 2"/>
        <cdr:cNvCxnSpPr/>
      </cdr:nvCxnSpPr>
      <cdr:spPr>
        <a:xfrm xmlns:a="http://schemas.openxmlformats.org/drawingml/2006/main" flipH="1">
          <a:off x="671437" y="1966835"/>
          <a:ext cx="3530973"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0.09276</cdr:x>
      <cdr:y>0.36052</cdr:y>
    </cdr:from>
    <cdr:to>
      <cdr:x>0.68817</cdr:x>
      <cdr:y>0.36052</cdr:y>
    </cdr:to>
    <cdr:cxnSp macro="">
      <cdr:nvCxnSpPr>
        <cdr:cNvPr id="5" name="Straight Connector 4"/>
        <cdr:cNvCxnSpPr/>
      </cdr:nvCxnSpPr>
      <cdr:spPr>
        <a:xfrm xmlns:a="http://schemas.openxmlformats.org/drawingml/2006/main" flipH="1">
          <a:off x="658638" y="1740295"/>
          <a:ext cx="4227687" cy="0"/>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0.09389</cdr:x>
      <cdr:y>0.32832</cdr:y>
    </cdr:from>
    <cdr:to>
      <cdr:x>0.59997</cdr:x>
      <cdr:y>0.35958</cdr:y>
    </cdr:to>
    <cdr:sp macro="" textlink="">
      <cdr:nvSpPr>
        <cdr:cNvPr id="13" name="Rectangle 12"/>
        <cdr:cNvSpPr/>
      </cdr:nvSpPr>
      <cdr:spPr>
        <a:xfrm xmlns:a="http://schemas.openxmlformats.org/drawingml/2006/main">
          <a:off x="666688" y="1584860"/>
          <a:ext cx="3593368" cy="150898"/>
        </a:xfrm>
        <a:prstGeom xmlns:a="http://schemas.openxmlformats.org/drawingml/2006/main" prst="rect">
          <a:avLst/>
        </a:prstGeom>
        <a:solidFill xmlns:a="http://schemas.openxmlformats.org/drawingml/2006/main">
          <a:schemeClr val="accent1">
            <a:alpha val="1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0.59883</cdr:x>
      <cdr:y>0.32592</cdr:y>
    </cdr:from>
    <cdr:to>
      <cdr:x>0.59883</cdr:x>
      <cdr:y>0.56856</cdr:y>
    </cdr:to>
    <cdr:cxnSp macro="">
      <cdr:nvCxnSpPr>
        <cdr:cNvPr id="6" name="Straight Connector 5"/>
        <cdr:cNvCxnSpPr/>
      </cdr:nvCxnSpPr>
      <cdr:spPr>
        <a:xfrm xmlns:a="http://schemas.openxmlformats.org/drawingml/2006/main" flipV="1">
          <a:off x="4251970" y="1573268"/>
          <a:ext cx="1" cy="1171261"/>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0.68877</cdr:x>
      <cdr:y>0.35922</cdr:y>
    </cdr:from>
    <cdr:to>
      <cdr:x>0.68877</cdr:x>
      <cdr:y>0.56658</cdr:y>
    </cdr:to>
    <cdr:cxnSp macro="">
      <cdr:nvCxnSpPr>
        <cdr:cNvPr id="14" name="Straight Connector 13"/>
        <cdr:cNvCxnSpPr/>
      </cdr:nvCxnSpPr>
      <cdr:spPr>
        <a:xfrm xmlns:a="http://schemas.openxmlformats.org/drawingml/2006/main" flipV="1">
          <a:off x="4890599" y="1734042"/>
          <a:ext cx="1" cy="1000962"/>
        </a:xfrm>
        <a:prstGeom xmlns:a="http://schemas.openxmlformats.org/drawingml/2006/main" prst="line">
          <a:avLst/>
        </a:prstGeom>
        <a:ln xmlns:a="http://schemas.openxmlformats.org/drawingml/2006/main">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0.46436</cdr:x>
      <cdr:y>0.44211</cdr:y>
    </cdr:from>
    <cdr:to>
      <cdr:x>0.6395</cdr:x>
      <cdr:y>0.71034</cdr:y>
    </cdr:to>
    <cdr:cxnSp macro="">
      <cdr:nvCxnSpPr>
        <cdr:cNvPr id="4" name="Straight Arrow Connector 3"/>
        <cdr:cNvCxnSpPr/>
      </cdr:nvCxnSpPr>
      <cdr:spPr>
        <a:xfrm xmlns:a="http://schemas.openxmlformats.org/drawingml/2006/main" flipV="1">
          <a:off x="3297135" y="2134167"/>
          <a:ext cx="1243584" cy="129479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lvl1pPr defTabSz="929627">
              <a:defRPr sz="1300" smtClean="0"/>
            </a:lvl1pPr>
          </a:lstStyle>
          <a:p>
            <a:pPr>
              <a:defRPr/>
            </a:pPr>
            <a:endParaRPr lang="en-US"/>
          </a:p>
        </p:txBody>
      </p:sp>
      <p:sp>
        <p:nvSpPr>
          <p:cNvPr id="8195" name="Rectangle 3"/>
          <p:cNvSpPr>
            <a:spLocks noGrp="1" noChangeArrowheads="1"/>
          </p:cNvSpPr>
          <p:nvPr>
            <p:ph type="dt" idx="1"/>
          </p:nvPr>
        </p:nvSpPr>
        <p:spPr bwMode="auto">
          <a:xfrm>
            <a:off x="3970341" y="1"/>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lvl1pPr algn="r" defTabSz="929627">
              <a:defRPr sz="1300" smtClean="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1676" y="4416425"/>
            <a:ext cx="5607050" cy="418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2" y="883126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b" anchorCtr="0" compatLnSpc="1">
            <a:prstTxWarp prst="textNoShape">
              <a:avLst/>
            </a:prstTxWarp>
          </a:bodyPr>
          <a:lstStyle>
            <a:lvl1pPr defTabSz="929627">
              <a:defRPr sz="1300" smtClean="0"/>
            </a:lvl1pPr>
          </a:lstStyle>
          <a:p>
            <a:pPr>
              <a:defRPr/>
            </a:pPr>
            <a:endParaRPr lang="en-US"/>
          </a:p>
        </p:txBody>
      </p:sp>
      <p:sp>
        <p:nvSpPr>
          <p:cNvPr id="8199" name="Rectangle 7"/>
          <p:cNvSpPr>
            <a:spLocks noGrp="1" noChangeArrowheads="1"/>
          </p:cNvSpPr>
          <p:nvPr>
            <p:ph type="sldNum" sz="quarter" idx="5"/>
          </p:nvPr>
        </p:nvSpPr>
        <p:spPr bwMode="auto">
          <a:xfrm>
            <a:off x="3970341" y="883126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9" tIns="46470" rIns="92939" bIns="46470" numCol="1" anchor="b" anchorCtr="0" compatLnSpc="1">
            <a:prstTxWarp prst="textNoShape">
              <a:avLst/>
            </a:prstTxWarp>
          </a:bodyPr>
          <a:lstStyle>
            <a:lvl1pPr algn="r" defTabSz="929627">
              <a:defRPr sz="1300" smtClean="0"/>
            </a:lvl1pPr>
          </a:lstStyle>
          <a:p>
            <a:pPr>
              <a:defRPr/>
            </a:pPr>
            <a:fld id="{1634B49F-0C95-4C8A-952F-2D32117B9958}" type="slidenum">
              <a:rPr lang="en-US"/>
              <a:pPr>
                <a:defRPr/>
              </a:pPr>
              <a:t>‹#›</a:t>
            </a:fld>
            <a:endParaRPr lang="en-US"/>
          </a:p>
        </p:txBody>
      </p:sp>
    </p:spTree>
    <p:extLst>
      <p:ext uri="{BB962C8B-B14F-4D97-AF65-F5344CB8AC3E}">
        <p14:creationId xmlns:p14="http://schemas.microsoft.com/office/powerpoint/2010/main" val="152531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120836" name="Slide Number Placeholder 3"/>
          <p:cNvSpPr>
            <a:spLocks noGrp="1"/>
          </p:cNvSpPr>
          <p:nvPr>
            <p:ph type="sldNum" sz="quarter" idx="5"/>
          </p:nvPr>
        </p:nvSpPr>
        <p:spPr>
          <a:noFill/>
        </p:spPr>
        <p:txBody>
          <a:bodyPr/>
          <a:lstStyle>
            <a:lvl1pPr defTabSz="930230" eaLnBrk="0" hangingPunct="0">
              <a:spcBef>
                <a:spcPct val="30000"/>
              </a:spcBef>
              <a:defRPr sz="1200">
                <a:solidFill>
                  <a:schemeClr val="tx1"/>
                </a:solidFill>
                <a:latin typeface="Arial" panose="020B0604020202020204" pitchFamily="34" charset="0"/>
              </a:defRPr>
            </a:lvl1pPr>
            <a:lvl2pPr marL="716033" indent="-275397" defTabSz="930230" eaLnBrk="0" hangingPunct="0">
              <a:spcBef>
                <a:spcPct val="30000"/>
              </a:spcBef>
              <a:defRPr sz="1200">
                <a:solidFill>
                  <a:schemeClr val="tx1"/>
                </a:solidFill>
                <a:latin typeface="Arial" panose="020B0604020202020204" pitchFamily="34" charset="0"/>
              </a:defRPr>
            </a:lvl2pPr>
            <a:lvl3pPr marL="1101589" indent="-220318" defTabSz="930230" eaLnBrk="0" hangingPunct="0">
              <a:spcBef>
                <a:spcPct val="30000"/>
              </a:spcBef>
              <a:defRPr sz="1200">
                <a:solidFill>
                  <a:schemeClr val="tx1"/>
                </a:solidFill>
                <a:latin typeface="Arial" panose="020B0604020202020204" pitchFamily="34" charset="0"/>
              </a:defRPr>
            </a:lvl3pPr>
            <a:lvl4pPr marL="1542224" indent="-220318" defTabSz="930230" eaLnBrk="0" hangingPunct="0">
              <a:spcBef>
                <a:spcPct val="30000"/>
              </a:spcBef>
              <a:defRPr sz="1200">
                <a:solidFill>
                  <a:schemeClr val="tx1"/>
                </a:solidFill>
                <a:latin typeface="Arial" panose="020B0604020202020204" pitchFamily="34" charset="0"/>
              </a:defRPr>
            </a:lvl4pPr>
            <a:lvl5pPr marL="1982859" indent="-220318" defTabSz="930230" eaLnBrk="0" hangingPunct="0">
              <a:spcBef>
                <a:spcPct val="30000"/>
              </a:spcBef>
              <a:defRPr sz="1200">
                <a:solidFill>
                  <a:schemeClr val="tx1"/>
                </a:solidFill>
                <a:latin typeface="Arial" panose="020B0604020202020204" pitchFamily="34" charset="0"/>
              </a:defRPr>
            </a:lvl5pPr>
            <a:lvl6pPr marL="2423495" indent="-220318" defTabSz="930230" eaLnBrk="0" fontAlgn="base" hangingPunct="0">
              <a:spcBef>
                <a:spcPct val="30000"/>
              </a:spcBef>
              <a:spcAft>
                <a:spcPct val="0"/>
              </a:spcAft>
              <a:defRPr sz="1200">
                <a:solidFill>
                  <a:schemeClr val="tx1"/>
                </a:solidFill>
                <a:latin typeface="Arial" panose="020B0604020202020204" pitchFamily="34" charset="0"/>
              </a:defRPr>
            </a:lvl6pPr>
            <a:lvl7pPr marL="2864129" indent="-220318" defTabSz="930230" eaLnBrk="0" fontAlgn="base" hangingPunct="0">
              <a:spcBef>
                <a:spcPct val="30000"/>
              </a:spcBef>
              <a:spcAft>
                <a:spcPct val="0"/>
              </a:spcAft>
              <a:defRPr sz="1200">
                <a:solidFill>
                  <a:schemeClr val="tx1"/>
                </a:solidFill>
                <a:latin typeface="Arial" panose="020B0604020202020204" pitchFamily="34" charset="0"/>
              </a:defRPr>
            </a:lvl7pPr>
            <a:lvl8pPr marL="3304765" indent="-220318" defTabSz="930230" eaLnBrk="0" fontAlgn="base" hangingPunct="0">
              <a:spcBef>
                <a:spcPct val="30000"/>
              </a:spcBef>
              <a:spcAft>
                <a:spcPct val="0"/>
              </a:spcAft>
              <a:defRPr sz="1200">
                <a:solidFill>
                  <a:schemeClr val="tx1"/>
                </a:solidFill>
                <a:latin typeface="Arial" panose="020B0604020202020204" pitchFamily="34" charset="0"/>
              </a:defRPr>
            </a:lvl8pPr>
            <a:lvl9pPr marL="3745400" indent="-220318" defTabSz="93023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B044A15-CCE4-4B20-AC66-C329230C2FE2}" type="slidenum">
              <a:rPr lang="en-US" altLang="en-US" sz="1300">
                <a:solidFill>
                  <a:srgbClr val="000000"/>
                </a:solidFill>
              </a:rPr>
              <a:pPr eaLnBrk="1" hangingPunct="1">
                <a:spcBef>
                  <a:spcPct val="0"/>
                </a:spcBef>
              </a:pPr>
              <a:t>2</a:t>
            </a:fld>
            <a:endParaRPr lang="en-US" altLang="en-US" sz="1300">
              <a:solidFill>
                <a:srgbClr val="000000"/>
              </a:solidFill>
            </a:endParaRPr>
          </a:p>
        </p:txBody>
      </p:sp>
    </p:spTree>
    <p:extLst>
      <p:ext uri="{BB962C8B-B14F-4D97-AF65-F5344CB8AC3E}">
        <p14:creationId xmlns:p14="http://schemas.microsoft.com/office/powerpoint/2010/main" val="119136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a:prstGeom prst="rect">
            <a:avLst/>
          </a:prstGeom>
        </p:spPr>
        <p:txBody>
          <a:bodyPr/>
          <a:lstStyle>
            <a:lvl1pPr>
              <a:defRPr smtClean="0"/>
            </a:lvl1pPr>
          </a:lstStyle>
          <a:p>
            <a:pPr>
              <a:defRPr/>
            </a:pPr>
            <a:fld id="{554C27D6-ECDA-4B71-9F5B-4CD7B7932035}" type="datetime1">
              <a:rPr lang="en-US"/>
              <a:pPr>
                <a:defRPr/>
              </a:pPr>
              <a:t>10/28/2014</a:t>
            </a:fld>
            <a:endParaRPr lang="en-US" altLang="en-US"/>
          </a:p>
        </p:txBody>
      </p:sp>
      <p:sp>
        <p:nvSpPr>
          <p:cNvPr id="7" name="Rectangle 5"/>
          <p:cNvSpPr>
            <a:spLocks noGrp="1" noChangeArrowheads="1"/>
          </p:cNvSpPr>
          <p:nvPr>
            <p:ph type="ftr" sz="quarter" idx="11"/>
          </p:nvPr>
        </p:nvSpPr>
        <p:spPr>
          <a:xfrm>
            <a:off x="3124200" y="6243638"/>
            <a:ext cx="2895600" cy="457200"/>
          </a:xfrm>
          <a:prstGeom prst="rect">
            <a:avLst/>
          </a:prstGeo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endParaRPr lang="en-US" altLang="en-US" dirty="0"/>
          </a:p>
        </p:txBody>
      </p:sp>
    </p:spTree>
    <p:extLst>
      <p:ext uri="{BB962C8B-B14F-4D97-AF65-F5344CB8AC3E}">
        <p14:creationId xmlns:p14="http://schemas.microsoft.com/office/powerpoint/2010/main" val="9121219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03FADF9-080D-4B59-8ABA-DB694DA6FDC3}" type="datetime1">
              <a:rPr lang="en-US">
                <a:solidFill>
                  <a:srgbClr val="000000"/>
                </a:solidFill>
              </a:rPr>
              <a:pPr>
                <a:defRPr/>
              </a:pPr>
              <a:t>10/28/2014</a:t>
            </a:fld>
            <a:endParaRPr lang="en-US" altLang="en-US">
              <a:solidFill>
                <a:srgbClr val="000000"/>
              </a:solidFill>
            </a:endParaRPr>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endParaRPr lang="en-US" altLang="en-US">
              <a:solidFill>
                <a:srgbClr val="000000"/>
              </a:solidFill>
            </a:endParaRPr>
          </a:p>
        </p:txBody>
      </p:sp>
    </p:spTree>
    <p:extLst>
      <p:ext uri="{BB962C8B-B14F-4D97-AF65-F5344CB8AC3E}">
        <p14:creationId xmlns:p14="http://schemas.microsoft.com/office/powerpoint/2010/main" val="60838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97280"/>
            <a:ext cx="8229600" cy="4957445"/>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305305795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C7D6F919-64E7-46A2-838E-4048E583E2E4}" type="slidenum">
              <a:rPr lang="en-US" altLang="en-US">
                <a:solidFill>
                  <a:srgbClr val="000000"/>
                </a:solidFill>
              </a:rPr>
              <a:pPr/>
              <a:t>‹#›</a:t>
            </a:fld>
            <a:endParaRPr lang="en-US" altLang="en-US" dirty="0">
              <a:solidFill>
                <a:srgbClr val="000000"/>
              </a:solidFill>
            </a:endParaRPr>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solidFill>
                  <a:srgbClr val="000000"/>
                </a:solidFill>
              </a:rPr>
              <a:t>Antitrust Law</a:t>
            </a:r>
            <a:r>
              <a:rPr lang="en-US" altLang="en-US" sz="900" dirty="0" smtClean="0">
                <a:solidFill>
                  <a:srgbClr val="000000"/>
                </a:solidFill>
              </a:rPr>
              <a:t/>
            </a:r>
            <a:br>
              <a:rPr lang="en-US" altLang="en-US" sz="900" dirty="0" smtClean="0">
                <a:solidFill>
                  <a:srgbClr val="000000"/>
                </a:solidFill>
              </a:rPr>
            </a:br>
            <a:r>
              <a:rPr lang="en-US" altLang="en-US" sz="900" dirty="0" smtClean="0">
                <a:solidFill>
                  <a:srgbClr val="000000"/>
                </a:solidFill>
              </a:rPr>
              <a:t>Fall 2014  Yale Law School</a:t>
            </a:r>
            <a:br>
              <a:rPr lang="en-US" altLang="en-US" sz="900" dirty="0" smtClean="0">
                <a:solidFill>
                  <a:srgbClr val="000000"/>
                </a:solidFill>
              </a:rPr>
            </a:br>
            <a:r>
              <a:rPr lang="en-US" altLang="en-US" sz="900" dirty="0" smtClean="0">
                <a:solidFill>
                  <a:srgbClr val="000000"/>
                </a:solidFill>
              </a:rPr>
              <a:t>Dale Collins</a:t>
            </a:r>
          </a:p>
        </p:txBody>
      </p:sp>
    </p:spTree>
    <p:extLst>
      <p:ext uri="{BB962C8B-B14F-4D97-AF65-F5344CB8AC3E}">
        <p14:creationId xmlns:p14="http://schemas.microsoft.com/office/powerpoint/2010/main" val="2595927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4899424-FEB4-4F25-93D3-96EA2BAED8A0}" type="datetime1">
              <a:rPr lang="en-US">
                <a:solidFill>
                  <a:srgbClr val="000000"/>
                </a:solidFill>
              </a:rPr>
              <a:pPr>
                <a:defRPr/>
              </a:pPr>
              <a:t>10/28/2014</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A4C4DF3-7541-40AC-BE60-4C9E3FD068D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29698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593347-B46F-44F1-AF8A-098223622C4E}" type="datetime1">
              <a:rPr lang="en-US">
                <a:solidFill>
                  <a:srgbClr val="000000"/>
                </a:solidFill>
              </a:rPr>
              <a:pPr>
                <a:defRPr/>
              </a:pPr>
              <a:t>10/28/2014</a:t>
            </a:fld>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8EE046C-E8CA-46A3-8E4A-32A744368BB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7834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0DE53AA-CF1F-477A-86B8-068D426B3828}" type="datetime1">
              <a:rPr lang="en-US">
                <a:solidFill>
                  <a:srgbClr val="000000"/>
                </a:solidFill>
              </a:rPr>
              <a:pPr>
                <a:defRPr/>
              </a:pPr>
              <a:t>10/28/2014</a:t>
            </a:fld>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13E72F6-0ABB-4BFE-A625-D18C8AB16867}"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7873662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8557A3-F9E4-437C-88D6-20C846BC4BC6}" type="datetime1">
              <a:rPr lang="en-US">
                <a:solidFill>
                  <a:srgbClr val="000000"/>
                </a:solidFill>
              </a:rPr>
              <a:pPr>
                <a:defRPr/>
              </a:pPr>
              <a:t>10/28/2014</a:t>
            </a:fld>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4BF24A07-1A9A-4576-B6FD-05005A9D17F1}"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9991724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0DBEDC4-B9E8-4664-ADE3-81FC7353C66E}" type="datetime1">
              <a:rPr lang="en-US">
                <a:solidFill>
                  <a:srgbClr val="000000"/>
                </a:solidFill>
              </a:rPr>
              <a:pPr>
                <a:defRPr/>
              </a:pPr>
              <a:t>10/28/2014</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2CBE2A4-79CC-4F67-945F-C4528C010C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146517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983AE3-BEEA-410B-BD09-96A637C92DA1}" type="datetime1">
              <a:rPr lang="en-US">
                <a:solidFill>
                  <a:srgbClr val="000000"/>
                </a:solidFill>
              </a:rPr>
              <a:pPr>
                <a:defRPr/>
              </a:pPr>
              <a:t>10/28/2014</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CDC5BD0-10BD-4747-845D-A8976FFBDE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067420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6695A7-515A-4804-92E5-02CFA15F63ED}" type="datetime1">
              <a:rPr lang="en-US">
                <a:solidFill>
                  <a:srgbClr val="000000"/>
                </a:solidFill>
              </a:rPr>
              <a:pPr>
                <a:defRPr/>
              </a:pPr>
              <a:t>10/28/2014</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B6115DF1-8D01-45F1-A094-F3190021B61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36465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058400"/>
            <a:ext cx="8229600" cy="4996325"/>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smtClean="0"/>
            </a:lvl1pPr>
          </a:lstStyle>
          <a:p>
            <a:pPr>
              <a:defRPr/>
            </a:pPr>
            <a:fld id="{64A241CF-2A9D-4F7C-9199-B1435F5AB990}" type="slidenum">
              <a:rPr lang="en-US" altLang="en-US"/>
              <a:pPr>
                <a:defRPr/>
              </a:pPr>
              <a:t>‹#›</a:t>
            </a:fld>
            <a:endParaRPr lang="en-US" altLang="en-US" dirty="0"/>
          </a:p>
        </p:txBody>
      </p:sp>
    </p:spTree>
    <p:extLst>
      <p:ext uri="{BB962C8B-B14F-4D97-AF65-F5344CB8AC3E}">
        <p14:creationId xmlns:p14="http://schemas.microsoft.com/office/powerpoint/2010/main" val="234789781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BB7879-5717-43F8-A55D-22462857DFCB}" type="datetime1">
              <a:rPr lang="en-US">
                <a:solidFill>
                  <a:srgbClr val="000000"/>
                </a:solidFill>
              </a:rPr>
              <a:pPr>
                <a:defRPr/>
              </a:pPr>
              <a:t>10/28/2014</a:t>
            </a:fld>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E2DD9F-3CB0-4BA2-91C7-DBBA40AECE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3207758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140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5B1C9A6-AF76-4BCA-A1D6-1FD022B25843}" type="datetime1">
              <a:rPr lang="en-US">
                <a:solidFill>
                  <a:srgbClr val="000000"/>
                </a:solidFill>
              </a:rPr>
              <a:pPr>
                <a:defRPr/>
              </a:pPr>
              <a:t>10/28/2014</a:t>
            </a:fld>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58CCBD2-6F8C-4D61-8541-4B53F0B9B5F6}"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30917944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fld id="{D31AD65E-99E6-4861-8D1F-4FED3A1E477B}" type="slidenum">
              <a:rPr lang="en-US" altLang="en-US"/>
              <a:pPr>
                <a:defRPr/>
              </a:pPr>
              <a:t>‹#›</a:t>
            </a:fld>
            <a:endParaRPr lang="en-US" altLang="en-US" dirty="0"/>
          </a:p>
        </p:txBody>
      </p:sp>
    </p:spTree>
    <p:extLst>
      <p:ext uri="{BB962C8B-B14F-4D97-AF65-F5344CB8AC3E}">
        <p14:creationId xmlns:p14="http://schemas.microsoft.com/office/powerpoint/2010/main" val="39813688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F2740F2D-2E38-4D00-8A28-73ADF5E5C835}" type="datetime1">
              <a:rPr lang="en-US"/>
              <a:pPr>
                <a:defRPr/>
              </a:pPr>
              <a:t>10/28/2014</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5AEC9D-016D-4FA9-89CE-675D2B93055D}" type="slidenum">
              <a:rPr lang="en-US" altLang="en-US"/>
              <a:pPr>
                <a:defRPr/>
              </a:pPr>
              <a:t>‹#›</a:t>
            </a:fld>
            <a:endParaRPr lang="en-US" altLang="en-US" dirty="0"/>
          </a:p>
        </p:txBody>
      </p:sp>
    </p:spTree>
    <p:extLst>
      <p:ext uri="{BB962C8B-B14F-4D97-AF65-F5344CB8AC3E}">
        <p14:creationId xmlns:p14="http://schemas.microsoft.com/office/powerpoint/2010/main" val="3067371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A3233C20-ABD8-42C8-B66D-B67C92FF9638}" type="datetime1">
              <a:rPr lang="en-US"/>
              <a:pPr>
                <a:defRPr/>
              </a:pPr>
              <a:t>10/28/2014</a:t>
            </a:fld>
            <a:endParaRPr lang="en-US" altLang="en-US"/>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BD9F5F-D989-46AF-874D-503A8C5ED23E}" type="slidenum">
              <a:rPr lang="en-US" altLang="en-US"/>
              <a:pPr>
                <a:defRPr/>
              </a:pPr>
              <a:t>‹#›</a:t>
            </a:fld>
            <a:endParaRPr lang="en-US" altLang="en-US"/>
          </a:p>
        </p:txBody>
      </p:sp>
    </p:spTree>
    <p:extLst>
      <p:ext uri="{BB962C8B-B14F-4D97-AF65-F5344CB8AC3E}">
        <p14:creationId xmlns:p14="http://schemas.microsoft.com/office/powerpoint/2010/main" val="7395185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C8B6D534-F8B6-4DD6-9D1B-251B1535A8FE}" type="datetime1">
              <a:rPr lang="en-US"/>
              <a:pPr>
                <a:defRPr/>
              </a:pPr>
              <a:t>10/28/2014</a:t>
            </a:fld>
            <a:endParaRPr lang="en-US" alt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3649EE7-095A-466B-BFC5-961FFACA5BA7}" type="slidenum">
              <a:rPr lang="en-US" altLang="en-US"/>
              <a:pPr>
                <a:defRPr/>
              </a:pPr>
              <a:t>‹#›</a:t>
            </a:fld>
            <a:endParaRPr lang="en-US" altLang="en-US"/>
          </a:p>
        </p:txBody>
      </p:sp>
    </p:spTree>
    <p:extLst>
      <p:ext uri="{BB962C8B-B14F-4D97-AF65-F5344CB8AC3E}">
        <p14:creationId xmlns:p14="http://schemas.microsoft.com/office/powerpoint/2010/main" val="126594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93B55E4A-E8E2-4C76-A0CC-057680F8C80F}" type="datetime1">
              <a:rPr lang="en-US"/>
              <a:pPr>
                <a:defRPr/>
              </a:pPr>
              <a:t>10/28/2014</a:t>
            </a:fld>
            <a:endParaRPr lang="en-US" altLang="en-US"/>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724179D-9931-43D0-93B7-B281D164EB0B}" type="slidenum">
              <a:rPr lang="en-US" altLang="en-US"/>
              <a:pPr>
                <a:defRPr/>
              </a:pPr>
              <a:t>‹#›</a:t>
            </a:fld>
            <a:endParaRPr lang="en-US" altLang="en-US"/>
          </a:p>
        </p:txBody>
      </p:sp>
    </p:spTree>
    <p:extLst>
      <p:ext uri="{BB962C8B-B14F-4D97-AF65-F5344CB8AC3E}">
        <p14:creationId xmlns:p14="http://schemas.microsoft.com/office/powerpoint/2010/main" val="135210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3C3FCAB5-BC41-431A-96F9-B70F363AA0EA}" type="datetime1">
              <a:rPr lang="en-US"/>
              <a:pPr>
                <a:defRPr/>
              </a:pPr>
              <a:t>10/28/2014</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8FF370-E295-432B-9D96-128E21408381}" type="slidenum">
              <a:rPr lang="en-US" altLang="en-US"/>
              <a:pPr>
                <a:defRPr/>
              </a:pPr>
              <a:t>‹#›</a:t>
            </a:fld>
            <a:endParaRPr lang="en-US" altLang="en-US"/>
          </a:p>
        </p:txBody>
      </p:sp>
    </p:spTree>
    <p:extLst>
      <p:ext uri="{BB962C8B-B14F-4D97-AF65-F5344CB8AC3E}">
        <p14:creationId xmlns:p14="http://schemas.microsoft.com/office/powerpoint/2010/main" val="10879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fld id="{F0B4ABCD-BD93-4F25-A1B8-60E9C4D08906}" type="slidenum">
              <a:rPr lang="en-US" altLang="en-US"/>
              <a:pPr>
                <a:defRPr/>
              </a:pPr>
              <a:t>‹#›</a:t>
            </a:fld>
            <a:endParaRPr lang="en-US" altLang="en-US" dirty="0"/>
          </a:p>
        </p:txBody>
      </p:sp>
    </p:spTree>
    <p:extLst>
      <p:ext uri="{BB962C8B-B14F-4D97-AF65-F5344CB8AC3E}">
        <p14:creationId xmlns:p14="http://schemas.microsoft.com/office/powerpoint/2010/main" val="26918072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96963"/>
            <a:ext cx="8229600"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smtClean="0">
                <a:latin typeface="+mn-lt"/>
              </a:defRPr>
            </a:lvl1pPr>
          </a:lstStyle>
          <a:p>
            <a:pPr>
              <a:defRPr/>
            </a:pPr>
            <a:fld id="{5F0037A6-757D-4D9C-B614-371D20AB2058}" type="slidenum">
              <a:rPr lang="en-US" altLang="en-US" smtClean="0"/>
              <a:pPr>
                <a:defRPr/>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9906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fld id="{48442BC7-69C6-4A02-AE06-3FF63F31B348}" type="datetime1">
              <a:rPr lang="en-US">
                <a:solidFill>
                  <a:srgbClr val="000000"/>
                </a:solidFill>
              </a:rPr>
              <a:pPr>
                <a:defRPr/>
              </a:pPr>
              <a:t>10/28/2014</a:t>
            </a:fld>
            <a:endParaRPr lang="en-US" altLang="en-US">
              <a:solidFill>
                <a:srgbClr val="000000"/>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solidFill>
                <a:srgbClr val="000000"/>
              </a:solidFill>
            </a:endParaRPr>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mn-lt"/>
              </a:defRPr>
            </a:lvl1pPr>
          </a:lstStyle>
          <a:p>
            <a:fld id="{0F014187-6994-440A-9278-A32211235A4A}" type="slidenum">
              <a:rPr lang="en-US" altLang="en-US" smtClean="0">
                <a:solidFill>
                  <a:srgbClr val="000000"/>
                </a:solidFill>
              </a:rPr>
              <a:pPr/>
              <a:t>‹#›</a:t>
            </a:fld>
            <a:endParaRPr lang="en-US" altLang="en-US" dirty="0">
              <a:solidFill>
                <a:srgbClr val="000000"/>
              </a:solidFill>
            </a:endParaRPr>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solidFill>
                <a:srgbClr val="000000"/>
              </a:solidFill>
              <a:latin typeface="Arial" panose="020B0604020202020204" pitchFamily="34" charset="0"/>
            </a:endParaRP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latin typeface="Arial" panose="020B0604020202020204" pitchFamily="34" charset="0"/>
            </a:endParaRPr>
          </a:p>
        </p:txBody>
      </p:sp>
    </p:spTree>
    <p:extLst>
      <p:ext uri="{BB962C8B-B14F-4D97-AF65-F5344CB8AC3E}">
        <p14:creationId xmlns:p14="http://schemas.microsoft.com/office/powerpoint/2010/main" val="328799063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emf"/><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0.bin"/><Relationship Id="rId5" Type="http://schemas.openxmlformats.org/officeDocument/2006/relationships/oleObject" Target="../embeddings/oleObject7.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1235075"/>
            <a:ext cx="8104187" cy="2101850"/>
          </a:xfrm>
        </p:spPr>
        <p:txBody>
          <a:bodyPr/>
          <a:lstStyle/>
          <a:p>
            <a:pPr eaLnBrk="1" hangingPunct="1"/>
            <a:r>
              <a:rPr lang="en-US" dirty="0"/>
              <a:t>11. Horizontal Mergers </a:t>
            </a:r>
            <a:r>
              <a:rPr lang="en-US" dirty="0" smtClean="0"/>
              <a:t/>
            </a:r>
            <a:br>
              <a:rPr lang="en-US" dirty="0" smtClean="0"/>
            </a:br>
            <a:endParaRPr lang="en-US" sz="2400" dirty="0" smtClean="0"/>
          </a:p>
        </p:txBody>
      </p:sp>
      <p:sp>
        <p:nvSpPr>
          <p:cNvPr id="4099" name="Rectangle 3"/>
          <p:cNvSpPr>
            <a:spLocks noGrp="1" noChangeArrowheads="1"/>
          </p:cNvSpPr>
          <p:nvPr>
            <p:ph type="subTitle" idx="1"/>
          </p:nvPr>
        </p:nvSpPr>
        <p:spPr/>
        <p:txBody>
          <a:bodyPr/>
          <a:lstStyle/>
          <a:p>
            <a:pPr eaLnBrk="1" hangingPunct="1"/>
            <a:r>
              <a:rPr lang="en-US" dirty="0" smtClean="0"/>
              <a:t>Antitrust Law</a:t>
            </a:r>
          </a:p>
          <a:p>
            <a:pPr eaLnBrk="1" hangingPunct="1"/>
            <a:r>
              <a:rPr lang="en-US" sz="1600" dirty="0" smtClean="0"/>
              <a:t>Fall 2014   Yale Law School</a:t>
            </a:r>
          </a:p>
          <a:p>
            <a:pPr eaLnBrk="1" hangingPunct="1"/>
            <a:r>
              <a:rPr lang="en-US" sz="1600" dirty="0" smtClean="0"/>
              <a:t>Dale Collins</a:t>
            </a:r>
          </a:p>
        </p:txBody>
      </p:sp>
      <p:sp>
        <p:nvSpPr>
          <p:cNvPr id="3" name="TextBox 2"/>
          <p:cNvSpPr txBox="1"/>
          <p:nvPr/>
        </p:nvSpPr>
        <p:spPr>
          <a:xfrm>
            <a:off x="3857625" y="438150"/>
            <a:ext cx="1415772" cy="369332"/>
          </a:xfrm>
          <a:prstGeom prst="rect">
            <a:avLst/>
          </a:prstGeom>
          <a:noFill/>
        </p:spPr>
        <p:txBody>
          <a:bodyPr wrap="none" rtlCol="0">
            <a:spAutoFit/>
          </a:bodyPr>
          <a:lstStyle/>
          <a:p>
            <a:r>
              <a:rPr lang="en-US" dirty="0" smtClean="0"/>
              <a:t>Class slides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Unilateral effects: An example</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10</a:t>
            </a:fld>
            <a:endParaRPr lang="en-US" altLang="en-US" dirty="0"/>
          </a:p>
        </p:txBody>
      </p:sp>
      <p:graphicFrame>
        <p:nvGraphicFramePr>
          <p:cNvPr id="7" name="Chart 6"/>
          <p:cNvGraphicFramePr>
            <a:graphicFrameLocks/>
          </p:cNvGraphicFramePr>
          <p:nvPr>
            <p:extLst>
              <p:ext uri="{D42A27DB-BD31-4B8C-83A1-F6EECF244321}">
                <p14:modId xmlns:p14="http://schemas.microsoft.com/office/powerpoint/2010/main" val="169980219"/>
              </p:ext>
            </p:extLst>
          </p:nvPr>
        </p:nvGraphicFramePr>
        <p:xfrm>
          <a:off x="2295525" y="1031357"/>
          <a:ext cx="4552950" cy="4922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33839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Unilateral effects: An example</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11</a:t>
            </a:fld>
            <a:endParaRPr lang="en-US" altLang="en-US" dirty="0"/>
          </a:p>
        </p:txBody>
      </p:sp>
      <p:graphicFrame>
        <p:nvGraphicFramePr>
          <p:cNvPr id="11" name="Chart 10"/>
          <p:cNvGraphicFramePr>
            <a:graphicFrameLocks/>
          </p:cNvGraphicFramePr>
          <p:nvPr>
            <p:extLst>
              <p:ext uri="{D42A27DB-BD31-4B8C-83A1-F6EECF244321}">
                <p14:modId xmlns:p14="http://schemas.microsoft.com/office/powerpoint/2010/main" val="301012165"/>
              </p:ext>
            </p:extLst>
          </p:nvPr>
        </p:nvGraphicFramePr>
        <p:xfrm>
          <a:off x="1033463" y="1084521"/>
          <a:ext cx="7100444" cy="4827181"/>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2778827" y="4548249"/>
            <a:ext cx="2244436" cy="646331"/>
          </a:xfrm>
          <a:prstGeom prst="rect">
            <a:avLst/>
          </a:prstGeom>
          <a:noFill/>
        </p:spPr>
        <p:txBody>
          <a:bodyPr wrap="square" rtlCol="0">
            <a:spAutoFit/>
          </a:bodyPr>
          <a:lstStyle/>
          <a:p>
            <a:r>
              <a:rPr lang="en-US" sz="1200" dirty="0" smtClean="0"/>
              <a:t>Lost profit from higher price </a:t>
            </a:r>
            <a:r>
              <a:rPr lang="en-US" sz="1200" dirty="0" smtClean="0"/>
              <a:t>(but offset in part through recaptured)</a:t>
            </a:r>
            <a:endParaRPr lang="en-US" sz="1200" dirty="0"/>
          </a:p>
        </p:txBody>
      </p:sp>
      <p:sp>
        <p:nvSpPr>
          <p:cNvPr id="15" name="TextBox 14"/>
          <p:cNvSpPr txBox="1"/>
          <p:nvPr/>
        </p:nvSpPr>
        <p:spPr>
          <a:xfrm>
            <a:off x="5830785" y="1638794"/>
            <a:ext cx="2090057" cy="461665"/>
          </a:xfrm>
          <a:prstGeom prst="rect">
            <a:avLst/>
          </a:prstGeom>
          <a:noFill/>
        </p:spPr>
        <p:txBody>
          <a:bodyPr wrap="square" rtlCol="0">
            <a:spAutoFit/>
          </a:bodyPr>
          <a:lstStyle/>
          <a:p>
            <a:r>
              <a:rPr lang="en-US" sz="1200" dirty="0" smtClean="0"/>
              <a:t>Additional profit from higher price on Product 1</a:t>
            </a:r>
            <a:endParaRPr lang="en-US" sz="1200" dirty="0"/>
          </a:p>
        </p:txBody>
      </p:sp>
      <p:cxnSp>
        <p:nvCxnSpPr>
          <p:cNvPr id="17" name="Straight Arrow Connector 16"/>
          <p:cNvCxnSpPr/>
          <p:nvPr/>
        </p:nvCxnSpPr>
        <p:spPr>
          <a:xfrm flipH="1">
            <a:off x="4429496" y="1864426"/>
            <a:ext cx="1306286" cy="8787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566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4" name="Content Placeholder 3"/>
          <p:cNvSpPr>
            <a:spLocks noGrp="1"/>
          </p:cNvSpPr>
          <p:nvPr>
            <p:ph idx="1"/>
          </p:nvPr>
        </p:nvSpPr>
        <p:spPr/>
        <p:txBody>
          <a:bodyPr/>
          <a:lstStyle/>
          <a:p>
            <a:r>
              <a:rPr lang="en-US" dirty="0" smtClean="0"/>
              <a:t>Types</a:t>
            </a:r>
          </a:p>
          <a:p>
            <a:pPr lvl="1"/>
            <a:r>
              <a:rPr lang="en-US" dirty="0" smtClean="0"/>
              <a:t>Fixed cost</a:t>
            </a:r>
          </a:p>
          <a:p>
            <a:pPr lvl="1"/>
            <a:r>
              <a:rPr lang="en-US" dirty="0" smtClean="0"/>
              <a:t>Marginal cost</a:t>
            </a:r>
          </a:p>
          <a:p>
            <a:pPr lvl="1"/>
            <a:r>
              <a:rPr lang="en-US" dirty="0" smtClean="0"/>
              <a:t>Others (e.g., R&amp;D)</a:t>
            </a:r>
          </a:p>
          <a:p>
            <a:r>
              <a:rPr lang="en-US" dirty="0" smtClean="0"/>
              <a:t>Cost efficiencies</a:t>
            </a:r>
          </a:p>
          <a:p>
            <a:pPr lvl="1"/>
            <a:r>
              <a:rPr lang="en-US" dirty="0" smtClean="0"/>
              <a:t>Most common in merger defenses</a:t>
            </a:r>
          </a:p>
          <a:p>
            <a:pPr lvl="1"/>
            <a:r>
              <a:rPr lang="en-US" dirty="0" smtClean="0"/>
              <a:t>Consider the firm’s profit maximization problem:</a:t>
            </a:r>
          </a:p>
          <a:p>
            <a:pPr lvl="1"/>
            <a:endParaRPr lang="en-US" dirty="0"/>
          </a:p>
          <a:p>
            <a:pPr lvl="1"/>
            <a:endParaRPr lang="en-US" dirty="0" smtClean="0"/>
          </a:p>
          <a:p>
            <a:pPr marL="344487" lvl="1" indent="0">
              <a:buNone/>
            </a:pPr>
            <a:r>
              <a:rPr lang="en-US" dirty="0"/>
              <a:t> </a:t>
            </a:r>
            <a:r>
              <a:rPr lang="en-US" dirty="0" smtClean="0"/>
              <a:t>     where F is fixed cost and m is constant marginal cost.</a:t>
            </a:r>
          </a:p>
          <a:p>
            <a:pPr marL="344487" lvl="1" indent="0">
              <a:buNone/>
            </a:pPr>
            <a:r>
              <a:rPr lang="en-US" dirty="0" smtClean="0"/>
              <a:t>      The first order conditions for a profit maximum is:</a:t>
            </a:r>
          </a:p>
          <a:p>
            <a:pPr marL="344487" lvl="1" indent="0">
              <a:buNone/>
            </a:pPr>
            <a:endParaRPr lang="en-US" dirty="0"/>
          </a:p>
          <a:p>
            <a:pPr marL="344487" lvl="1" indent="0">
              <a:buNone/>
            </a:pPr>
            <a:endParaRPr lang="en-US" dirty="0" smtClean="0"/>
          </a:p>
          <a:p>
            <a:pPr marL="344487" lvl="1" indent="0">
              <a:buNone/>
            </a:pPr>
            <a:r>
              <a:rPr lang="en-US" dirty="0" smtClean="0"/>
              <a:t>      that is, marginal revenue equals marginal cost. Note that in this model changes in</a:t>
            </a:r>
            <a:br>
              <a:rPr lang="en-US" dirty="0" smtClean="0"/>
            </a:br>
            <a:r>
              <a:rPr lang="en-US" dirty="0" smtClean="0"/>
              <a:t>      F have no effect on the first order condition and therefore no effect on postmerger </a:t>
            </a:r>
            <a:br>
              <a:rPr lang="en-US" dirty="0" smtClean="0"/>
            </a:br>
            <a:r>
              <a:rPr lang="en-US" dirty="0" smtClean="0"/>
              <a:t>      prices. Only changes in the marginal cost </a:t>
            </a:r>
            <a:r>
              <a:rPr lang="en-US" i="1" dirty="0" smtClean="0"/>
              <a:t>m</a:t>
            </a:r>
            <a:r>
              <a:rPr lang="en-US" dirty="0" smtClean="0"/>
              <a:t> can affect prices.</a:t>
            </a:r>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12</a:t>
            </a:fld>
            <a:endParaRPr lang="en-US" altLang="en-US"/>
          </a:p>
        </p:txBody>
      </p:sp>
      <p:graphicFrame>
        <p:nvGraphicFramePr>
          <p:cNvPr id="5" name="Object 4"/>
          <p:cNvGraphicFramePr>
            <a:graphicFrameLocks noChangeAspect="1"/>
          </p:cNvGraphicFramePr>
          <p:nvPr>
            <p:extLst>
              <p:ext uri="{D42A27DB-BD31-4B8C-83A1-F6EECF244321}">
                <p14:modId xmlns:p14="http://schemas.microsoft.com/office/powerpoint/2010/main" val="855737447"/>
              </p:ext>
            </p:extLst>
          </p:nvPr>
        </p:nvGraphicFramePr>
        <p:xfrm>
          <a:off x="3397250" y="3532188"/>
          <a:ext cx="1841500" cy="254000"/>
        </p:xfrm>
        <a:graphic>
          <a:graphicData uri="http://schemas.openxmlformats.org/presentationml/2006/ole">
            <mc:AlternateContent xmlns:mc="http://schemas.openxmlformats.org/markup-compatibility/2006">
              <mc:Choice xmlns:v="urn:schemas-microsoft-com:vml" Requires="v">
                <p:oleObj spid="_x0000_s7190" name="Equation" r:id="rId3" imgW="1841400" imgH="253800" progId="Equation.DSMT4">
                  <p:embed/>
                </p:oleObj>
              </mc:Choice>
              <mc:Fallback>
                <p:oleObj name="Equation" r:id="rId3" imgW="1841400" imgH="253800" progId="Equation.DSMT4">
                  <p:embed/>
                  <p:pic>
                    <p:nvPicPr>
                      <p:cNvPr id="0" name=""/>
                      <p:cNvPicPr/>
                      <p:nvPr/>
                    </p:nvPicPr>
                    <p:blipFill>
                      <a:blip r:embed="rId4"/>
                      <a:stretch>
                        <a:fillRect/>
                      </a:stretch>
                    </p:blipFill>
                    <p:spPr>
                      <a:xfrm>
                        <a:off x="3397250" y="3532188"/>
                        <a:ext cx="1841500" cy="254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75267364"/>
              </p:ext>
            </p:extLst>
          </p:nvPr>
        </p:nvGraphicFramePr>
        <p:xfrm>
          <a:off x="3409950" y="4557713"/>
          <a:ext cx="1930400" cy="546100"/>
        </p:xfrm>
        <a:graphic>
          <a:graphicData uri="http://schemas.openxmlformats.org/presentationml/2006/ole">
            <mc:AlternateContent xmlns:mc="http://schemas.openxmlformats.org/markup-compatibility/2006">
              <mc:Choice xmlns:v="urn:schemas-microsoft-com:vml" Requires="v">
                <p:oleObj spid="_x0000_s7191" name="Equation" r:id="rId5" imgW="1930320" imgH="545760" progId="Equation.DSMT4">
                  <p:embed/>
                </p:oleObj>
              </mc:Choice>
              <mc:Fallback>
                <p:oleObj name="Equation" r:id="rId5" imgW="1930320" imgH="545760" progId="Equation.DSMT4">
                  <p:embed/>
                  <p:pic>
                    <p:nvPicPr>
                      <p:cNvPr id="0" name=""/>
                      <p:cNvPicPr/>
                      <p:nvPr/>
                    </p:nvPicPr>
                    <p:blipFill>
                      <a:blip r:embed="rId6"/>
                      <a:stretch>
                        <a:fillRect/>
                      </a:stretch>
                    </p:blipFill>
                    <p:spPr>
                      <a:xfrm>
                        <a:off x="3409950" y="4557713"/>
                        <a:ext cx="1930400" cy="546100"/>
                      </a:xfrm>
                      <a:prstGeom prst="rect">
                        <a:avLst/>
                      </a:prstGeom>
                    </p:spPr>
                  </p:pic>
                </p:oleObj>
              </mc:Fallback>
            </mc:AlternateContent>
          </a:graphicData>
        </a:graphic>
      </p:graphicFrame>
    </p:spTree>
    <p:extLst>
      <p:ext uri="{BB962C8B-B14F-4D97-AF65-F5344CB8AC3E}">
        <p14:creationId xmlns:p14="http://schemas.microsoft.com/office/powerpoint/2010/main" val="3129280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3" name="Content Placeholder 2"/>
          <p:cNvSpPr>
            <a:spLocks noGrp="1"/>
          </p:cNvSpPr>
          <p:nvPr>
            <p:ph idx="1"/>
          </p:nvPr>
        </p:nvSpPr>
        <p:spPr/>
        <p:txBody>
          <a:bodyPr/>
          <a:lstStyle/>
          <a:p>
            <a:r>
              <a:rPr lang="en-US" dirty="0" smtClean="0"/>
              <a:t>But changes in </a:t>
            </a:r>
            <a:r>
              <a:rPr lang="en-US" i="1" dirty="0" smtClean="0"/>
              <a:t>m</a:t>
            </a:r>
            <a:r>
              <a:rPr lang="en-US" dirty="0" smtClean="0"/>
              <a:t> can affect prices.  A reduction in marginal cost will even cause a profit-maximizing monopolist to lower price.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13</a:t>
            </a:fld>
            <a:endParaRPr lang="en-US" altLang="en-US" dirty="0"/>
          </a:p>
        </p:txBody>
      </p:sp>
      <p:cxnSp>
        <p:nvCxnSpPr>
          <p:cNvPr id="6" name="Straight Connector 5"/>
          <p:cNvCxnSpPr/>
          <p:nvPr/>
        </p:nvCxnSpPr>
        <p:spPr>
          <a:xfrm>
            <a:off x="2457450" y="2026770"/>
            <a:ext cx="0" cy="32194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66975" y="5255745"/>
            <a:ext cx="41624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452688" y="2305376"/>
            <a:ext cx="3700462" cy="2950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455069" y="2307758"/>
            <a:ext cx="1707356" cy="2957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57450" y="3722220"/>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66975" y="4550895"/>
            <a:ext cx="38290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760013" y="3350364"/>
            <a:ext cx="0" cy="192389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3283323" y="2955343"/>
            <a:ext cx="0" cy="229575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2472538" y="2962658"/>
            <a:ext cx="79735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465222" y="3357679"/>
            <a:ext cx="129479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452006" y="3540560"/>
            <a:ext cx="461986" cy="369332"/>
          </a:xfrm>
          <a:prstGeom prst="rect">
            <a:avLst/>
          </a:prstGeom>
          <a:noFill/>
        </p:spPr>
        <p:txBody>
          <a:bodyPr wrap="none" rtlCol="0">
            <a:spAutoFit/>
          </a:bodyPr>
          <a:lstStyle/>
          <a:p>
            <a:r>
              <a:rPr lang="en-US" i="1" dirty="0" smtClean="0"/>
              <a:t>m</a:t>
            </a:r>
            <a:r>
              <a:rPr lang="en-US" baseline="-25000" dirty="0" smtClean="0"/>
              <a:t>1</a:t>
            </a:r>
            <a:endParaRPr lang="en-US" baseline="-25000" dirty="0"/>
          </a:p>
        </p:txBody>
      </p:sp>
      <p:sp>
        <p:nvSpPr>
          <p:cNvPr id="30" name="TextBox 29"/>
          <p:cNvSpPr txBox="1"/>
          <p:nvPr/>
        </p:nvSpPr>
        <p:spPr>
          <a:xfrm>
            <a:off x="6472733" y="4358643"/>
            <a:ext cx="461986" cy="369332"/>
          </a:xfrm>
          <a:prstGeom prst="rect">
            <a:avLst/>
          </a:prstGeom>
          <a:noFill/>
        </p:spPr>
        <p:txBody>
          <a:bodyPr wrap="none" rtlCol="0">
            <a:spAutoFit/>
          </a:bodyPr>
          <a:lstStyle/>
          <a:p>
            <a:r>
              <a:rPr lang="en-US" i="1" dirty="0" smtClean="0"/>
              <a:t>m</a:t>
            </a:r>
            <a:r>
              <a:rPr lang="en-US" i="1" baseline="-25000" dirty="0" smtClean="0"/>
              <a:t>2</a:t>
            </a:r>
            <a:endParaRPr lang="en-US" baseline="-25000" dirty="0"/>
          </a:p>
        </p:txBody>
      </p:sp>
      <p:sp>
        <p:nvSpPr>
          <p:cNvPr id="31" name="TextBox 30"/>
          <p:cNvSpPr txBox="1"/>
          <p:nvPr/>
        </p:nvSpPr>
        <p:spPr>
          <a:xfrm>
            <a:off x="1973884" y="2749299"/>
            <a:ext cx="397866" cy="369332"/>
          </a:xfrm>
          <a:prstGeom prst="rect">
            <a:avLst/>
          </a:prstGeom>
          <a:noFill/>
        </p:spPr>
        <p:txBody>
          <a:bodyPr wrap="none" rtlCol="0">
            <a:spAutoFit/>
          </a:bodyPr>
          <a:lstStyle/>
          <a:p>
            <a:r>
              <a:rPr lang="en-US" i="1" dirty="0" smtClean="0"/>
              <a:t>p</a:t>
            </a:r>
            <a:r>
              <a:rPr lang="en-US" baseline="-25000" dirty="0" smtClean="0"/>
              <a:t>1</a:t>
            </a:r>
            <a:endParaRPr lang="en-US" baseline="-25000" dirty="0"/>
          </a:p>
        </p:txBody>
      </p:sp>
      <p:sp>
        <p:nvSpPr>
          <p:cNvPr id="32" name="TextBox 31"/>
          <p:cNvSpPr txBox="1"/>
          <p:nvPr/>
        </p:nvSpPr>
        <p:spPr>
          <a:xfrm>
            <a:off x="2001927" y="3552752"/>
            <a:ext cx="397866" cy="369332"/>
          </a:xfrm>
          <a:prstGeom prst="rect">
            <a:avLst/>
          </a:prstGeom>
          <a:noFill/>
        </p:spPr>
        <p:txBody>
          <a:bodyPr wrap="none" rtlCol="0">
            <a:spAutoFit/>
          </a:bodyPr>
          <a:lstStyle/>
          <a:p>
            <a:r>
              <a:rPr lang="en-US" i="1" dirty="0" smtClean="0"/>
              <a:t>p</a:t>
            </a:r>
            <a:r>
              <a:rPr lang="en-US" i="1" baseline="-25000" dirty="0" smtClean="0"/>
              <a:t>2</a:t>
            </a:r>
            <a:endParaRPr lang="en-US" baseline="-25000" dirty="0"/>
          </a:p>
        </p:txBody>
      </p:sp>
      <p:sp>
        <p:nvSpPr>
          <p:cNvPr id="33" name="TextBox 32"/>
          <p:cNvSpPr txBox="1"/>
          <p:nvPr/>
        </p:nvSpPr>
        <p:spPr>
          <a:xfrm>
            <a:off x="3093110" y="5258413"/>
            <a:ext cx="397866" cy="369332"/>
          </a:xfrm>
          <a:prstGeom prst="rect">
            <a:avLst/>
          </a:prstGeom>
          <a:noFill/>
        </p:spPr>
        <p:txBody>
          <a:bodyPr wrap="none" rtlCol="0">
            <a:spAutoFit/>
          </a:bodyPr>
          <a:lstStyle/>
          <a:p>
            <a:r>
              <a:rPr lang="en-US" i="1" dirty="0" smtClean="0"/>
              <a:t>q</a:t>
            </a:r>
            <a:r>
              <a:rPr lang="en-US" baseline="-25000" dirty="0" smtClean="0"/>
              <a:t>1</a:t>
            </a:r>
            <a:endParaRPr lang="en-US" baseline="-25000" dirty="0"/>
          </a:p>
        </p:txBody>
      </p:sp>
      <p:sp>
        <p:nvSpPr>
          <p:cNvPr id="34" name="TextBox 33"/>
          <p:cNvSpPr txBox="1"/>
          <p:nvPr/>
        </p:nvSpPr>
        <p:spPr>
          <a:xfrm>
            <a:off x="3558845" y="5248659"/>
            <a:ext cx="397866" cy="369332"/>
          </a:xfrm>
          <a:prstGeom prst="rect">
            <a:avLst/>
          </a:prstGeom>
          <a:noFill/>
        </p:spPr>
        <p:txBody>
          <a:bodyPr wrap="none" rtlCol="0">
            <a:spAutoFit/>
          </a:bodyPr>
          <a:lstStyle/>
          <a:p>
            <a:r>
              <a:rPr lang="en-US" i="1" dirty="0" smtClean="0"/>
              <a:t>q</a:t>
            </a:r>
            <a:r>
              <a:rPr lang="en-US" i="1" baseline="-25000" dirty="0" smtClean="0"/>
              <a:t>2</a:t>
            </a:r>
            <a:endParaRPr lang="en-US" baseline="-25000" dirty="0"/>
          </a:p>
        </p:txBody>
      </p:sp>
      <p:cxnSp>
        <p:nvCxnSpPr>
          <p:cNvPr id="36" name="Straight Arrow Connector 35"/>
          <p:cNvCxnSpPr>
            <a:endCxn id="30" idx="0"/>
          </p:cNvCxnSpPr>
          <p:nvPr/>
        </p:nvCxnSpPr>
        <p:spPr>
          <a:xfrm>
            <a:off x="6693408" y="3950210"/>
            <a:ext cx="10318" cy="4084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157984" y="3167484"/>
            <a:ext cx="0" cy="4315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3471863" y="5486726"/>
            <a:ext cx="130627" cy="49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625389" y="2062889"/>
            <a:ext cx="2416046" cy="923330"/>
          </a:xfrm>
          <a:prstGeom prst="rect">
            <a:avLst/>
          </a:prstGeom>
          <a:noFill/>
          <a:ln>
            <a:solidFill>
              <a:schemeClr val="accent1">
                <a:shade val="95000"/>
                <a:satMod val="105000"/>
              </a:schemeClr>
            </a:solidFill>
          </a:ln>
        </p:spPr>
        <p:txBody>
          <a:bodyPr wrap="none" rtlCol="0">
            <a:spAutoFit/>
          </a:bodyPr>
          <a:lstStyle/>
          <a:p>
            <a:r>
              <a:rPr lang="en-US" dirty="0" smtClean="0"/>
              <a:t>With a decrease in </a:t>
            </a:r>
            <a:r>
              <a:rPr lang="en-US" i="1" dirty="0" smtClean="0"/>
              <a:t>m</a:t>
            </a:r>
            <a:r>
              <a:rPr lang="en-US" dirty="0" smtClean="0"/>
              <a:t>,</a:t>
            </a:r>
          </a:p>
          <a:p>
            <a:r>
              <a:rPr lang="en-US" i="1" dirty="0" smtClean="0"/>
              <a:t>p</a:t>
            </a:r>
            <a:r>
              <a:rPr lang="en-US" dirty="0" smtClean="0"/>
              <a:t> decrease and</a:t>
            </a:r>
          </a:p>
          <a:p>
            <a:r>
              <a:rPr lang="en-US" i="1" dirty="0" smtClean="0"/>
              <a:t>q</a:t>
            </a:r>
            <a:r>
              <a:rPr lang="en-US" dirty="0" smtClean="0"/>
              <a:t> increases</a:t>
            </a:r>
            <a:endParaRPr lang="en-US" dirty="0"/>
          </a:p>
        </p:txBody>
      </p:sp>
    </p:spTree>
    <p:extLst>
      <p:ext uri="{BB962C8B-B14F-4D97-AF65-F5344CB8AC3E}">
        <p14:creationId xmlns:p14="http://schemas.microsoft.com/office/powerpoint/2010/main" val="4242928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Efficiencies</a:t>
            </a:r>
            <a:endParaRPr lang="en-US" dirty="0"/>
          </a:p>
        </p:txBody>
      </p:sp>
      <p:sp>
        <p:nvSpPr>
          <p:cNvPr id="3" name="Content Placeholder 2"/>
          <p:cNvSpPr>
            <a:spLocks noGrp="1"/>
          </p:cNvSpPr>
          <p:nvPr>
            <p:ph idx="1"/>
          </p:nvPr>
        </p:nvSpPr>
        <p:spPr/>
        <p:txBody>
          <a:bodyPr/>
          <a:lstStyle/>
          <a:p>
            <a:r>
              <a:rPr lang="en-US" dirty="0" smtClean="0"/>
              <a:t>Cost efficiencies as a merger defense</a:t>
            </a:r>
          </a:p>
          <a:p>
            <a:pPr lvl="1"/>
            <a:r>
              <a:rPr lang="en-US" dirty="0" smtClean="0"/>
              <a:t>Are the alleged efficiencies </a:t>
            </a:r>
            <a:r>
              <a:rPr lang="en-US" i="1" dirty="0" smtClean="0"/>
              <a:t>merger specific</a:t>
            </a:r>
            <a:r>
              <a:rPr lang="en-US" dirty="0" smtClean="0"/>
              <a:t>?  </a:t>
            </a:r>
          </a:p>
          <a:p>
            <a:pPr lvl="2"/>
            <a:r>
              <a:rPr lang="en-US" i="1" dirty="0" smtClean="0"/>
              <a:t>Could</a:t>
            </a:r>
            <a:r>
              <a:rPr lang="en-US" dirty="0" smtClean="0"/>
              <a:t> they be achieved in the absence of the transaction?</a:t>
            </a:r>
          </a:p>
          <a:p>
            <a:pPr lvl="2"/>
            <a:r>
              <a:rPr lang="en-US" dirty="0" smtClean="0"/>
              <a:t>Is this the right question? Or is the right question “Would they be achieved in the absence of the transaction”?</a:t>
            </a:r>
          </a:p>
          <a:p>
            <a:pPr lvl="2"/>
            <a:r>
              <a:rPr lang="en-US" dirty="0" smtClean="0"/>
              <a:t>The agencies strongly (and to an extent the courts) ask only the first question</a:t>
            </a:r>
          </a:p>
          <a:p>
            <a:pPr lvl="1"/>
            <a:r>
              <a:rPr lang="en-US" dirty="0" smtClean="0"/>
              <a:t>Are the alleged efficiencies </a:t>
            </a:r>
            <a:r>
              <a:rPr lang="en-US" i="1" dirty="0" smtClean="0"/>
              <a:t>verifiable</a:t>
            </a:r>
            <a:r>
              <a:rPr lang="en-US" dirty="0" smtClean="0"/>
              <a:t>? </a:t>
            </a:r>
          </a:p>
          <a:p>
            <a:pPr lvl="2"/>
            <a:r>
              <a:rPr lang="en-US" dirty="0" smtClean="0"/>
              <a:t>Have they been rigorously derived the parties?</a:t>
            </a:r>
          </a:p>
          <a:p>
            <a:pPr lvl="2"/>
            <a:r>
              <a:rPr lang="en-US" dirty="0" smtClean="0"/>
              <a:t>Can they be objectively ascertained by a third party?</a:t>
            </a:r>
          </a:p>
          <a:p>
            <a:pPr lvl="3"/>
            <a:r>
              <a:rPr lang="en-US" dirty="0" smtClean="0"/>
              <a:t>The agencies usually regard this “third party” as an accountant or an economist, that is, someone without expertise in the industry in question—causes them to reject efficiencies that depend on expert industry judgment</a:t>
            </a:r>
          </a:p>
          <a:p>
            <a:pPr lvl="3"/>
            <a:r>
              <a:rPr lang="en-US" dirty="0" smtClean="0"/>
              <a:t>Courts are trending this way as well</a:t>
            </a:r>
          </a:p>
          <a:p>
            <a:pPr lvl="1"/>
            <a:r>
              <a:rPr lang="en-US" dirty="0" smtClean="0"/>
              <a:t>Are the alleged efficiencies </a:t>
            </a:r>
            <a:r>
              <a:rPr lang="en-US" i="1" dirty="0" smtClean="0"/>
              <a:t>timely and sufficient</a:t>
            </a:r>
            <a:r>
              <a:rPr lang="en-US" dirty="0" smtClean="0"/>
              <a:t>?</a:t>
            </a:r>
          </a:p>
          <a:p>
            <a:pPr lvl="2"/>
            <a:r>
              <a:rPr lang="en-US" dirty="0" smtClean="0"/>
              <a:t>Will they occur in time and with sufficient magnitude to offset the anticompetitive effects of the merger that would be likely to occur in the absence of the efficiencies?</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14</a:t>
            </a:fld>
            <a:endParaRPr lang="en-US" altLang="en-US" dirty="0"/>
          </a:p>
        </p:txBody>
      </p:sp>
    </p:spTree>
    <p:extLst>
      <p:ext uri="{BB962C8B-B14F-4D97-AF65-F5344CB8AC3E}">
        <p14:creationId xmlns:p14="http://schemas.microsoft.com/office/powerpoint/2010/main" val="3852739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7813"/>
            <a:ext cx="8686800" cy="712787"/>
          </a:xfrm>
        </p:spPr>
        <p:txBody>
          <a:bodyPr/>
          <a:lstStyle/>
          <a:p>
            <a:r>
              <a:rPr lang="en-US" dirty="0"/>
              <a:t>The 2010 </a:t>
            </a:r>
            <a:r>
              <a:rPr lang="en-US" dirty="0" smtClean="0"/>
              <a:t>Merger Guidelines</a:t>
            </a:r>
            <a:endParaRPr lang="en-US" altLang="en-US" dirty="0" smtClean="0"/>
          </a:p>
        </p:txBody>
      </p:sp>
      <p:sp>
        <p:nvSpPr>
          <p:cNvPr id="54275" name="Rectangle 3"/>
          <p:cNvSpPr>
            <a:spLocks noGrp="1" noChangeArrowheads="1"/>
          </p:cNvSpPr>
          <p:nvPr>
            <p:ph type="body" idx="1"/>
          </p:nvPr>
        </p:nvSpPr>
        <p:spPr>
          <a:xfrm>
            <a:off x="457200" y="1096963"/>
            <a:ext cx="8229600" cy="4957762"/>
          </a:xfrm>
        </p:spPr>
        <p:txBody>
          <a:bodyPr/>
          <a:lstStyle/>
          <a:p>
            <a:r>
              <a:rPr lang="en-US" altLang="en-US" dirty="0" smtClean="0"/>
              <a:t>“HHI thresholds”</a:t>
            </a:r>
          </a:p>
          <a:p>
            <a:pPr lvl="1"/>
            <a:r>
              <a:rPr lang="en-US" altLang="en-US" dirty="0" smtClean="0"/>
              <a:t>Not really </a:t>
            </a:r>
            <a:r>
              <a:rPr lang="en-US" altLang="en-US" i="1" dirty="0" smtClean="0"/>
              <a:t>PNB</a:t>
            </a:r>
            <a:r>
              <a:rPr lang="en-US" altLang="en-US" dirty="0" smtClean="0"/>
              <a:t> thresholds, but courts tend to use them that way</a:t>
            </a:r>
            <a:r>
              <a:rPr lang="en-US" altLang="en-US" baseline="30000" dirty="0" smtClean="0"/>
              <a:t>1</a:t>
            </a:r>
          </a:p>
        </p:txBody>
      </p:sp>
      <p:sp>
        <p:nvSpPr>
          <p:cNvPr id="5427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a:spcBef>
                <a:spcPct val="0"/>
              </a:spcBef>
              <a:buClrTx/>
              <a:buSzTx/>
              <a:buFontTx/>
              <a:buNone/>
            </a:pPr>
            <a:fld id="{9F213C62-FE7B-443C-9B83-35637F2B04A8}" type="slidenum">
              <a:rPr lang="en-US" altLang="en-US" sz="900">
                <a:solidFill>
                  <a:srgbClr val="000000"/>
                </a:solidFill>
                <a:latin typeface="Arial"/>
              </a:rPr>
              <a:pPr>
                <a:spcBef>
                  <a:spcPct val="0"/>
                </a:spcBef>
                <a:buClrTx/>
                <a:buSzTx/>
                <a:buFontTx/>
                <a:buNone/>
              </a:pPr>
              <a:t>2</a:t>
            </a:fld>
            <a:endParaRPr lang="en-US" altLang="en-US" sz="900" dirty="0">
              <a:solidFill>
                <a:srgbClr val="000000"/>
              </a:solidFill>
              <a:latin typeface="Arial"/>
            </a:endParaRPr>
          </a:p>
        </p:txBody>
      </p:sp>
      <p:graphicFrame>
        <p:nvGraphicFramePr>
          <p:cNvPr id="190497" name="Group 33"/>
          <p:cNvGraphicFramePr>
            <a:graphicFrameLocks noGrp="1"/>
          </p:cNvGraphicFramePr>
          <p:nvPr>
            <p:ph sz="half" idx="4294967295"/>
            <p:extLst>
              <p:ext uri="{D42A27DB-BD31-4B8C-83A1-F6EECF244321}">
                <p14:modId xmlns:p14="http://schemas.microsoft.com/office/powerpoint/2010/main" val="4059993114"/>
              </p:ext>
            </p:extLst>
          </p:nvPr>
        </p:nvGraphicFramePr>
        <p:xfrm>
          <a:off x="682625" y="2038844"/>
          <a:ext cx="8004175" cy="2780056"/>
        </p:xfrm>
        <a:graphic>
          <a:graphicData uri="http://schemas.openxmlformats.org/drawingml/2006/table">
            <a:tbl>
              <a:tblPr/>
              <a:tblGrid>
                <a:gridCol w="2535237"/>
                <a:gridCol w="803275"/>
                <a:gridCol w="4665663"/>
              </a:tblGrid>
              <a:tr h="27458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Postmerger HHI</a:t>
                      </a:r>
                    </a:p>
                  </a:txBody>
                  <a:tcPr marT="45722" marB="45722"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l-GR" sz="1200" b="1" i="0" u="none" strike="noStrike" cap="none" normalizeH="0" baseline="0" dirty="0" smtClean="0">
                          <a:ln>
                            <a:noFill/>
                          </a:ln>
                          <a:solidFill>
                            <a:schemeClr val="tx1"/>
                          </a:solidFill>
                          <a:effectLst/>
                          <a:latin typeface="Arial" charset="0"/>
                          <a:cs typeface="Arial" charset="0"/>
                        </a:rPr>
                        <a:t>Δ</a:t>
                      </a:r>
                      <a:r>
                        <a:rPr kumimoji="0" lang="en-US" sz="1200" b="1" i="0" u="none" strike="noStrike" cap="none" normalizeH="0" baseline="0" dirty="0" smtClean="0">
                          <a:ln>
                            <a:noFill/>
                          </a:ln>
                          <a:solidFill>
                            <a:schemeClr val="tx1"/>
                          </a:solidFill>
                          <a:effectLst/>
                          <a:latin typeface="Arial" charset="0"/>
                          <a:cs typeface="Arial" charset="0"/>
                        </a:rPr>
                        <a:t>HHI</a:t>
                      </a:r>
                      <a:endParaRPr kumimoji="0" lang="el-GR" sz="1200" b="1" i="0" u="none" strike="noStrike" cap="none" normalizeH="0" baseline="0" dirty="0" smtClean="0">
                        <a:ln>
                          <a:noFill/>
                        </a:ln>
                        <a:solidFill>
                          <a:schemeClr val="tx1"/>
                        </a:solidFill>
                        <a:effectLst/>
                        <a:latin typeface="Arial" charset="0"/>
                        <a:cs typeface="Arial" charset="0"/>
                      </a:endParaRPr>
                    </a:p>
                  </a:txBody>
                  <a:tcPr marT="45722" marB="45722"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Guidelines</a:t>
                      </a:r>
                    </a:p>
                  </a:txBody>
                  <a:tcPr marT="45722" marB="45722"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&lt; 100</a:t>
                      </a:r>
                    </a:p>
                  </a:txBody>
                  <a:tcPr marT="45722" marB="45722"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“unlikely to have adverse competitive consequences and ordinarily require no further analysis”</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&lt; 1500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a:t>
                      </a:r>
                    </a:p>
                  </a:txBody>
                  <a:tcPr marT="45722" marB="45722"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“unlikely to have adverse competitive consequences and ordinarily require no further analysis”</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937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Between 1500 and 2500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cs typeface="Arial" charset="0"/>
                        </a:rPr>
                        <a:t>≥ 100</a:t>
                      </a:r>
                    </a:p>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marT="45722" marB="45722" horzOverflow="overflow">
                    <a:lnL>
                      <a:noFill/>
                    </a:lnL>
                    <a:lnR>
                      <a:noFill/>
                    </a:lnR>
                    <a:lnT>
                      <a:noFill/>
                    </a:lnT>
                    <a:lnB>
                      <a:noFill/>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“potentially raise significant competitive concerns and often warrant scrutiny”</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tr>
              <a:tr h="45714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&gt; 2500</a:t>
                      </a:r>
                    </a:p>
                  </a:txBody>
                  <a:tcPr marT="45722" marB="45722"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100-200</a:t>
                      </a:r>
                    </a:p>
                  </a:txBody>
                  <a:tcPr marT="45722" marB="45722"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defRPr/>
                      </a:pPr>
                      <a:r>
                        <a:rPr kumimoji="0" lang="en-US" sz="1200" b="0" i="0" u="none" strike="noStrike" cap="none" normalizeH="0" baseline="0" dirty="0" smtClean="0">
                          <a:ln>
                            <a:noFill/>
                          </a:ln>
                          <a:solidFill>
                            <a:schemeClr val="tx1"/>
                          </a:solidFill>
                          <a:effectLst/>
                          <a:latin typeface="Arial" charset="0"/>
                        </a:rPr>
                        <a:t>“unlikely to have adverse competitive consequences and ordinarily require no further analysis”</a:t>
                      </a:r>
                    </a:p>
                  </a:txBody>
                  <a:tcPr marT="45722" marB="45722"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639992">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en-US" sz="1200" b="0" i="0" u="none" strike="noStrike" cap="none" normalizeH="0" baseline="0" dirty="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cs typeface="Arial" charset="0"/>
                        </a:rPr>
                        <a:t>≥ 200</a:t>
                      </a:r>
                    </a:p>
                  </a:txBody>
                  <a:tcPr marT="45722" marB="4572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1200" b="0" i="0" u="none" strike="noStrike" cap="none" normalizeH="0" baseline="0" dirty="0" smtClean="0">
                          <a:ln>
                            <a:noFill/>
                          </a:ln>
                          <a:solidFill>
                            <a:schemeClr val="tx1"/>
                          </a:solidFill>
                          <a:effectLst/>
                          <a:latin typeface="Arial" charset="0"/>
                        </a:rPr>
                        <a:t>“will be presumed to be likely to enhance market power. The presumption may be rebutted by persuasive evidence showing that the merger is unlikely to enhance market power.”</a:t>
                      </a:r>
                    </a:p>
                  </a:txBody>
                  <a:tcPr marT="45722" marB="45722"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bl>
          </a:graphicData>
        </a:graphic>
      </p:graphicFrame>
      <p:sp>
        <p:nvSpPr>
          <p:cNvPr id="54300" name="Text Box 34"/>
          <p:cNvSpPr txBox="1">
            <a:spLocks noChangeArrowheads="1"/>
          </p:cNvSpPr>
          <p:nvPr/>
        </p:nvSpPr>
        <p:spPr bwMode="auto">
          <a:xfrm>
            <a:off x="601663" y="5156200"/>
            <a:ext cx="8221662"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50000"/>
              </a:spcBef>
              <a:buClrTx/>
              <a:buSzTx/>
              <a:buFontTx/>
              <a:buNone/>
            </a:pPr>
            <a:r>
              <a:rPr lang="en-US" altLang="en-US" sz="1200" baseline="30000">
                <a:solidFill>
                  <a:srgbClr val="000000"/>
                </a:solidFill>
              </a:rPr>
              <a:t>1</a:t>
            </a:r>
            <a:r>
              <a:rPr lang="en-US" altLang="en-US" sz="1200">
                <a:solidFill>
                  <a:srgbClr val="000000"/>
                </a:solidFill>
              </a:rPr>
              <a:t>  “The purpose of these thresholds is not to provide a rigid screen to separate competitively benign mergers from anticompetitive ones, although high levels of concentration do raise concerns. Rather, they provide one way to identify some mergers unlikely to raise competitive concerns and some others for which it is particularly important to examine whether other competitive factors confirm, reinforce, or counteract the potentially harmful effects of increased concentration.”2010 Merger Guidelines </a:t>
            </a:r>
            <a:r>
              <a:rPr lang="en-US" altLang="en-US" sz="1200">
                <a:solidFill>
                  <a:srgbClr val="000000"/>
                </a:solidFill>
                <a:cs typeface="Arial" panose="020B0604020202020204" pitchFamily="34" charset="0"/>
              </a:rPr>
              <a:t>§ 5.3. </a:t>
            </a:r>
          </a:p>
        </p:txBody>
      </p:sp>
    </p:spTree>
    <p:extLst>
      <p:ext uri="{BB962C8B-B14F-4D97-AF65-F5344CB8AC3E}">
        <p14:creationId xmlns:p14="http://schemas.microsoft.com/office/powerpoint/2010/main" val="1373001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23" name="Content Placeholder 22"/>
          <p:cNvSpPr>
            <a:spLocks noGrp="1"/>
          </p:cNvSpPr>
          <p:nvPr>
            <p:ph idx="1"/>
          </p:nvPr>
        </p:nvSpPr>
        <p:spPr/>
        <p:txBody>
          <a:bodyPr/>
          <a:lstStyle/>
          <a:p>
            <a:r>
              <a:rPr lang="en-US" dirty="0"/>
              <a:t>Application: H&amp;R Block/</a:t>
            </a:r>
            <a:r>
              <a:rPr lang="en-US" dirty="0" err="1"/>
              <a:t>TaxACT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solidFill>
                  <a:srgbClr val="000000"/>
                </a:solidFill>
              </a:rPr>
              <a:pPr/>
              <a:t>3</a:t>
            </a:fld>
            <a:endParaRPr lang="en-US" altLang="en-US" dirty="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22060124"/>
              </p:ext>
            </p:extLst>
          </p:nvPr>
        </p:nvGraphicFramePr>
        <p:xfrm>
          <a:off x="901813" y="1622048"/>
          <a:ext cx="3957055" cy="2857500"/>
        </p:xfrm>
        <a:graphic>
          <a:graphicData uri="http://schemas.openxmlformats.org/drawingml/2006/table">
            <a:tbl>
              <a:tblPr/>
              <a:tblGrid>
                <a:gridCol w="1316633"/>
                <a:gridCol w="1148476"/>
                <a:gridCol w="1491946"/>
              </a:tblGrid>
              <a:tr h="238125">
                <a:tc>
                  <a:txBody>
                    <a:bodyPr/>
                    <a:lstStyle/>
                    <a:p>
                      <a:pPr algn="l"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Premerger</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HHI</a:t>
                      </a:r>
                    </a:p>
                  </a:txBody>
                  <a:tcPr marL="9525" marR="9525" marT="9525" marB="0" anchor="b">
                    <a:lnL>
                      <a:noFill/>
                    </a:lnL>
                    <a:lnR>
                      <a:noFill/>
                    </a:lnR>
                    <a:lnT>
                      <a:noFill/>
                    </a:lnT>
                    <a:lnB>
                      <a:noFill/>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Shares</a:t>
                      </a: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Contribution</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Intuit</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62.2%</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3869</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HRB</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15.6%</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243</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TaxACT</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12.8%</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164</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Others (6)</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9.4%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a:rPr>
                        <a:t>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238125">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a:txBody>
                    <a:bodyPr/>
                    <a:lstStyle/>
                    <a:p>
                      <a:pPr algn="l" fontAlgn="b"/>
                      <a:r>
                        <a:rPr lang="en-US" sz="1400" b="0" i="0" u="none" strike="noStrike" dirty="0">
                          <a:solidFill>
                            <a:srgbClr val="000000"/>
                          </a:solidFill>
                          <a:effectLst/>
                          <a:latin typeface="Calibri"/>
                        </a:rPr>
                        <a:t>Combined </a:t>
                      </a:r>
                      <a:r>
                        <a:rPr lang="en-US" sz="1400" b="0" i="0" u="none" strike="noStrike" dirty="0" smtClean="0">
                          <a:solidFill>
                            <a:srgbClr val="000000"/>
                          </a:solidFill>
                          <a:effectLst/>
                          <a:latin typeface="Calibri"/>
                        </a:rPr>
                        <a:t> share</a:t>
                      </a:r>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28.4%</a:t>
                      </a: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238125">
                <a:tc gridSpan="2">
                  <a:txBody>
                    <a:bodyPr/>
                    <a:lstStyle/>
                    <a:p>
                      <a:pPr algn="l" fontAlgn="b"/>
                      <a:r>
                        <a:rPr lang="en-US" sz="1400" b="0" i="0" u="none" strike="noStrike">
                          <a:solidFill>
                            <a:srgbClr val="000000"/>
                          </a:solidFill>
                          <a:effectLst/>
                          <a:latin typeface="Calibri"/>
                        </a:rPr>
                        <a:t>Premerger HHI</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a:noFill/>
                    </a:lnT>
                    <a:lnB>
                      <a:noFill/>
                    </a:lnB>
                  </a:tcPr>
                </a:tc>
              </a:tr>
              <a:tr h="238125">
                <a:tc>
                  <a:txBody>
                    <a:bodyPr/>
                    <a:lstStyle/>
                    <a:p>
                      <a:pPr algn="l" fontAlgn="b"/>
                      <a:r>
                        <a:rPr lang="en-US" sz="1400" b="0" i="0" u="none" strike="noStrike">
                          <a:solidFill>
                            <a:srgbClr val="000000"/>
                          </a:solidFill>
                          <a:effectLst/>
                          <a:latin typeface="Calibri"/>
                        </a:rPr>
                        <a:t>Delta</a:t>
                      </a: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400</a:t>
                      </a:r>
                    </a:p>
                  </a:txBody>
                  <a:tcPr marL="9525" marR="9525" marT="9525" marB="0" anchor="b">
                    <a:lnL>
                      <a:noFill/>
                    </a:lnL>
                    <a:lnR>
                      <a:noFill/>
                    </a:lnR>
                    <a:lnT>
                      <a:noFill/>
                    </a:lnT>
                    <a:lnB>
                      <a:noFill/>
                    </a:lnB>
                  </a:tcPr>
                </a:tc>
              </a:tr>
              <a:tr h="238125">
                <a:tc gridSpan="2">
                  <a:txBody>
                    <a:bodyPr/>
                    <a:lstStyle/>
                    <a:p>
                      <a:pPr algn="l" fontAlgn="b"/>
                      <a:r>
                        <a:rPr lang="en-US" sz="1400" b="0" i="0" u="none" strike="noStrike">
                          <a:solidFill>
                            <a:srgbClr val="000000"/>
                          </a:solidFill>
                          <a:effectLst/>
                          <a:latin typeface="Calibri"/>
                        </a:rPr>
                        <a:t>Postmerger HHI</a:t>
                      </a:r>
                    </a:p>
                  </a:txBody>
                  <a:tcPr marL="9525" marR="9525" marT="9525" marB="0" anchor="b">
                    <a:lnL>
                      <a:noFill/>
                    </a:lnL>
                    <a:lnR>
                      <a:noFill/>
                    </a:lnR>
                    <a:lnT>
                      <a:noFill/>
                    </a:lnT>
                    <a:lnB>
                      <a:noFill/>
                    </a:lnB>
                  </a:tcPr>
                </a:tc>
                <a:tc hMerge="1">
                  <a:txBody>
                    <a:bodyPr/>
                    <a:lstStyle/>
                    <a:p>
                      <a:endParaRPr lang="en-US"/>
                    </a:p>
                  </a:txBody>
                  <a:tcPr/>
                </a:tc>
                <a:tc>
                  <a:txBody>
                    <a:bodyPr/>
                    <a:lstStyle/>
                    <a:p>
                      <a:pPr algn="ctr" fontAlgn="b"/>
                      <a:r>
                        <a:rPr lang="en-US" sz="1400" b="0" i="0" u="none" strike="noStrike" dirty="0">
                          <a:solidFill>
                            <a:srgbClr val="000000"/>
                          </a:solidFill>
                          <a:effectLst/>
                          <a:latin typeface="Calibri"/>
                        </a:rPr>
                        <a:t>4691</a:t>
                      </a:r>
                    </a:p>
                  </a:txBody>
                  <a:tcPr marL="9525" marR="9525" marT="9525" marB="0" anchor="b">
                    <a:lnL>
                      <a:noFill/>
                    </a:lnL>
                    <a:lnR>
                      <a:noFill/>
                    </a:lnR>
                    <a:lnT>
                      <a:noFill/>
                    </a:lnT>
                    <a:lnB>
                      <a:noFill/>
                    </a:lnB>
                  </a:tcPr>
                </a:tc>
              </a:tr>
            </a:tbl>
          </a:graphicData>
        </a:graphic>
      </p:graphicFrame>
      <p:sp>
        <p:nvSpPr>
          <p:cNvPr id="11" name="TextBox 10"/>
          <p:cNvSpPr txBox="1"/>
          <p:nvPr/>
        </p:nvSpPr>
        <p:spPr>
          <a:xfrm>
            <a:off x="509966" y="5767710"/>
            <a:ext cx="627095" cy="369332"/>
          </a:xfrm>
          <a:prstGeom prst="rect">
            <a:avLst/>
          </a:prstGeom>
          <a:noFill/>
        </p:spPr>
        <p:txBody>
          <a:bodyPr wrap="none" rtlCol="0">
            <a:spAutoFit/>
          </a:bodyPr>
          <a:lstStyle/>
          <a:p>
            <a:r>
              <a:rPr lang="en-US" sz="1400" dirty="0" smtClean="0"/>
              <a:t>Note</a:t>
            </a:r>
            <a:r>
              <a:rPr lang="en-US" dirty="0" smtClean="0"/>
              <a:t>:</a:t>
            </a:r>
          </a:p>
        </p:txBody>
      </p:sp>
      <p:sp>
        <p:nvSpPr>
          <p:cNvPr id="12" name="TextBox 11"/>
          <p:cNvSpPr txBox="1"/>
          <p:nvPr/>
        </p:nvSpPr>
        <p:spPr>
          <a:xfrm>
            <a:off x="1397127" y="5806498"/>
            <a:ext cx="6823692" cy="307777"/>
          </a:xfrm>
          <a:prstGeom prst="rect">
            <a:avLst/>
          </a:prstGeom>
          <a:noFill/>
        </p:spPr>
        <p:txBody>
          <a:bodyPr wrap="square" rtlCol="0">
            <a:spAutoFit/>
          </a:bodyPr>
          <a:lstStyle/>
          <a:p>
            <a:r>
              <a:rPr lang="en-US" sz="1400" dirty="0" smtClean="0"/>
              <a:t>Court appears to have assumed that </a:t>
            </a:r>
            <a:r>
              <a:rPr lang="en-US" sz="1400" dirty="0"/>
              <a:t>six equal-sized </a:t>
            </a:r>
            <a:r>
              <a:rPr lang="en-US" sz="1400" dirty="0" smtClean="0"/>
              <a:t>firms are in the “other” category</a:t>
            </a:r>
            <a:endParaRPr lang="en-US" sz="1400" dirty="0"/>
          </a:p>
        </p:txBody>
      </p:sp>
      <p:sp>
        <p:nvSpPr>
          <p:cNvPr id="15" name="TextBox 14"/>
          <p:cNvSpPr txBox="1"/>
          <p:nvPr/>
        </p:nvSpPr>
        <p:spPr>
          <a:xfrm>
            <a:off x="4410645" y="3991698"/>
            <a:ext cx="2122697" cy="276999"/>
          </a:xfrm>
          <a:prstGeom prst="rect">
            <a:avLst/>
          </a:prstGeom>
          <a:noFill/>
          <a:ln>
            <a:solidFill>
              <a:schemeClr val="accent1"/>
            </a:solidFill>
          </a:ln>
        </p:spPr>
        <p:txBody>
          <a:bodyPr wrap="none" rtlCol="0">
            <a:spAutoFit/>
          </a:bodyPr>
          <a:lstStyle/>
          <a:p>
            <a:r>
              <a:rPr lang="en-US" sz="1200" dirty="0" smtClean="0"/>
              <a:t>2 </a:t>
            </a:r>
            <a:r>
              <a:rPr lang="en-US" sz="1200" dirty="0" smtClean="0">
                <a:sym typeface="Symbol"/>
              </a:rPr>
              <a:t> HRB share  Intuit share</a:t>
            </a:r>
            <a:endParaRPr lang="en-US" sz="1200" dirty="0"/>
          </a:p>
        </p:txBody>
      </p:sp>
      <p:sp>
        <p:nvSpPr>
          <p:cNvPr id="16" name="TextBox 15"/>
          <p:cNvSpPr txBox="1"/>
          <p:nvPr/>
        </p:nvSpPr>
        <p:spPr>
          <a:xfrm>
            <a:off x="4418231" y="2088939"/>
            <a:ext cx="2735492" cy="276999"/>
          </a:xfrm>
          <a:prstGeom prst="rect">
            <a:avLst/>
          </a:prstGeom>
          <a:noFill/>
          <a:ln>
            <a:solidFill>
              <a:schemeClr val="accent1"/>
            </a:solidFill>
          </a:ln>
        </p:spPr>
        <p:txBody>
          <a:bodyPr wrap="none" rtlCol="0">
            <a:spAutoFit/>
          </a:bodyPr>
          <a:lstStyle/>
          <a:p>
            <a:r>
              <a:rPr lang="en-US" sz="1200" dirty="0" smtClean="0"/>
              <a:t>The square of the firm’s market share</a:t>
            </a:r>
            <a:endParaRPr lang="en-US" sz="1200" dirty="0"/>
          </a:p>
        </p:txBody>
      </p:sp>
      <p:sp>
        <p:nvSpPr>
          <p:cNvPr id="17" name="TextBox 16"/>
          <p:cNvSpPr txBox="1"/>
          <p:nvPr/>
        </p:nvSpPr>
        <p:spPr>
          <a:xfrm>
            <a:off x="4419609" y="3087817"/>
            <a:ext cx="4499950" cy="276999"/>
          </a:xfrm>
          <a:prstGeom prst="rect">
            <a:avLst/>
          </a:prstGeom>
          <a:noFill/>
          <a:ln>
            <a:solidFill>
              <a:schemeClr val="accent1"/>
            </a:solidFill>
          </a:ln>
        </p:spPr>
        <p:txBody>
          <a:bodyPr wrap="none" rtlCol="0">
            <a:spAutoFit/>
          </a:bodyPr>
          <a:lstStyle/>
          <a:p>
            <a:r>
              <a:rPr lang="en-US" sz="1200" dirty="0" smtClean="0"/>
              <a:t>The sum of the squared shares of all of the firms in the market</a:t>
            </a:r>
            <a:endParaRPr lang="en-US" sz="1200" dirty="0"/>
          </a:p>
        </p:txBody>
      </p:sp>
      <p:sp>
        <p:nvSpPr>
          <p:cNvPr id="18" name="TextBox 17"/>
          <p:cNvSpPr txBox="1"/>
          <p:nvPr/>
        </p:nvSpPr>
        <p:spPr>
          <a:xfrm>
            <a:off x="4419578" y="2746638"/>
            <a:ext cx="4432624" cy="276999"/>
          </a:xfrm>
          <a:prstGeom prst="rect">
            <a:avLst/>
          </a:prstGeom>
          <a:noFill/>
          <a:ln>
            <a:solidFill>
              <a:schemeClr val="accent1"/>
            </a:solidFill>
          </a:ln>
        </p:spPr>
        <p:txBody>
          <a:bodyPr wrap="none" rtlCol="0">
            <a:spAutoFit/>
          </a:bodyPr>
          <a:lstStyle/>
          <a:p>
            <a:r>
              <a:rPr lang="en-US" sz="1200" dirty="0" smtClean="0"/>
              <a:t>Residual share (9.4%) divided by 6 firms and added six times  </a:t>
            </a:r>
            <a:endParaRPr lang="en-US" sz="1200" dirty="0"/>
          </a:p>
        </p:txBody>
      </p:sp>
      <p:sp>
        <p:nvSpPr>
          <p:cNvPr id="20" name="TextBox 19"/>
          <p:cNvSpPr txBox="1"/>
          <p:nvPr/>
        </p:nvSpPr>
        <p:spPr>
          <a:xfrm>
            <a:off x="140574" y="4600625"/>
            <a:ext cx="8809996" cy="646331"/>
          </a:xfrm>
          <a:prstGeom prst="rect">
            <a:avLst/>
          </a:prstGeom>
          <a:noFill/>
        </p:spPr>
        <p:txBody>
          <a:bodyPr wrap="square" rtlCol="0">
            <a:spAutoFit/>
          </a:bodyPr>
          <a:lstStyle/>
          <a:p>
            <a:pPr algn="ctr"/>
            <a:r>
              <a:rPr lang="en-US" dirty="0" smtClean="0"/>
              <a:t>“Violates” the 2010 Guidelines: </a:t>
            </a:r>
            <a:br>
              <a:rPr lang="en-US" dirty="0" smtClean="0"/>
            </a:br>
            <a:r>
              <a:rPr lang="en-US" dirty="0" smtClean="0"/>
              <a:t>Postmerger HHI exceeds 2500 and delta exceeds 200 </a:t>
            </a:r>
            <a:endParaRPr lang="en-US" dirty="0"/>
          </a:p>
        </p:txBody>
      </p:sp>
    </p:spTree>
    <p:extLst>
      <p:ext uri="{BB962C8B-B14F-4D97-AF65-F5344CB8AC3E}">
        <p14:creationId xmlns:p14="http://schemas.microsoft.com/office/powerpoint/2010/main" val="3373581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4" name="Content Placeholder 3"/>
          <p:cNvSpPr>
            <a:spLocks noGrp="1"/>
          </p:cNvSpPr>
          <p:nvPr>
            <p:ph idx="1"/>
          </p:nvPr>
        </p:nvSpPr>
        <p:spPr/>
        <p:txBody>
          <a:bodyPr/>
          <a:lstStyle/>
          <a:p>
            <a:r>
              <a:rPr lang="en-US" dirty="0" smtClean="0"/>
              <a:t>Math notes</a:t>
            </a:r>
          </a:p>
          <a:p>
            <a:pPr lvl="1"/>
            <a:r>
              <a:rPr lang="en-US" dirty="0" smtClean="0"/>
              <a:t>Calculation of the HHI with </a:t>
            </a:r>
            <a:r>
              <a:rPr lang="en-US" i="1" dirty="0" smtClean="0"/>
              <a:t>n</a:t>
            </a:r>
            <a:r>
              <a:rPr lang="en-US" dirty="0" smtClean="0"/>
              <a:t> firms in the market, with Firm </a:t>
            </a:r>
            <a:r>
              <a:rPr lang="en-US" i="1" dirty="0" err="1" smtClean="0"/>
              <a:t>i</a:t>
            </a:r>
            <a:r>
              <a:rPr lang="en-US" dirty="0" smtClean="0"/>
              <a:t> having a market share of </a:t>
            </a:r>
            <a:r>
              <a:rPr lang="en-US" i="1" dirty="0" err="1" smtClean="0"/>
              <a:t>s</a:t>
            </a:r>
            <a:r>
              <a:rPr lang="en-US" i="1" baseline="-25000" dirty="0" err="1" smtClean="0"/>
              <a:t>i</a:t>
            </a:r>
            <a:r>
              <a:rPr lang="en-US" dirty="0" smtClean="0"/>
              <a:t>:</a:t>
            </a:r>
          </a:p>
          <a:p>
            <a:pPr lvl="1"/>
            <a:endParaRPr lang="en-US" dirty="0"/>
          </a:p>
          <a:p>
            <a:pPr lvl="1"/>
            <a:endParaRPr lang="en-US" dirty="0" smtClean="0"/>
          </a:p>
          <a:p>
            <a:pPr lvl="1"/>
            <a:endParaRPr lang="en-US" dirty="0"/>
          </a:p>
          <a:p>
            <a:pPr lvl="1"/>
            <a:r>
              <a:rPr lang="en-US" dirty="0" smtClean="0"/>
              <a:t>Shares and HHIs in symmetrical markets with n identical firms</a:t>
            </a:r>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4</a:t>
            </a:fld>
            <a:endParaRPr lang="en-US" altLang="en-US" dirty="0">
              <a:solidFill>
                <a:srgbClr val="000000"/>
              </a:solidFill>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41885" y="2068144"/>
            <a:ext cx="106680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715785315"/>
              </p:ext>
            </p:extLst>
          </p:nvPr>
        </p:nvGraphicFramePr>
        <p:xfrm>
          <a:off x="498281" y="3386933"/>
          <a:ext cx="4566088" cy="2491740"/>
        </p:xfrm>
        <a:graphic>
          <a:graphicData uri="http://schemas.openxmlformats.org/drawingml/2006/table">
            <a:tbl>
              <a:tblPr/>
              <a:tblGrid>
                <a:gridCol w="507330"/>
                <a:gridCol w="529803"/>
                <a:gridCol w="829133"/>
                <a:gridCol w="623914"/>
                <a:gridCol w="834360"/>
                <a:gridCol w="1241548"/>
              </a:tblGrid>
              <a:tr h="190500">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300" b="1" i="0" u="none" strike="noStrike" dirty="0">
                          <a:solidFill>
                            <a:srgbClr val="000000"/>
                          </a:solidFill>
                          <a:effectLst/>
                          <a:latin typeface="Calibri"/>
                        </a:rPr>
                        <a:t>Premerger</a:t>
                      </a:r>
                    </a:p>
                  </a:txBody>
                  <a:tcPr marL="9525" marR="9525" marT="9525" marB="0" anchor="b">
                    <a:lnL>
                      <a:noFill/>
                    </a:lnL>
                    <a:lnR>
                      <a:noFill/>
                    </a:lnR>
                    <a:lnT>
                      <a:noFill/>
                    </a:lnT>
                    <a:lnB>
                      <a:noFill/>
                    </a:lnB>
                  </a:tcPr>
                </a:tc>
                <a:tc>
                  <a:txBody>
                    <a:bodyPr/>
                    <a:lstStyle/>
                    <a:p>
                      <a:pPr algn="ctr" fontAlgn="b"/>
                      <a:endParaRPr lang="en-US" sz="1300" b="1"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300" b="1" i="0" u="none" strike="noStrike" dirty="0">
                          <a:solidFill>
                            <a:srgbClr val="000000"/>
                          </a:solidFill>
                          <a:effectLst/>
                          <a:latin typeface="Calibri"/>
                        </a:rPr>
                        <a:t>Postmerger</a:t>
                      </a:r>
                    </a:p>
                  </a:txBody>
                  <a:tcPr marL="9525" marR="9525" marT="9525" marB="0" anchor="b">
                    <a:lnL>
                      <a:noFill/>
                    </a:lnL>
                    <a:lnR>
                      <a:noFill/>
                    </a:lnR>
                    <a:lnT>
                      <a:noFill/>
                    </a:lnT>
                    <a:lnB>
                      <a:noFill/>
                    </a:lnB>
                  </a:tcPr>
                </a:tc>
                <a:tc>
                  <a:txBody>
                    <a:bodyPr/>
                    <a:lstStyle/>
                    <a:p>
                      <a:pPr algn="ctr" fontAlgn="b"/>
                      <a:r>
                        <a:rPr lang="en-US" sz="1300" b="1" i="0" u="none" strike="noStrike">
                          <a:solidFill>
                            <a:srgbClr val="000000"/>
                          </a:solidFill>
                          <a:effectLst/>
                          <a:latin typeface="Calibri"/>
                        </a:rPr>
                        <a:t>Exceeds</a:t>
                      </a:r>
                    </a:p>
                  </a:txBody>
                  <a:tcPr marL="9525" marR="9525" marT="9525" marB="0" anchor="b">
                    <a:lnL>
                      <a:noFill/>
                    </a:lnL>
                    <a:lnR>
                      <a:noFill/>
                    </a:lnR>
                    <a:lnT>
                      <a:noFill/>
                    </a:lnT>
                    <a:lnB>
                      <a:noFill/>
                    </a:lnB>
                  </a:tcPr>
                </a:tc>
              </a:tr>
              <a:tr h="190500">
                <a:tc>
                  <a:txBody>
                    <a:bodyPr/>
                    <a:lstStyle/>
                    <a:p>
                      <a:pPr algn="ctr" fontAlgn="b"/>
                      <a:r>
                        <a:rPr lang="en-US" sz="1300" b="1" i="1" u="none" strike="noStrike" dirty="0">
                          <a:solidFill>
                            <a:srgbClr val="000000"/>
                          </a:solidFill>
                          <a:effectLst/>
                          <a:latin typeface="Calibri"/>
                        </a:rPr>
                        <a:t>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1" u="none" strike="noStrike" dirty="0" smtClean="0">
                          <a:solidFill>
                            <a:srgbClr val="000000"/>
                          </a:solidFill>
                          <a:effectLst/>
                          <a:latin typeface="Calibri"/>
                        </a:rPr>
                        <a:t>S </a:t>
                      </a:r>
                      <a:r>
                        <a:rPr lang="en-US" sz="1300" b="1" i="1" u="none" strike="noStrike" baseline="-25000" dirty="0" err="1" smtClean="0">
                          <a:solidFill>
                            <a:srgbClr val="000000"/>
                          </a:solidFill>
                          <a:effectLst/>
                          <a:latin typeface="Calibri"/>
                        </a:rPr>
                        <a:t>i</a:t>
                      </a:r>
                      <a:endParaRPr lang="en-US" sz="1300" b="1" i="1" u="none" strike="noStrike" baseline="-25000"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Delta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300" b="1" i="0" u="none" strike="noStrike" dirty="0">
                          <a:solidFill>
                            <a:srgbClr val="000000"/>
                          </a:solidFill>
                          <a:effectLst/>
                          <a:latin typeface="Calibri"/>
                        </a:rPr>
                        <a:t>2010 Guidelines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300" b="0" i="0" u="none" strike="noStrike" dirty="0">
                          <a:solidFill>
                            <a:srgbClr val="000000"/>
                          </a:solidFill>
                          <a:effectLst/>
                          <a:latin typeface="Calibri"/>
                        </a:rPr>
                        <a:t>10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1000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200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1200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300" b="0" i="0" u="none" strike="noStrike" dirty="0">
                          <a:solidFill>
                            <a:srgbClr val="000000"/>
                          </a:solidFill>
                          <a:effectLst/>
                          <a:latin typeface="Calibri"/>
                        </a:rPr>
                        <a:t>No</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300" b="0" i="0" u="none" strike="noStrike" dirty="0">
                          <a:solidFill>
                            <a:srgbClr val="000000"/>
                          </a:solidFill>
                          <a:effectLst/>
                          <a:latin typeface="Calibri"/>
                        </a:rPr>
                        <a:t>9</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11.1</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1111</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247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1358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No</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12.5</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1250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313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1563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14.3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1429</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408</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1837</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16.7</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1667</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556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2222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Potential</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5</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800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2800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4</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25.0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2500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1250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3750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3</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33.3</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3333</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2222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5556</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2</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50.0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5000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Yes</a:t>
                      </a:r>
                    </a:p>
                  </a:txBody>
                  <a:tcPr marL="9525" marR="9525" marT="9525" marB="0" anchor="b">
                    <a:lnL>
                      <a:noFill/>
                    </a:lnL>
                    <a:lnR>
                      <a:noFill/>
                    </a:lnR>
                    <a:lnT>
                      <a:noFill/>
                    </a:lnT>
                    <a:lnB>
                      <a:noFill/>
                    </a:lnB>
                  </a:tcPr>
                </a:tc>
              </a:tr>
              <a:tr h="190500">
                <a:tc>
                  <a:txBody>
                    <a:bodyPr/>
                    <a:lstStyle/>
                    <a:p>
                      <a:pPr algn="ctr" fontAlgn="b"/>
                      <a:r>
                        <a:rPr lang="en-US" sz="1300" b="0" i="0" u="none" strike="noStrike" dirty="0">
                          <a:solidFill>
                            <a:srgbClr val="000000"/>
                          </a:solidFill>
                          <a:effectLst/>
                          <a:latin typeface="Calibri"/>
                        </a:rPr>
                        <a:t>1</a:t>
                      </a:r>
                    </a:p>
                  </a:txBody>
                  <a:tcPr marL="9525" marR="9525" marT="9525" marB="0" anchor="b">
                    <a:lnL>
                      <a:noFill/>
                    </a:lnL>
                    <a:lnR>
                      <a:noFill/>
                    </a:lnR>
                    <a:lnT>
                      <a:noFill/>
                    </a:lnT>
                    <a:lnB>
                      <a:noFill/>
                    </a:lnB>
                  </a:tcPr>
                </a:tc>
                <a:tc>
                  <a:txBody>
                    <a:bodyPr/>
                    <a:lstStyle/>
                    <a:p>
                      <a:pPr algn="ctr" fontAlgn="b"/>
                      <a:r>
                        <a:rPr lang="en-US" sz="1300" b="0" i="0" u="none" strike="noStrike" dirty="0">
                          <a:solidFill>
                            <a:srgbClr val="000000"/>
                          </a:solidFill>
                          <a:effectLst/>
                          <a:latin typeface="Calibri"/>
                        </a:rPr>
                        <a:t>100.0</a:t>
                      </a:r>
                    </a:p>
                  </a:txBody>
                  <a:tcPr marL="9525" marR="9525" marT="9525" marB="0" anchor="b">
                    <a:lnL>
                      <a:noFill/>
                    </a:lnL>
                    <a:lnR>
                      <a:noFill/>
                    </a:lnR>
                    <a:lnT>
                      <a:noFill/>
                    </a:lnT>
                    <a:lnB>
                      <a:noFill/>
                    </a:lnB>
                  </a:tcPr>
                </a:tc>
                <a:tc>
                  <a:txBody>
                    <a:bodyPr/>
                    <a:lstStyle/>
                    <a:p>
                      <a:pPr algn="ctr" fontAlgn="b"/>
                      <a:r>
                        <a:rPr lang="en-US" sz="13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endParaRPr lang="en-US" sz="13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3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a:endParaRPr>
                    </a:p>
                  </a:txBody>
                  <a:tcPr marL="9525" marR="9525" marT="9525" marB="0" anchor="b">
                    <a:lnL>
                      <a:noFill/>
                    </a:lnL>
                    <a:lnR>
                      <a:noFill/>
                    </a:lnR>
                    <a:lnT>
                      <a:noFill/>
                    </a:lnT>
                    <a:lnB>
                      <a:noFill/>
                    </a:lnB>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841325087"/>
              </p:ext>
            </p:extLst>
          </p:nvPr>
        </p:nvGraphicFramePr>
        <p:xfrm>
          <a:off x="5241686" y="3367496"/>
          <a:ext cx="375285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a:xfrm>
            <a:off x="6603025" y="3481703"/>
            <a:ext cx="0" cy="20837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58785" y="3484639"/>
            <a:ext cx="0" cy="20837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0484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2010 Merger Guidelines</a:t>
            </a:r>
          </a:p>
        </p:txBody>
      </p:sp>
      <p:sp>
        <p:nvSpPr>
          <p:cNvPr id="4" name="Content Placeholder 3"/>
          <p:cNvSpPr>
            <a:spLocks noGrp="1"/>
          </p:cNvSpPr>
          <p:nvPr>
            <p:ph idx="1"/>
          </p:nvPr>
        </p:nvSpPr>
        <p:spPr/>
        <p:txBody>
          <a:bodyPr/>
          <a:lstStyle/>
          <a:p>
            <a:r>
              <a:rPr lang="en-US" dirty="0" smtClean="0"/>
              <a:t>Math notes</a:t>
            </a:r>
          </a:p>
          <a:p>
            <a:pPr lvl="1"/>
            <a:r>
              <a:rPr lang="en-US" dirty="0" smtClean="0"/>
              <a:t>Calculating the delta</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HHI contribution of </a:t>
            </a:r>
            <a:r>
              <a:rPr lang="en-US" i="1" dirty="0" smtClean="0"/>
              <a:t>n</a:t>
            </a:r>
            <a:r>
              <a:rPr lang="en-US" dirty="0" smtClean="0"/>
              <a:t> equal-sized firms in the “other” category (Other = s% share)</a:t>
            </a:r>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5</a:t>
            </a:fld>
            <a:endParaRPr lang="en-US" altLang="en-US" dirty="0">
              <a:solidFill>
                <a:srgbClr val="0000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13227274"/>
              </p:ext>
            </p:extLst>
          </p:nvPr>
        </p:nvGraphicFramePr>
        <p:xfrm>
          <a:off x="4894385" y="1857010"/>
          <a:ext cx="2082800" cy="889000"/>
        </p:xfrm>
        <a:graphic>
          <a:graphicData uri="http://schemas.openxmlformats.org/presentationml/2006/ole">
            <mc:AlternateContent xmlns:mc="http://schemas.openxmlformats.org/markup-compatibility/2006">
              <mc:Choice xmlns:v="urn:schemas-microsoft-com:vml" Requires="v">
                <p:oleObj spid="_x0000_s6275" name="Equation" r:id="rId3" imgW="2082600" imgH="888840" progId="Equation.DSMT4">
                  <p:embed/>
                </p:oleObj>
              </mc:Choice>
              <mc:Fallback>
                <p:oleObj name="Equation" r:id="rId3" imgW="2082600" imgH="888840" progId="Equation.DSMT4">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4385" y="1857010"/>
                        <a:ext cx="20828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568751" y="1890347"/>
            <a:ext cx="2133918" cy="892552"/>
          </a:xfrm>
          <a:prstGeom prst="rect">
            <a:avLst/>
          </a:prstGeom>
          <a:noFill/>
        </p:spPr>
        <p:txBody>
          <a:bodyPr wrap="none" rtlCol="0">
            <a:spAutoFit/>
          </a:bodyPr>
          <a:lstStyle/>
          <a:p>
            <a:pPr algn="r">
              <a:spcAft>
                <a:spcPts val="600"/>
              </a:spcAft>
            </a:pPr>
            <a:r>
              <a:rPr lang="en-US" sz="1400" dirty="0" smtClean="0"/>
              <a:t>Premerger contribution:</a:t>
            </a:r>
          </a:p>
          <a:p>
            <a:pPr algn="r">
              <a:spcAft>
                <a:spcPts val="600"/>
              </a:spcAft>
            </a:pPr>
            <a:r>
              <a:rPr lang="en-US" sz="1400" dirty="0" smtClean="0"/>
              <a:t>Postmerger contribution:</a:t>
            </a:r>
          </a:p>
          <a:p>
            <a:pPr algn="r">
              <a:spcAft>
                <a:spcPts val="600"/>
              </a:spcAft>
            </a:pPr>
            <a:r>
              <a:rPr lang="en-US" sz="1400" dirty="0" smtClean="0"/>
              <a:t>Difference:</a:t>
            </a:r>
            <a:endParaRPr lang="en-US" sz="1400" dirty="0"/>
          </a:p>
        </p:txBody>
      </p:sp>
      <p:graphicFrame>
        <p:nvGraphicFramePr>
          <p:cNvPr id="7" name="Object 6"/>
          <p:cNvGraphicFramePr>
            <a:graphicFrameLocks noChangeAspect="1"/>
          </p:cNvGraphicFramePr>
          <p:nvPr>
            <p:extLst>
              <p:ext uri="{D42A27DB-BD31-4B8C-83A1-F6EECF244321}">
                <p14:modId xmlns:p14="http://schemas.microsoft.com/office/powerpoint/2010/main" val="2855838335"/>
              </p:ext>
            </p:extLst>
          </p:nvPr>
        </p:nvGraphicFramePr>
        <p:xfrm>
          <a:off x="4974004" y="3629637"/>
          <a:ext cx="1079500" cy="2425700"/>
        </p:xfrm>
        <a:graphic>
          <a:graphicData uri="http://schemas.openxmlformats.org/presentationml/2006/ole">
            <mc:AlternateContent xmlns:mc="http://schemas.openxmlformats.org/markup-compatibility/2006">
              <mc:Choice xmlns:v="urn:schemas-microsoft-com:vml" Requires="v">
                <p:oleObj spid="_x0000_s6276" name="Equation" r:id="rId5" imgW="1079280" imgH="2425680" progId="Equation.DSMT4">
                  <p:embed/>
                </p:oleObj>
              </mc:Choice>
              <mc:Fallback>
                <p:oleObj name="Equation" r:id="rId5" imgW="1079280" imgH="2425680" progId="Equation.DSMT4">
                  <p:embed/>
                  <p:pic>
                    <p:nvPicPr>
                      <p:cNvPr id="0" name=""/>
                      <p:cNvPicPr/>
                      <p:nvPr/>
                    </p:nvPicPr>
                    <p:blipFill>
                      <a:blip r:embed="rId6"/>
                      <a:stretch>
                        <a:fillRect/>
                      </a:stretch>
                    </p:blipFill>
                    <p:spPr>
                      <a:xfrm>
                        <a:off x="4974004" y="3629637"/>
                        <a:ext cx="1079500" cy="2425700"/>
                      </a:xfrm>
                      <a:prstGeom prst="rect">
                        <a:avLst/>
                      </a:prstGeom>
                    </p:spPr>
                  </p:pic>
                </p:oleObj>
              </mc:Fallback>
            </mc:AlternateContent>
          </a:graphicData>
        </a:graphic>
      </p:graphicFrame>
      <p:sp>
        <p:nvSpPr>
          <p:cNvPr id="8" name="TextBox 7"/>
          <p:cNvSpPr txBox="1"/>
          <p:nvPr/>
        </p:nvSpPr>
        <p:spPr>
          <a:xfrm>
            <a:off x="2425662" y="3722594"/>
            <a:ext cx="2271776" cy="307777"/>
          </a:xfrm>
          <a:prstGeom prst="rect">
            <a:avLst/>
          </a:prstGeom>
          <a:noFill/>
        </p:spPr>
        <p:txBody>
          <a:bodyPr wrap="none" rtlCol="0">
            <a:spAutoFit/>
          </a:bodyPr>
          <a:lstStyle/>
          <a:p>
            <a:r>
              <a:rPr lang="en-US" sz="1400" dirty="0" smtClean="0"/>
              <a:t>Share of each “other” firm:</a:t>
            </a:r>
            <a:endParaRPr lang="en-US" sz="1400" dirty="0"/>
          </a:p>
        </p:txBody>
      </p:sp>
      <p:sp>
        <p:nvSpPr>
          <p:cNvPr id="9" name="TextBox 8"/>
          <p:cNvSpPr txBox="1"/>
          <p:nvPr/>
        </p:nvSpPr>
        <p:spPr>
          <a:xfrm>
            <a:off x="1721252" y="4616826"/>
            <a:ext cx="3026726" cy="307777"/>
          </a:xfrm>
          <a:prstGeom prst="rect">
            <a:avLst/>
          </a:prstGeom>
          <a:noFill/>
        </p:spPr>
        <p:txBody>
          <a:bodyPr wrap="none" rtlCol="0">
            <a:spAutoFit/>
          </a:bodyPr>
          <a:lstStyle/>
          <a:p>
            <a:r>
              <a:rPr lang="en-US" sz="1400" dirty="0" smtClean="0"/>
              <a:t>Each ”other” firm’s HHI contribution:</a:t>
            </a:r>
            <a:endParaRPr lang="en-US" sz="1400" dirty="0"/>
          </a:p>
        </p:txBody>
      </p:sp>
      <p:sp>
        <p:nvSpPr>
          <p:cNvPr id="10" name="TextBox 9"/>
          <p:cNvSpPr txBox="1"/>
          <p:nvPr/>
        </p:nvSpPr>
        <p:spPr>
          <a:xfrm>
            <a:off x="1766076" y="5585011"/>
            <a:ext cx="2960426" cy="307777"/>
          </a:xfrm>
          <a:prstGeom prst="rect">
            <a:avLst/>
          </a:prstGeom>
          <a:noFill/>
        </p:spPr>
        <p:txBody>
          <a:bodyPr wrap="none" rtlCol="0">
            <a:spAutoFit/>
          </a:bodyPr>
          <a:lstStyle/>
          <a:p>
            <a:r>
              <a:rPr lang="en-US" sz="1400" dirty="0" smtClean="0"/>
              <a:t>Total HHI contribution of all </a:t>
            </a:r>
            <a:r>
              <a:rPr lang="en-US" sz="1400" i="1" dirty="0" smtClean="0"/>
              <a:t>n</a:t>
            </a:r>
            <a:r>
              <a:rPr lang="en-US" sz="1400" dirty="0" smtClean="0"/>
              <a:t> firms:</a:t>
            </a:r>
            <a:endParaRPr lang="en-US" sz="1400" dirty="0"/>
          </a:p>
        </p:txBody>
      </p:sp>
    </p:spTree>
    <p:extLst>
      <p:ext uri="{BB962C8B-B14F-4D97-AF65-F5344CB8AC3E}">
        <p14:creationId xmlns:p14="http://schemas.microsoft.com/office/powerpoint/2010/main" val="419574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HHIs in Successful DOJ/FTC Challenges</a:t>
            </a:r>
            <a:endParaRPr lang="en-US" dirty="0"/>
          </a:p>
        </p:txBody>
      </p:sp>
      <p:sp>
        <p:nvSpPr>
          <p:cNvPr id="6" name="Content Placeholder 5"/>
          <p:cNvSpPr>
            <a:spLocks noGrp="1"/>
          </p:cNvSpPr>
          <p:nvPr>
            <p:ph idx="1"/>
          </p:nvPr>
        </p:nvSpPr>
        <p:spPr/>
        <p:txBody>
          <a:bodyPr/>
          <a:lstStyle/>
          <a:p>
            <a:r>
              <a:rPr lang="en-US" dirty="0" smtClean="0"/>
              <a:t>The DOJ and FTC do not bring “close” cases</a:t>
            </a:r>
          </a:p>
          <a:p>
            <a:pPr lvl="1"/>
            <a:r>
              <a:rPr lang="en-US" dirty="0" smtClean="0"/>
              <a:t>At least within their alleged markets</a:t>
            </a:r>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solidFill>
                  <a:srgbClr val="000000"/>
                </a:solidFill>
              </a:rPr>
              <a:pPr/>
              <a:t>6</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405439231"/>
              </p:ext>
            </p:extLst>
          </p:nvPr>
        </p:nvGraphicFramePr>
        <p:xfrm>
          <a:off x="773722" y="2010370"/>
          <a:ext cx="7578971" cy="3566160"/>
        </p:xfrm>
        <a:graphic>
          <a:graphicData uri="http://schemas.openxmlformats.org/drawingml/2006/table">
            <a:tbl>
              <a:tblPr/>
              <a:tblGrid>
                <a:gridCol w="775673"/>
                <a:gridCol w="775673"/>
                <a:gridCol w="1325108"/>
                <a:gridCol w="921111"/>
                <a:gridCol w="775673"/>
                <a:gridCol w="775673"/>
                <a:gridCol w="775673"/>
                <a:gridCol w="1454387"/>
              </a:tblGrid>
              <a:tr h="190500">
                <a:tc>
                  <a:txBody>
                    <a:bodyPr/>
                    <a:lstStyle/>
                    <a:p>
                      <a:pPr algn="ctr"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1" i="0" u="none" strike="noStrike">
                          <a:solidFill>
                            <a:srgbClr val="000000"/>
                          </a:solidFill>
                          <a:effectLst/>
                          <a:latin typeface="Calibri"/>
                        </a:rPr>
                        <a:t>Combined</a:t>
                      </a: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4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ctr" fontAlgn="b"/>
                      <a:r>
                        <a:rPr lang="en-US" sz="1400" b="1" i="0" u="none" strike="noStrike">
                          <a:solidFill>
                            <a:srgbClr val="000000"/>
                          </a:solidFill>
                          <a:effectLst/>
                          <a:latin typeface="Calibri"/>
                        </a:rPr>
                        <a:t>Agency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Year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a:rPr>
                        <a:t>Defendant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share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PreHHI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PostHHI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Delta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Deal Status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a:rPr>
                        <a:t>2014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dirty="0" err="1">
                          <a:solidFill>
                            <a:srgbClr val="000000"/>
                          </a:solidFill>
                          <a:effectLst/>
                          <a:latin typeface="Calibri"/>
                        </a:rPr>
                        <a:t>Bazaarvoice</a:t>
                      </a:r>
                      <a:r>
                        <a:rPr lang="en-US" sz="14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a:rPr>
                        <a:t>68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a:rPr>
                        <a:t>2674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a:rPr>
                        <a:t>3915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a:rPr>
                        <a:t>1241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OSF Healthcare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3422</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5179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1767</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ProMedica</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58</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3313</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4391</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1078</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2011</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H&amp;R Block</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4291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4691</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400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2010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Polypore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8367</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1633</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2009</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CCC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4900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5460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545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 </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2008</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Whole Foods</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a:t>
                      </a:r>
                    </a:p>
                  </a:txBody>
                  <a:tcPr marL="9525" marR="9525" marT="9525" marB="0" anchor="b">
                    <a:lnL>
                      <a:noFill/>
                    </a:lnL>
                    <a:lnR>
                      <a:noFill/>
                    </a:lnR>
                    <a:lnT>
                      <a:noFill/>
                    </a:lnT>
                    <a:lnB>
                      <a:noFill/>
                    </a:lnB>
                  </a:tcPr>
                </a:tc>
                <a:tc>
                  <a:txBody>
                    <a:bodyPr/>
                    <a:lstStyle/>
                    <a:p>
                      <a:pPr algn="ctr" fontAlgn="b"/>
                      <a:endParaRPr lang="en-US" sz="14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endParaRPr lang="en-US" sz="14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2007</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Evanston</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2355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2739</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384</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 </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Chicago Bridge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73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3210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5845</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2635</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Consummated</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2003</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UPM-Kemmene</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2800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2990</a:t>
                      </a:r>
                    </a:p>
                  </a:txBody>
                  <a:tcPr marL="9525" marR="9525" marT="9525" marB="0" anchor="b">
                    <a:lnL>
                      <a:noFill/>
                    </a:lnL>
                    <a:lnR>
                      <a:noFill/>
                    </a:lnR>
                    <a:lnT>
                      <a:noFill/>
                    </a:lnT>
                    <a:lnB>
                      <a:noFill/>
                    </a:lnB>
                  </a:tcPr>
                </a:tc>
                <a:tc>
                  <a:txBody>
                    <a:bodyPr/>
                    <a:lstStyle/>
                    <a:p>
                      <a:pPr algn="ctr" fontAlgn="b"/>
                      <a:r>
                        <a:rPr lang="en-US" sz="1400" b="0" i="0" u="none" strike="noStrike" dirty="0">
                          <a:solidFill>
                            <a:srgbClr val="000000"/>
                          </a:solidFill>
                          <a:effectLst/>
                          <a:latin typeface="Calibri"/>
                        </a:rPr>
                        <a:t>190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2002</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Libbey</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79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5251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6241</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990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2001</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Heinz</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4775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5285</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510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FTC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Swedish Match</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60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3219</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4733</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1514</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r h="190500">
                <a:tc>
                  <a:txBody>
                    <a:bodyPr/>
                    <a:lstStyle/>
                    <a:p>
                      <a:pPr algn="ctr" fontAlgn="b"/>
                      <a:r>
                        <a:rPr lang="en-US" sz="1400" b="0" i="0" u="none" strike="noStrike">
                          <a:solidFill>
                            <a:srgbClr val="000000"/>
                          </a:solidFill>
                          <a:effectLst/>
                          <a:latin typeface="Calibri"/>
                        </a:rPr>
                        <a:t>DOJ</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2000</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a:rPr>
                        <a:t>Franklin Electric</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5200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10000</a:t>
                      </a:r>
                    </a:p>
                  </a:txBody>
                  <a:tcPr marL="9525" marR="9525" marT="9525" marB="0" anchor="b">
                    <a:lnL>
                      <a:noFill/>
                    </a:lnL>
                    <a:lnR>
                      <a:noFill/>
                    </a:lnR>
                    <a:lnT>
                      <a:noFill/>
                    </a:lnT>
                    <a:lnB>
                      <a:noFill/>
                    </a:lnB>
                  </a:tcPr>
                </a:tc>
                <a:tc>
                  <a:txBody>
                    <a:bodyPr/>
                    <a:lstStyle/>
                    <a:p>
                      <a:pPr algn="ctr" fontAlgn="b"/>
                      <a:r>
                        <a:rPr lang="en-US" sz="1400" b="0" i="0" u="none" strike="noStrike">
                          <a:solidFill>
                            <a:srgbClr val="000000"/>
                          </a:solidFill>
                          <a:effectLst/>
                          <a:latin typeface="Calibri"/>
                        </a:rPr>
                        <a:t>4800</a:t>
                      </a:r>
                    </a:p>
                  </a:txBody>
                  <a:tcPr marL="9525" marR="9525" marT="9525" marB="0" anchor="b">
                    <a:lnL>
                      <a:noFill/>
                    </a:lnL>
                    <a:lnR>
                      <a:noFill/>
                    </a:lnR>
                    <a:lnT>
                      <a:noFill/>
                    </a:lnT>
                    <a:lnB>
                      <a:noFill/>
                    </a:lnB>
                  </a:tcPr>
                </a:tc>
                <a:tc>
                  <a:txBody>
                    <a:bodyPr/>
                    <a:lstStyle/>
                    <a:p>
                      <a:pPr algn="l" fontAlgn="b"/>
                      <a:r>
                        <a:rPr lang="en-US" sz="1400" b="0" i="0" u="none" strike="noStrike" dirty="0">
                          <a:solidFill>
                            <a:srgbClr val="000000"/>
                          </a:solidFill>
                          <a:effectLst/>
                          <a:latin typeface="Calibri"/>
                        </a:rPr>
                        <a:t>Preclosing</a:t>
                      </a:r>
                    </a:p>
                  </a:txBody>
                  <a:tcPr marL="9525" marR="9525" marT="9525" marB="0" anchor="b">
                    <a:lnL>
                      <a:noFill/>
                    </a:lnL>
                    <a:lnR>
                      <a:noFill/>
                    </a:lnR>
                    <a:lnT>
                      <a:noFill/>
                    </a:lnT>
                    <a:lnB>
                      <a:noFill/>
                    </a:lnB>
                  </a:tcPr>
                </a:tc>
              </a:tr>
            </a:tbl>
          </a:graphicData>
        </a:graphic>
      </p:graphicFrame>
    </p:spTree>
    <p:extLst>
      <p:ext uri="{BB962C8B-B14F-4D97-AF65-F5344CB8AC3E}">
        <p14:creationId xmlns:p14="http://schemas.microsoft.com/office/powerpoint/2010/main" val="2909608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concentration and market power</a:t>
            </a:r>
          </a:p>
        </p:txBody>
      </p:sp>
      <p:sp>
        <p:nvSpPr>
          <p:cNvPr id="3" name="Content Placeholder 2"/>
          <p:cNvSpPr>
            <a:spLocks noGrp="1"/>
          </p:cNvSpPr>
          <p:nvPr>
            <p:ph idx="1"/>
          </p:nvPr>
        </p:nvSpPr>
        <p:spPr>
          <a:xfrm>
            <a:off x="457200" y="1058401"/>
            <a:ext cx="8229600" cy="351946"/>
          </a:xfrm>
        </p:spPr>
        <p:txBody>
          <a:bodyPr/>
          <a:lstStyle/>
          <a:p>
            <a:r>
              <a:rPr lang="en-US" dirty="0" smtClean="0"/>
              <a:t>A simple </a:t>
            </a:r>
            <a:r>
              <a:rPr lang="en-US" dirty="0" err="1" smtClean="0"/>
              <a:t>Cournot</a:t>
            </a:r>
            <a:r>
              <a:rPr lang="en-US" dirty="0" smtClean="0"/>
              <a:t> model</a:t>
            </a:r>
          </a:p>
          <a:p>
            <a:pPr lvl="1"/>
            <a:r>
              <a:rPr lang="en-US" dirty="0" smtClean="0"/>
              <a:t>Assume that there are </a:t>
            </a:r>
            <a:r>
              <a:rPr lang="en-US" i="1" dirty="0" smtClean="0"/>
              <a:t>n</a:t>
            </a:r>
            <a:r>
              <a:rPr lang="en-US" dirty="0" smtClean="0"/>
              <a:t> firms producing a homogeneous product. Each firm </a:t>
            </a:r>
            <a:r>
              <a:rPr lang="en-US" i="1" dirty="0" err="1" smtClean="0"/>
              <a:t>i</a:t>
            </a:r>
            <a:r>
              <a:rPr lang="en-US" dirty="0" smtClean="0"/>
              <a:t> maximizes its profit </a:t>
            </a:r>
            <a:r>
              <a:rPr lang="en-US" i="1" dirty="0" smtClean="0">
                <a:sym typeface="Symbol" panose="05050102010706020507" pitchFamily="18" charset="2"/>
              </a:rPr>
              <a:t></a:t>
            </a:r>
            <a:r>
              <a:rPr lang="en-US" i="1" baseline="-25000" dirty="0" err="1" smtClean="0">
                <a:sym typeface="Symbol" panose="05050102010706020507" pitchFamily="18" charset="2"/>
              </a:rPr>
              <a:t>i</a:t>
            </a:r>
            <a:r>
              <a:rPr lang="en-US" i="1" dirty="0" smtClean="0"/>
              <a:t> </a:t>
            </a:r>
            <a:r>
              <a:rPr lang="en-US" dirty="0" smtClean="0"/>
              <a:t>subject to the market price </a:t>
            </a:r>
            <a:r>
              <a:rPr lang="en-US" i="1" dirty="0" smtClean="0"/>
              <a:t>p</a:t>
            </a:r>
            <a:r>
              <a:rPr lang="en-US" dirty="0" smtClean="0"/>
              <a:t>:</a:t>
            </a:r>
          </a:p>
          <a:p>
            <a:pPr lvl="1"/>
            <a:endParaRPr lang="en-US" dirty="0" smtClean="0"/>
          </a:p>
          <a:p>
            <a:pPr lvl="1"/>
            <a:endParaRPr lang="en-US" dirty="0"/>
          </a:p>
          <a:p>
            <a:pPr marL="344487"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7</a:t>
            </a:fld>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76594400"/>
              </p:ext>
            </p:extLst>
          </p:nvPr>
        </p:nvGraphicFramePr>
        <p:xfrm>
          <a:off x="3262313" y="2132013"/>
          <a:ext cx="1905000" cy="279400"/>
        </p:xfrm>
        <a:graphic>
          <a:graphicData uri="http://schemas.openxmlformats.org/presentationml/2006/ole">
            <mc:AlternateContent xmlns:mc="http://schemas.openxmlformats.org/markup-compatibility/2006">
              <mc:Choice xmlns:v="urn:schemas-microsoft-com:vml" Requires="v">
                <p:oleObj spid="_x0000_s2370" name="Equation" r:id="rId3" imgW="1904760" imgH="279360" progId="Equation.DSMT4">
                  <p:embed/>
                </p:oleObj>
              </mc:Choice>
              <mc:Fallback>
                <p:oleObj name="Equation" r:id="rId3" imgW="1904760" imgH="279360" progId="Equation.DSMT4">
                  <p:embed/>
                  <p:pic>
                    <p:nvPicPr>
                      <p:cNvPr id="0" name=""/>
                      <p:cNvPicPr/>
                      <p:nvPr/>
                    </p:nvPicPr>
                    <p:blipFill>
                      <a:blip r:embed="rId4"/>
                      <a:stretch>
                        <a:fillRect/>
                      </a:stretch>
                    </p:blipFill>
                    <p:spPr>
                      <a:xfrm>
                        <a:off x="3262313" y="2132013"/>
                        <a:ext cx="1905000" cy="279400"/>
                      </a:xfrm>
                      <a:prstGeom prst="rect">
                        <a:avLst/>
                      </a:prstGeom>
                    </p:spPr>
                  </p:pic>
                </p:oleObj>
              </mc:Fallback>
            </mc:AlternateContent>
          </a:graphicData>
        </a:graphic>
      </p:graphicFrame>
      <p:sp>
        <p:nvSpPr>
          <p:cNvPr id="7" name="TextBox 6"/>
          <p:cNvSpPr txBox="1"/>
          <p:nvPr/>
        </p:nvSpPr>
        <p:spPr>
          <a:xfrm>
            <a:off x="1123359" y="2610271"/>
            <a:ext cx="7563442" cy="2308324"/>
          </a:xfrm>
          <a:prstGeom prst="rect">
            <a:avLst/>
          </a:prstGeom>
          <a:noFill/>
        </p:spPr>
        <p:txBody>
          <a:bodyPr wrap="square" rtlCol="0">
            <a:spAutoFit/>
          </a:bodyPr>
          <a:lstStyle/>
          <a:p>
            <a:pPr marL="0" lvl="1"/>
            <a:r>
              <a:rPr lang="en-US" sz="1600" dirty="0">
                <a:latin typeface="+mn-lt"/>
              </a:rPr>
              <a:t>where </a:t>
            </a:r>
            <a:r>
              <a:rPr lang="en-US" sz="1600" i="1" dirty="0">
                <a:latin typeface="+mn-lt"/>
              </a:rPr>
              <a:t>p</a:t>
            </a:r>
            <a:r>
              <a:rPr lang="en-US" sz="1600" dirty="0">
                <a:latin typeface="+mn-lt"/>
              </a:rPr>
              <a:t> = </a:t>
            </a:r>
            <a:r>
              <a:rPr lang="en-US" sz="1600" i="1" dirty="0">
                <a:latin typeface="+mn-lt"/>
              </a:rPr>
              <a:t>p</a:t>
            </a:r>
            <a:r>
              <a:rPr lang="en-US" sz="1600" dirty="0">
                <a:latin typeface="+mn-lt"/>
              </a:rPr>
              <a:t>(</a:t>
            </a:r>
            <a:r>
              <a:rPr lang="en-US" sz="1600" i="1" dirty="0">
                <a:latin typeface="+mn-lt"/>
              </a:rPr>
              <a:t>Q</a:t>
            </a:r>
            <a:r>
              <a:rPr lang="en-US" sz="1600" dirty="0">
                <a:latin typeface="+mn-lt"/>
              </a:rPr>
              <a:t>) and Q = </a:t>
            </a:r>
            <a:r>
              <a:rPr lang="en-US" sz="1600" i="1" dirty="0">
                <a:latin typeface="+mn-lt"/>
              </a:rPr>
              <a:t>q</a:t>
            </a:r>
            <a:r>
              <a:rPr lang="en-US" sz="1600" baseline="-25000" dirty="0">
                <a:latin typeface="+mn-lt"/>
              </a:rPr>
              <a:t>1</a:t>
            </a:r>
            <a:r>
              <a:rPr lang="en-US" sz="1600" dirty="0">
                <a:latin typeface="+mn-lt"/>
              </a:rPr>
              <a:t> + </a:t>
            </a:r>
            <a:r>
              <a:rPr lang="en-US" sz="1600" i="1" dirty="0">
                <a:latin typeface="+mn-lt"/>
              </a:rPr>
              <a:t>q</a:t>
            </a:r>
            <a:r>
              <a:rPr lang="en-US" sz="1600" baseline="-25000" dirty="0">
                <a:latin typeface="+mn-lt"/>
              </a:rPr>
              <a:t>2</a:t>
            </a:r>
            <a:r>
              <a:rPr lang="en-US" sz="1600" dirty="0">
                <a:latin typeface="+mn-lt"/>
              </a:rPr>
              <a:t> +. . . +</a:t>
            </a:r>
            <a:r>
              <a:rPr lang="en-US" sz="1600" i="1" dirty="0" err="1">
                <a:latin typeface="+mn-lt"/>
              </a:rPr>
              <a:t>q</a:t>
            </a:r>
            <a:r>
              <a:rPr lang="en-US" sz="1600" i="1" baseline="-25000" dirty="0" err="1">
                <a:latin typeface="+mn-lt"/>
              </a:rPr>
              <a:t>n</a:t>
            </a:r>
            <a:r>
              <a:rPr lang="en-US" sz="1600" dirty="0">
                <a:latin typeface="+mn-lt"/>
              </a:rPr>
              <a:t> (that is, </a:t>
            </a:r>
            <a:r>
              <a:rPr lang="en-US" sz="1600" i="1" dirty="0">
                <a:latin typeface="+mn-lt"/>
              </a:rPr>
              <a:t>p</a:t>
            </a:r>
            <a:r>
              <a:rPr lang="en-US" sz="1600" dirty="0">
                <a:latin typeface="+mn-lt"/>
              </a:rPr>
              <a:t> is a function of the total quantity produced in the market by all </a:t>
            </a:r>
            <a:r>
              <a:rPr lang="en-US" sz="1600" i="1" dirty="0">
                <a:latin typeface="+mn-lt"/>
              </a:rPr>
              <a:t>n</a:t>
            </a:r>
            <a:r>
              <a:rPr lang="en-US" sz="1600" dirty="0">
                <a:latin typeface="+mn-lt"/>
              </a:rPr>
              <a:t> firms</a:t>
            </a:r>
            <a:r>
              <a:rPr lang="en-US" sz="1600" dirty="0" smtClean="0">
                <a:latin typeface="+mn-lt"/>
              </a:rPr>
              <a:t>), and </a:t>
            </a:r>
            <a:r>
              <a:rPr lang="en-US" sz="1600" i="1" dirty="0" smtClean="0">
                <a:latin typeface="+mn-lt"/>
              </a:rPr>
              <a:t>c</a:t>
            </a:r>
            <a:r>
              <a:rPr lang="en-US" sz="1600" dirty="0" smtClean="0">
                <a:latin typeface="+mn-lt"/>
              </a:rPr>
              <a:t> is a marginal cost that is constant across firms. The profit-maximizing condition for each firm is marginal revenue equals marginal cost (or equivalently, marginal revenue minus marginal cost equals zero):</a:t>
            </a:r>
          </a:p>
          <a:p>
            <a:pPr marL="0" lvl="1"/>
            <a:endParaRPr lang="en-US" sz="1600" dirty="0">
              <a:latin typeface="+mn-lt"/>
            </a:endParaRPr>
          </a:p>
          <a:p>
            <a:pPr marL="0" lvl="1"/>
            <a:endParaRPr lang="en-US" sz="1600" dirty="0" smtClean="0">
              <a:latin typeface="+mn-lt"/>
            </a:endParaRPr>
          </a:p>
          <a:p>
            <a:pPr marL="0" lvl="1"/>
            <a:endParaRPr lang="en-US" sz="1600" dirty="0">
              <a:latin typeface="+mn-lt"/>
            </a:endParaRPr>
          </a:p>
          <a:p>
            <a:pPr marL="0" lvl="1"/>
            <a:r>
              <a:rPr lang="en-US" sz="1600" dirty="0" smtClean="0">
                <a:latin typeface="+mn-lt"/>
              </a:rPr>
              <a:t>Rearranging, dividing by each by p and multiplying by Q/Q yields:</a:t>
            </a:r>
          </a:p>
        </p:txBody>
      </p:sp>
      <p:graphicFrame>
        <p:nvGraphicFramePr>
          <p:cNvPr id="8" name="Object 7"/>
          <p:cNvGraphicFramePr>
            <a:graphicFrameLocks noChangeAspect="1"/>
          </p:cNvGraphicFramePr>
          <p:nvPr>
            <p:extLst>
              <p:ext uri="{D42A27DB-BD31-4B8C-83A1-F6EECF244321}">
                <p14:modId xmlns:p14="http://schemas.microsoft.com/office/powerpoint/2010/main" val="1766811667"/>
              </p:ext>
            </p:extLst>
          </p:nvPr>
        </p:nvGraphicFramePr>
        <p:xfrm>
          <a:off x="2836863" y="3913188"/>
          <a:ext cx="2755900" cy="558800"/>
        </p:xfrm>
        <a:graphic>
          <a:graphicData uri="http://schemas.openxmlformats.org/presentationml/2006/ole">
            <mc:AlternateContent xmlns:mc="http://schemas.openxmlformats.org/markup-compatibility/2006">
              <mc:Choice xmlns:v="urn:schemas-microsoft-com:vml" Requires="v">
                <p:oleObj spid="_x0000_s2371" name="Equation" r:id="rId5" imgW="2755800" imgH="558720" progId="Equation.DSMT4">
                  <p:embed/>
                </p:oleObj>
              </mc:Choice>
              <mc:Fallback>
                <p:oleObj name="Equation" r:id="rId5" imgW="2755800" imgH="558720" progId="Equation.DSMT4">
                  <p:embed/>
                  <p:pic>
                    <p:nvPicPr>
                      <p:cNvPr id="0" name=""/>
                      <p:cNvPicPr/>
                      <p:nvPr/>
                    </p:nvPicPr>
                    <p:blipFill>
                      <a:blip r:embed="rId6"/>
                      <a:stretch>
                        <a:fillRect/>
                      </a:stretch>
                    </p:blipFill>
                    <p:spPr>
                      <a:xfrm>
                        <a:off x="2836863" y="3913188"/>
                        <a:ext cx="2755900" cy="558800"/>
                      </a:xfrm>
                      <a:prstGeom prst="rect">
                        <a:avLst/>
                      </a:prstGeom>
                    </p:spPr>
                  </p:pic>
                </p:oleObj>
              </mc:Fallback>
            </mc:AlternateContent>
          </a:graphicData>
        </a:graphic>
      </p:graphicFrame>
      <p:sp>
        <p:nvSpPr>
          <p:cNvPr id="9" name="TextBox 8"/>
          <p:cNvSpPr txBox="1"/>
          <p:nvPr/>
        </p:nvSpPr>
        <p:spPr>
          <a:xfrm>
            <a:off x="457200" y="5481614"/>
            <a:ext cx="8129311" cy="646331"/>
          </a:xfrm>
          <a:prstGeom prst="rect">
            <a:avLst/>
          </a:prstGeom>
          <a:noFill/>
        </p:spPr>
        <p:txBody>
          <a:bodyPr wrap="square" rtlCol="0">
            <a:spAutoFit/>
          </a:bodyPr>
          <a:lstStyle/>
          <a:p>
            <a:r>
              <a:rPr lang="en-US" sz="1200" baseline="30000" dirty="0" smtClean="0"/>
              <a:t>1</a:t>
            </a:r>
            <a:r>
              <a:rPr lang="en-US" sz="1200" dirty="0" smtClean="0"/>
              <a:t> Remember, in </a:t>
            </a:r>
            <a:r>
              <a:rPr lang="en-US" sz="1200" dirty="0" err="1" smtClean="0"/>
              <a:t>Cournot</a:t>
            </a:r>
            <a:r>
              <a:rPr lang="en-US" sz="1200" dirty="0" smtClean="0"/>
              <a:t> models firms compete in their choice of outputs. In Bertrand models, they compete in their choice of prices. Typically, </a:t>
            </a:r>
            <a:r>
              <a:rPr lang="en-US" sz="1200" dirty="0" err="1" smtClean="0"/>
              <a:t>Cournot</a:t>
            </a:r>
            <a:r>
              <a:rPr lang="en-US" sz="1200" dirty="0" smtClean="0"/>
              <a:t> models are used when the products are homogeneous; Bertrand models are used when products are differentiated.</a:t>
            </a:r>
            <a:endParaRPr lang="en-US" sz="1200" dirty="0"/>
          </a:p>
        </p:txBody>
      </p:sp>
      <p:sp>
        <p:nvSpPr>
          <p:cNvPr id="10" name="TextBox 9"/>
          <p:cNvSpPr txBox="1"/>
          <p:nvPr/>
        </p:nvSpPr>
        <p:spPr>
          <a:xfrm>
            <a:off x="5825276" y="4219906"/>
            <a:ext cx="1455848" cy="276999"/>
          </a:xfrm>
          <a:prstGeom prst="rect">
            <a:avLst/>
          </a:prstGeom>
          <a:noFill/>
          <a:ln w="6350">
            <a:solidFill>
              <a:schemeClr val="accent1"/>
            </a:solidFill>
          </a:ln>
        </p:spPr>
        <p:txBody>
          <a:bodyPr wrap="none" rtlCol="0">
            <a:spAutoFit/>
          </a:bodyPr>
          <a:lstStyle/>
          <a:p>
            <a:r>
              <a:rPr lang="en-US" sz="1200" dirty="0" smtClean="0"/>
              <a:t>Note: this equals 1</a:t>
            </a:r>
            <a:endParaRPr lang="en-US" sz="1200" dirty="0"/>
          </a:p>
        </p:txBody>
      </p:sp>
      <p:sp>
        <p:nvSpPr>
          <p:cNvPr id="11" name="Freeform 10"/>
          <p:cNvSpPr/>
          <p:nvPr/>
        </p:nvSpPr>
        <p:spPr>
          <a:xfrm rot="21115703">
            <a:off x="4941374" y="4228198"/>
            <a:ext cx="873917" cy="203874"/>
          </a:xfrm>
          <a:custGeom>
            <a:avLst/>
            <a:gdLst>
              <a:gd name="connsiteX0" fmla="*/ 728420 w 728420"/>
              <a:gd name="connsiteY0" fmla="*/ 185979 h 203874"/>
              <a:gd name="connsiteX1" fmla="*/ 232474 w 728420"/>
              <a:gd name="connsiteY1" fmla="*/ 185979 h 203874"/>
              <a:gd name="connsiteX2" fmla="*/ 0 w 728420"/>
              <a:gd name="connsiteY2" fmla="*/ 0 h 203874"/>
            </a:gdLst>
            <a:ahLst/>
            <a:cxnLst>
              <a:cxn ang="0">
                <a:pos x="connsiteX0" y="connsiteY0"/>
              </a:cxn>
              <a:cxn ang="0">
                <a:pos x="connsiteX1" y="connsiteY1"/>
              </a:cxn>
              <a:cxn ang="0">
                <a:pos x="connsiteX2" y="connsiteY2"/>
              </a:cxn>
            </a:cxnLst>
            <a:rect l="l" t="t" r="r" b="b"/>
            <a:pathLst>
              <a:path w="728420" h="203874">
                <a:moveTo>
                  <a:pt x="728420" y="185979"/>
                </a:moveTo>
                <a:cubicBezTo>
                  <a:pt x="541148" y="201477"/>
                  <a:pt x="353877" y="216975"/>
                  <a:pt x="232474" y="185979"/>
                </a:cubicBezTo>
                <a:cubicBezTo>
                  <a:pt x="111071" y="154983"/>
                  <a:pt x="55535" y="77491"/>
                  <a:pt x="0" y="0"/>
                </a:cubicBezTo>
              </a:path>
            </a:pathLst>
          </a:custGeom>
          <a:noFill/>
          <a:ln w="6350">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433729461"/>
              </p:ext>
            </p:extLst>
          </p:nvPr>
        </p:nvGraphicFramePr>
        <p:xfrm>
          <a:off x="3052763" y="4898837"/>
          <a:ext cx="2324100" cy="609600"/>
        </p:xfrm>
        <a:graphic>
          <a:graphicData uri="http://schemas.openxmlformats.org/presentationml/2006/ole">
            <mc:AlternateContent xmlns:mc="http://schemas.openxmlformats.org/markup-compatibility/2006">
              <mc:Choice xmlns:v="urn:schemas-microsoft-com:vml" Requires="v">
                <p:oleObj spid="_x0000_s2372" name="Equation" r:id="rId7" imgW="2323800" imgH="609480" progId="Equation.DSMT4">
                  <p:embed/>
                </p:oleObj>
              </mc:Choice>
              <mc:Fallback>
                <p:oleObj name="Equation" r:id="rId7" imgW="2323800" imgH="609480" progId="Equation.DSMT4">
                  <p:embed/>
                  <p:pic>
                    <p:nvPicPr>
                      <p:cNvPr id="0" name=""/>
                      <p:cNvPicPr/>
                      <p:nvPr/>
                    </p:nvPicPr>
                    <p:blipFill>
                      <a:blip r:embed="rId8"/>
                      <a:stretch>
                        <a:fillRect/>
                      </a:stretch>
                    </p:blipFill>
                    <p:spPr>
                      <a:xfrm>
                        <a:off x="3052763" y="4898837"/>
                        <a:ext cx="2324100" cy="609600"/>
                      </a:xfrm>
                      <a:prstGeom prst="rect">
                        <a:avLst/>
                      </a:prstGeom>
                    </p:spPr>
                  </p:pic>
                </p:oleObj>
              </mc:Fallback>
            </mc:AlternateContent>
          </a:graphicData>
        </a:graphic>
      </p:graphicFrame>
    </p:spTree>
    <p:extLst>
      <p:ext uri="{BB962C8B-B14F-4D97-AF65-F5344CB8AC3E}">
        <p14:creationId xmlns:p14="http://schemas.microsoft.com/office/powerpoint/2010/main" val="3605371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3358" y="1482461"/>
            <a:ext cx="7563441" cy="4616648"/>
          </a:xfrm>
          <a:prstGeom prst="rect">
            <a:avLst/>
          </a:prstGeom>
          <a:noFill/>
        </p:spPr>
        <p:txBody>
          <a:bodyPr wrap="square" rtlCol="0">
            <a:spAutoFit/>
          </a:bodyPr>
          <a:lstStyle/>
          <a:p>
            <a:r>
              <a:rPr lang="en-US" sz="1600" dirty="0" smtClean="0"/>
              <a:t>Recall that market elasticity </a:t>
            </a:r>
            <a:r>
              <a:rPr lang="en-US" sz="1600" i="1" dirty="0" smtClean="0">
                <a:sym typeface="Symbol" panose="05050102010706020507" pitchFamily="18" charset="2"/>
              </a:rPr>
              <a:t></a:t>
            </a:r>
            <a:r>
              <a:rPr lang="en-US" sz="1600" dirty="0" smtClean="0">
                <a:sym typeface="Symbol" panose="05050102010706020507" pitchFamily="18" charset="2"/>
              </a:rPr>
              <a:t> </a:t>
            </a:r>
            <a:r>
              <a:rPr lang="en-US" sz="1600" dirty="0" smtClean="0"/>
              <a:t>is equal to:</a:t>
            </a:r>
          </a:p>
          <a:p>
            <a:endParaRPr lang="en-US" dirty="0"/>
          </a:p>
          <a:p>
            <a:endParaRPr lang="en-US" dirty="0" smtClean="0"/>
          </a:p>
          <a:p>
            <a:r>
              <a:rPr lang="en-US" sz="1600" dirty="0" smtClean="0"/>
              <a:t>So the term in brackets on the previous slide is just 1/</a:t>
            </a:r>
            <a:r>
              <a:rPr lang="en-US" sz="1600" i="1" dirty="0" smtClean="0">
                <a:sym typeface="Symbol" panose="05050102010706020507" pitchFamily="18" charset="2"/>
              </a:rPr>
              <a:t>. </a:t>
            </a:r>
            <a:r>
              <a:rPr lang="en-US" sz="1600" dirty="0" smtClean="0">
                <a:sym typeface="Symbol" panose="05050102010706020507" pitchFamily="18" charset="2"/>
              </a:rPr>
              <a:t>Moreover,         is the market share </a:t>
            </a:r>
            <a:r>
              <a:rPr lang="en-US" sz="1600" i="1" dirty="0" err="1" smtClean="0">
                <a:sym typeface="Symbol" panose="05050102010706020507" pitchFamily="18" charset="2"/>
              </a:rPr>
              <a:t>s</a:t>
            </a:r>
            <a:r>
              <a:rPr lang="en-US" sz="1600" i="1" baseline="-25000" dirty="0" err="1" smtClean="0">
                <a:sym typeface="Symbol" panose="05050102010706020507" pitchFamily="18" charset="2"/>
              </a:rPr>
              <a:t>i</a:t>
            </a:r>
            <a:r>
              <a:rPr lang="en-US" sz="1600" dirty="0" smtClean="0">
                <a:sym typeface="Symbol" panose="05050102010706020507" pitchFamily="18" charset="2"/>
              </a:rPr>
              <a:t> of firm</a:t>
            </a:r>
            <a:r>
              <a:rPr lang="en-US" sz="1600" i="1" dirty="0" smtClean="0">
                <a:sym typeface="Symbol" panose="05050102010706020507" pitchFamily="18" charset="2"/>
              </a:rPr>
              <a:t> </a:t>
            </a:r>
            <a:r>
              <a:rPr lang="en-US" sz="1600" i="1" dirty="0" err="1" smtClean="0">
                <a:sym typeface="Symbol" panose="05050102010706020507" pitchFamily="18" charset="2"/>
              </a:rPr>
              <a:t>i</a:t>
            </a:r>
            <a:r>
              <a:rPr lang="en-US" sz="1600" dirty="0" smtClean="0">
                <a:sym typeface="Symbol" panose="05050102010706020507" pitchFamily="18" charset="2"/>
              </a:rPr>
              <a:t>. So the equation at the bottom of the previous slide reduces to:</a:t>
            </a:r>
          </a:p>
          <a:p>
            <a:endParaRPr lang="en-US" sz="1600" dirty="0">
              <a:sym typeface="Symbol" panose="05050102010706020507" pitchFamily="18" charset="2"/>
            </a:endParaRPr>
          </a:p>
          <a:p>
            <a:endParaRPr lang="en-US" sz="1600" dirty="0" smtClean="0">
              <a:sym typeface="Symbol" panose="05050102010706020507" pitchFamily="18" charset="2"/>
            </a:endParaRPr>
          </a:p>
          <a:p>
            <a:endParaRPr lang="en-US" sz="1600" dirty="0">
              <a:sym typeface="Symbol" panose="05050102010706020507" pitchFamily="18" charset="2"/>
            </a:endParaRPr>
          </a:p>
          <a:p>
            <a:r>
              <a:rPr lang="en-US" sz="1600" dirty="0" smtClean="0">
                <a:sym typeface="Symbol" panose="05050102010706020507" pitchFamily="18" charset="2"/>
              </a:rPr>
              <a:t>Multiplying both sides by </a:t>
            </a:r>
            <a:r>
              <a:rPr lang="en-US" sz="1600" i="1" dirty="0" err="1" smtClean="0">
                <a:sym typeface="Symbol" panose="05050102010706020507" pitchFamily="18" charset="2"/>
              </a:rPr>
              <a:t>s</a:t>
            </a:r>
            <a:r>
              <a:rPr lang="en-US" sz="1600" i="1" baseline="-25000" dirty="0" err="1" smtClean="0">
                <a:sym typeface="Symbol" panose="05050102010706020507" pitchFamily="18" charset="2"/>
              </a:rPr>
              <a:t>i</a:t>
            </a:r>
            <a:r>
              <a:rPr lang="en-US" sz="1600" dirty="0" smtClean="0">
                <a:sym typeface="Symbol" panose="05050102010706020507" pitchFamily="18" charset="2"/>
              </a:rPr>
              <a:t> and summing over all firms </a:t>
            </a:r>
            <a:r>
              <a:rPr lang="en-US" sz="1600" i="1" dirty="0" smtClean="0">
                <a:sym typeface="Symbol" panose="05050102010706020507" pitchFamily="18" charset="2"/>
              </a:rPr>
              <a:t>i</a:t>
            </a:r>
            <a:r>
              <a:rPr lang="en-US" sz="1600" dirty="0" smtClean="0">
                <a:sym typeface="Symbol" panose="05050102010706020507" pitchFamily="18" charset="2"/>
              </a:rPr>
              <a:t>:</a:t>
            </a:r>
          </a:p>
          <a:p>
            <a:endParaRPr lang="en-US" sz="1600" dirty="0">
              <a:sym typeface="Symbol" panose="05050102010706020507" pitchFamily="18" charset="2"/>
            </a:endParaRPr>
          </a:p>
          <a:p>
            <a:endParaRPr lang="en-US" sz="1600" dirty="0" smtClean="0">
              <a:sym typeface="Symbol" panose="05050102010706020507" pitchFamily="18" charset="2"/>
            </a:endParaRPr>
          </a:p>
          <a:p>
            <a:endParaRPr lang="en-US" sz="1600" dirty="0" smtClean="0">
              <a:sym typeface="Symbol" panose="05050102010706020507" pitchFamily="18" charset="2"/>
            </a:endParaRPr>
          </a:p>
          <a:p>
            <a:endParaRPr lang="en-US" sz="1600" dirty="0">
              <a:sym typeface="Symbol" panose="05050102010706020507" pitchFamily="18" charset="2"/>
            </a:endParaRPr>
          </a:p>
          <a:p>
            <a:r>
              <a:rPr lang="en-US" sz="1600" dirty="0" smtClean="0">
                <a:sym typeface="Symbol" panose="05050102010706020507" pitchFamily="18" charset="2"/>
              </a:rPr>
              <a:t>or</a:t>
            </a:r>
            <a:r>
              <a:rPr lang="en-US" dirty="0" smtClean="0"/>
              <a:t>                                                      </a:t>
            </a:r>
          </a:p>
          <a:p>
            <a:endParaRPr lang="en-US" sz="1600" dirty="0"/>
          </a:p>
          <a:p>
            <a:r>
              <a:rPr lang="en-US" sz="1600" dirty="0" smtClean="0"/>
              <a:t>which implies that the exercise of market power in the market increases with increases in concentration as measured by the HHI.</a:t>
            </a:r>
            <a:endParaRPr lang="en-US" sz="1600" dirty="0"/>
          </a:p>
        </p:txBody>
      </p:sp>
      <p:sp>
        <p:nvSpPr>
          <p:cNvPr id="2" name="Title 1"/>
          <p:cNvSpPr>
            <a:spLocks noGrp="1"/>
          </p:cNvSpPr>
          <p:nvPr>
            <p:ph type="title"/>
          </p:nvPr>
        </p:nvSpPr>
        <p:spPr/>
        <p:txBody>
          <a:bodyPr/>
          <a:lstStyle/>
          <a:p>
            <a:r>
              <a:rPr lang="en-US" dirty="0"/>
              <a:t>Price, concentration and market power</a:t>
            </a:r>
          </a:p>
        </p:txBody>
      </p:sp>
      <p:sp>
        <p:nvSpPr>
          <p:cNvPr id="3" name="Content Placeholder 2"/>
          <p:cNvSpPr>
            <a:spLocks noGrp="1"/>
          </p:cNvSpPr>
          <p:nvPr>
            <p:ph idx="1"/>
          </p:nvPr>
        </p:nvSpPr>
        <p:spPr>
          <a:xfrm>
            <a:off x="457200" y="1058401"/>
            <a:ext cx="8229600" cy="351946"/>
          </a:xfrm>
        </p:spPr>
        <p:txBody>
          <a:bodyPr/>
          <a:lstStyle/>
          <a:p>
            <a:r>
              <a:rPr lang="en-US" dirty="0" smtClean="0"/>
              <a:t>A simple </a:t>
            </a:r>
            <a:r>
              <a:rPr lang="en-US" dirty="0" err="1" smtClean="0"/>
              <a:t>Cournot</a:t>
            </a:r>
            <a:r>
              <a:rPr lang="en-US" dirty="0" smtClean="0"/>
              <a:t> model (</a:t>
            </a:r>
            <a:r>
              <a:rPr lang="en-US" dirty="0" err="1" smtClean="0"/>
              <a:t>con’t</a:t>
            </a:r>
            <a:r>
              <a:rPr lang="en-US" dirty="0" smtClean="0"/>
              <a: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8</a:t>
            </a:fld>
            <a:endParaRPr lang="en-US" alt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503214948"/>
              </p:ext>
            </p:extLst>
          </p:nvPr>
        </p:nvGraphicFramePr>
        <p:xfrm>
          <a:off x="3781048" y="3026474"/>
          <a:ext cx="901700" cy="546100"/>
        </p:xfrm>
        <a:graphic>
          <a:graphicData uri="http://schemas.openxmlformats.org/presentationml/2006/ole">
            <mc:AlternateContent xmlns:mc="http://schemas.openxmlformats.org/markup-compatibility/2006">
              <mc:Choice xmlns:v="urn:schemas-microsoft-com:vml" Requires="v">
                <p:oleObj spid="_x0000_s3569" name="Equation" r:id="rId3" imgW="901440" imgH="545760" progId="Equation.DSMT4">
                  <p:embed/>
                </p:oleObj>
              </mc:Choice>
              <mc:Fallback>
                <p:oleObj name="Equation" r:id="rId3" imgW="901440" imgH="545760" progId="Equation.DSMT4">
                  <p:embed/>
                  <p:pic>
                    <p:nvPicPr>
                      <p:cNvPr id="0" name=""/>
                      <p:cNvPicPr/>
                      <p:nvPr/>
                    </p:nvPicPr>
                    <p:blipFill>
                      <a:blip r:embed="rId4"/>
                      <a:stretch>
                        <a:fillRect/>
                      </a:stretch>
                    </p:blipFill>
                    <p:spPr>
                      <a:xfrm>
                        <a:off x="3781048" y="3026474"/>
                        <a:ext cx="901700" cy="546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891827844"/>
              </p:ext>
            </p:extLst>
          </p:nvPr>
        </p:nvGraphicFramePr>
        <p:xfrm>
          <a:off x="5011306" y="1118414"/>
          <a:ext cx="1460500" cy="1054100"/>
        </p:xfrm>
        <a:graphic>
          <a:graphicData uri="http://schemas.openxmlformats.org/presentationml/2006/ole">
            <mc:AlternateContent xmlns:mc="http://schemas.openxmlformats.org/markup-compatibility/2006">
              <mc:Choice xmlns:v="urn:schemas-microsoft-com:vml" Requires="v">
                <p:oleObj spid="_x0000_s3570" name="Equation" r:id="rId5" imgW="1460160" imgH="1054080" progId="Equation.DSMT4">
                  <p:embed/>
                </p:oleObj>
              </mc:Choice>
              <mc:Fallback>
                <p:oleObj name="Equation" r:id="rId5" imgW="1460160" imgH="1054080" progId="Equation.DSMT4">
                  <p:embed/>
                  <p:pic>
                    <p:nvPicPr>
                      <p:cNvPr id="0" name=""/>
                      <p:cNvPicPr/>
                      <p:nvPr/>
                    </p:nvPicPr>
                    <p:blipFill>
                      <a:blip r:embed="rId6"/>
                      <a:stretch>
                        <a:fillRect/>
                      </a:stretch>
                    </p:blipFill>
                    <p:spPr>
                      <a:xfrm>
                        <a:off x="5011306" y="1118414"/>
                        <a:ext cx="1460500" cy="1054100"/>
                      </a:xfrm>
                      <a:prstGeom prst="rect">
                        <a:avLst/>
                      </a:prstGeom>
                    </p:spPr>
                  </p:pic>
                </p:oleObj>
              </mc:Fallback>
            </mc:AlternateContent>
          </a:graphicData>
        </a:graphic>
      </p:graphicFrame>
      <p:sp>
        <p:nvSpPr>
          <p:cNvPr id="15" name="TextBox 14"/>
          <p:cNvSpPr txBox="1"/>
          <p:nvPr/>
        </p:nvSpPr>
        <p:spPr>
          <a:xfrm>
            <a:off x="6858433" y="1070441"/>
            <a:ext cx="1292341" cy="276999"/>
          </a:xfrm>
          <a:prstGeom prst="rect">
            <a:avLst/>
          </a:prstGeom>
          <a:noFill/>
          <a:ln>
            <a:solidFill>
              <a:schemeClr val="accent1"/>
            </a:solidFill>
          </a:ln>
        </p:spPr>
        <p:txBody>
          <a:bodyPr wrap="none" rtlCol="0">
            <a:spAutoFit/>
          </a:bodyPr>
          <a:lstStyle/>
          <a:p>
            <a:r>
              <a:rPr lang="en-US" sz="1200" dirty="0" smtClean="0"/>
              <a:t>Just rearranging</a:t>
            </a:r>
            <a:endParaRPr lang="en-US" sz="1200" dirty="0"/>
          </a:p>
        </p:txBody>
      </p:sp>
      <p:sp>
        <p:nvSpPr>
          <p:cNvPr id="17" name="Freeform 16"/>
          <p:cNvSpPr/>
          <p:nvPr/>
        </p:nvSpPr>
        <p:spPr>
          <a:xfrm>
            <a:off x="5839669" y="1193447"/>
            <a:ext cx="929899" cy="331618"/>
          </a:xfrm>
          <a:custGeom>
            <a:avLst/>
            <a:gdLst>
              <a:gd name="connsiteX0" fmla="*/ 929899 w 929899"/>
              <a:gd name="connsiteY0" fmla="*/ 13902 h 331618"/>
              <a:gd name="connsiteX1" fmla="*/ 224726 w 929899"/>
              <a:gd name="connsiteY1" fmla="*/ 37150 h 331618"/>
              <a:gd name="connsiteX2" fmla="*/ 0 w 929899"/>
              <a:gd name="connsiteY2" fmla="*/ 331618 h 331618"/>
              <a:gd name="connsiteX3" fmla="*/ 0 w 929899"/>
              <a:gd name="connsiteY3" fmla="*/ 331618 h 331618"/>
            </a:gdLst>
            <a:ahLst/>
            <a:cxnLst>
              <a:cxn ang="0">
                <a:pos x="connsiteX0" y="connsiteY0"/>
              </a:cxn>
              <a:cxn ang="0">
                <a:pos x="connsiteX1" y="connsiteY1"/>
              </a:cxn>
              <a:cxn ang="0">
                <a:pos x="connsiteX2" y="connsiteY2"/>
              </a:cxn>
              <a:cxn ang="0">
                <a:pos x="connsiteX3" y="connsiteY3"/>
              </a:cxn>
            </a:cxnLst>
            <a:rect l="l" t="t" r="r" b="b"/>
            <a:pathLst>
              <a:path w="929899" h="331618">
                <a:moveTo>
                  <a:pt x="929899" y="13902"/>
                </a:moveTo>
                <a:cubicBezTo>
                  <a:pt x="654804" y="-951"/>
                  <a:pt x="379709" y="-15803"/>
                  <a:pt x="224726" y="37150"/>
                </a:cubicBezTo>
                <a:cubicBezTo>
                  <a:pt x="69743" y="90103"/>
                  <a:pt x="0" y="331618"/>
                  <a:pt x="0" y="331618"/>
                </a:cubicBezTo>
                <a:lnTo>
                  <a:pt x="0" y="331618"/>
                </a:ln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Object 17"/>
          <p:cNvGraphicFramePr>
            <a:graphicFrameLocks noChangeAspect="1"/>
          </p:cNvGraphicFramePr>
          <p:nvPr>
            <p:extLst>
              <p:ext uri="{D42A27DB-BD31-4B8C-83A1-F6EECF244321}">
                <p14:modId xmlns:p14="http://schemas.microsoft.com/office/powerpoint/2010/main" val="31931486"/>
              </p:ext>
            </p:extLst>
          </p:nvPr>
        </p:nvGraphicFramePr>
        <p:xfrm>
          <a:off x="7162800" y="2314184"/>
          <a:ext cx="457200" cy="279400"/>
        </p:xfrm>
        <a:graphic>
          <a:graphicData uri="http://schemas.openxmlformats.org/presentationml/2006/ole">
            <mc:AlternateContent xmlns:mc="http://schemas.openxmlformats.org/markup-compatibility/2006">
              <mc:Choice xmlns:v="urn:schemas-microsoft-com:vml" Requires="v">
                <p:oleObj spid="_x0000_s3571" name="Equation" r:id="rId7" imgW="457200" imgH="279360" progId="Equation.DSMT4">
                  <p:embed/>
                </p:oleObj>
              </mc:Choice>
              <mc:Fallback>
                <p:oleObj name="Equation" r:id="rId7" imgW="457200" imgH="279360" progId="Equation.DSMT4">
                  <p:embed/>
                  <p:pic>
                    <p:nvPicPr>
                      <p:cNvPr id="0" name=""/>
                      <p:cNvPicPr/>
                      <p:nvPr/>
                    </p:nvPicPr>
                    <p:blipFill>
                      <a:blip r:embed="rId8"/>
                      <a:stretch>
                        <a:fillRect/>
                      </a:stretch>
                    </p:blipFill>
                    <p:spPr>
                      <a:xfrm>
                        <a:off x="7162800" y="2314184"/>
                        <a:ext cx="457200" cy="279400"/>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685255583"/>
              </p:ext>
            </p:extLst>
          </p:nvPr>
        </p:nvGraphicFramePr>
        <p:xfrm>
          <a:off x="3077597" y="4185437"/>
          <a:ext cx="2324100" cy="558800"/>
        </p:xfrm>
        <a:graphic>
          <a:graphicData uri="http://schemas.openxmlformats.org/presentationml/2006/ole">
            <mc:AlternateContent xmlns:mc="http://schemas.openxmlformats.org/markup-compatibility/2006">
              <mc:Choice xmlns:v="urn:schemas-microsoft-com:vml" Requires="v">
                <p:oleObj spid="_x0000_s3572" name="Equation" r:id="rId9" imgW="2323800" imgH="558720" progId="Equation.DSMT4">
                  <p:embed/>
                </p:oleObj>
              </mc:Choice>
              <mc:Fallback>
                <p:oleObj name="Equation" r:id="rId9" imgW="2323800" imgH="558720" progId="Equation.DSMT4">
                  <p:embed/>
                  <p:pic>
                    <p:nvPicPr>
                      <p:cNvPr id="0" name=""/>
                      <p:cNvPicPr/>
                      <p:nvPr/>
                    </p:nvPicPr>
                    <p:blipFill>
                      <a:blip r:embed="rId10"/>
                      <a:stretch>
                        <a:fillRect/>
                      </a:stretch>
                    </p:blipFill>
                    <p:spPr>
                      <a:xfrm>
                        <a:off x="3077597" y="4185437"/>
                        <a:ext cx="2324100" cy="558800"/>
                      </a:xfrm>
                      <a:prstGeom prst="rect">
                        <a:avLst/>
                      </a:prstGeom>
                    </p:spPr>
                  </p:pic>
                </p:oleObj>
              </mc:Fallback>
            </mc:AlternateContent>
          </a:graphicData>
        </a:graphic>
      </p:graphicFrame>
      <p:sp>
        <p:nvSpPr>
          <p:cNvPr id="20" name="TextBox 19"/>
          <p:cNvSpPr txBox="1"/>
          <p:nvPr/>
        </p:nvSpPr>
        <p:spPr>
          <a:xfrm>
            <a:off x="5855167" y="4097826"/>
            <a:ext cx="1192955" cy="276999"/>
          </a:xfrm>
          <a:prstGeom prst="rect">
            <a:avLst/>
          </a:prstGeom>
          <a:noFill/>
          <a:ln>
            <a:solidFill>
              <a:schemeClr val="accent1">
                <a:shade val="50000"/>
              </a:schemeClr>
            </a:solidFill>
          </a:ln>
        </p:spPr>
        <p:txBody>
          <a:bodyPr wrap="none" rtlCol="0">
            <a:spAutoFit/>
          </a:bodyPr>
          <a:lstStyle/>
          <a:p>
            <a:r>
              <a:rPr lang="en-US" sz="1200" dirty="0" smtClean="0"/>
              <a:t>This is the HHI</a:t>
            </a:r>
            <a:endParaRPr lang="en-US" sz="1200" dirty="0"/>
          </a:p>
        </p:txBody>
      </p:sp>
      <p:sp>
        <p:nvSpPr>
          <p:cNvPr id="21" name="Right Brace 20"/>
          <p:cNvSpPr/>
          <p:nvPr/>
        </p:nvSpPr>
        <p:spPr>
          <a:xfrm rot="16200000">
            <a:off x="4484348" y="3906509"/>
            <a:ext cx="134364" cy="5170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rot="21283935">
            <a:off x="4555693" y="3956327"/>
            <a:ext cx="1200647" cy="280711"/>
          </a:xfrm>
          <a:custGeom>
            <a:avLst/>
            <a:gdLst>
              <a:gd name="connsiteX0" fmla="*/ 1200647 w 1200647"/>
              <a:gd name="connsiteY0" fmla="*/ 280711 h 280711"/>
              <a:gd name="connsiteX1" fmla="*/ 596348 w 1200647"/>
              <a:gd name="connsiteY1" fmla="*/ 10366 h 280711"/>
              <a:gd name="connsiteX2" fmla="*/ 0 w 1200647"/>
              <a:gd name="connsiteY2" fmla="*/ 81928 h 280711"/>
            </a:gdLst>
            <a:ahLst/>
            <a:cxnLst>
              <a:cxn ang="0">
                <a:pos x="connsiteX0" y="connsiteY0"/>
              </a:cxn>
              <a:cxn ang="0">
                <a:pos x="connsiteX1" y="connsiteY1"/>
              </a:cxn>
              <a:cxn ang="0">
                <a:pos x="connsiteX2" y="connsiteY2"/>
              </a:cxn>
            </a:cxnLst>
            <a:rect l="l" t="t" r="r" b="b"/>
            <a:pathLst>
              <a:path w="1200647" h="280711">
                <a:moveTo>
                  <a:pt x="1200647" y="280711"/>
                </a:moveTo>
                <a:cubicBezTo>
                  <a:pt x="998551" y="162103"/>
                  <a:pt x="796456" y="43496"/>
                  <a:pt x="596348" y="10366"/>
                </a:cubicBezTo>
                <a:cubicBezTo>
                  <a:pt x="396240" y="-22764"/>
                  <a:pt x="198120" y="29582"/>
                  <a:pt x="0" y="81928"/>
                </a:cubicBez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190797" y="4126175"/>
            <a:ext cx="1648441" cy="646331"/>
          </a:xfrm>
          <a:prstGeom prst="rect">
            <a:avLst/>
          </a:prstGeom>
          <a:noFill/>
          <a:ln w="6350">
            <a:solidFill>
              <a:schemeClr val="accent1">
                <a:shade val="50000"/>
              </a:schemeClr>
            </a:solidFill>
          </a:ln>
        </p:spPr>
        <p:txBody>
          <a:bodyPr wrap="square" rtlCol="0">
            <a:spAutoFit/>
          </a:bodyPr>
          <a:lstStyle/>
          <a:p>
            <a:r>
              <a:rPr lang="en-US" sz="1200" dirty="0" smtClean="0"/>
              <a:t>This is the sum of all of the market shares, which is equal to 1</a:t>
            </a:r>
            <a:endParaRPr lang="en-US" sz="1200" dirty="0"/>
          </a:p>
        </p:txBody>
      </p:sp>
      <p:sp>
        <p:nvSpPr>
          <p:cNvPr id="25" name="Freeform 24"/>
          <p:cNvSpPr/>
          <p:nvPr/>
        </p:nvSpPr>
        <p:spPr>
          <a:xfrm>
            <a:off x="2917724" y="3981620"/>
            <a:ext cx="683812" cy="430346"/>
          </a:xfrm>
          <a:custGeom>
            <a:avLst/>
            <a:gdLst>
              <a:gd name="connsiteX0" fmla="*/ 0 w 683812"/>
              <a:gd name="connsiteY0" fmla="*/ 430346 h 430346"/>
              <a:gd name="connsiteX1" fmla="*/ 214685 w 683812"/>
              <a:gd name="connsiteY1" fmla="*/ 8927 h 430346"/>
              <a:gd name="connsiteX2" fmla="*/ 683812 w 683812"/>
              <a:gd name="connsiteY2" fmla="*/ 183856 h 430346"/>
            </a:gdLst>
            <a:ahLst/>
            <a:cxnLst>
              <a:cxn ang="0">
                <a:pos x="connsiteX0" y="connsiteY0"/>
              </a:cxn>
              <a:cxn ang="0">
                <a:pos x="connsiteX1" y="connsiteY1"/>
              </a:cxn>
              <a:cxn ang="0">
                <a:pos x="connsiteX2" y="connsiteY2"/>
              </a:cxn>
            </a:cxnLst>
            <a:rect l="l" t="t" r="r" b="b"/>
            <a:pathLst>
              <a:path w="683812" h="430346">
                <a:moveTo>
                  <a:pt x="0" y="430346"/>
                </a:moveTo>
                <a:cubicBezTo>
                  <a:pt x="50358" y="240177"/>
                  <a:pt x="100716" y="50009"/>
                  <a:pt x="214685" y="8927"/>
                </a:cubicBezTo>
                <a:cubicBezTo>
                  <a:pt x="328654" y="-32155"/>
                  <a:pt x="506233" y="75850"/>
                  <a:pt x="683812" y="183856"/>
                </a:cubicBez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1263681419"/>
              </p:ext>
            </p:extLst>
          </p:nvPr>
        </p:nvGraphicFramePr>
        <p:xfrm>
          <a:off x="3829050" y="4848959"/>
          <a:ext cx="774700" cy="508000"/>
        </p:xfrm>
        <a:graphic>
          <a:graphicData uri="http://schemas.openxmlformats.org/presentationml/2006/ole">
            <mc:AlternateContent xmlns:mc="http://schemas.openxmlformats.org/markup-compatibility/2006">
              <mc:Choice xmlns:v="urn:schemas-microsoft-com:vml" Requires="v">
                <p:oleObj spid="_x0000_s3573" name="Equation" r:id="rId11" imgW="774360" imgH="507960" progId="Equation.DSMT4">
                  <p:embed/>
                </p:oleObj>
              </mc:Choice>
              <mc:Fallback>
                <p:oleObj name="Equation" r:id="rId11" imgW="774360" imgH="507960" progId="Equation.DSMT4">
                  <p:embed/>
                  <p:pic>
                    <p:nvPicPr>
                      <p:cNvPr id="0" name=""/>
                      <p:cNvPicPr/>
                      <p:nvPr/>
                    </p:nvPicPr>
                    <p:blipFill>
                      <a:blip r:embed="rId12"/>
                      <a:stretch>
                        <a:fillRect/>
                      </a:stretch>
                    </p:blipFill>
                    <p:spPr>
                      <a:xfrm>
                        <a:off x="3829050" y="4848959"/>
                        <a:ext cx="774700" cy="508000"/>
                      </a:xfrm>
                      <a:prstGeom prst="rect">
                        <a:avLst/>
                      </a:prstGeom>
                    </p:spPr>
                  </p:pic>
                </p:oleObj>
              </mc:Fallback>
            </mc:AlternateContent>
          </a:graphicData>
        </a:graphic>
      </p:graphicFrame>
      <p:sp>
        <p:nvSpPr>
          <p:cNvPr id="27" name="TextBox 26"/>
          <p:cNvSpPr txBox="1"/>
          <p:nvPr/>
        </p:nvSpPr>
        <p:spPr>
          <a:xfrm>
            <a:off x="1355696" y="3057256"/>
            <a:ext cx="2019893" cy="646331"/>
          </a:xfrm>
          <a:prstGeom prst="rect">
            <a:avLst/>
          </a:prstGeom>
          <a:noFill/>
          <a:ln w="6350">
            <a:solidFill>
              <a:schemeClr val="accent1">
                <a:shade val="95000"/>
                <a:satMod val="105000"/>
              </a:schemeClr>
            </a:solidFill>
          </a:ln>
        </p:spPr>
        <p:txBody>
          <a:bodyPr wrap="square" rtlCol="0">
            <a:spAutoFit/>
          </a:bodyPr>
          <a:lstStyle/>
          <a:p>
            <a:r>
              <a:rPr lang="en-US" sz="1200" dirty="0" smtClean="0"/>
              <a:t>This is the Lerner index </a:t>
            </a:r>
            <a:r>
              <a:rPr lang="en-US" sz="1200" i="1" dirty="0" smtClean="0">
                <a:sym typeface="Symbol" panose="05050102010706020507" pitchFamily="18" charset="2"/>
              </a:rPr>
              <a:t></a:t>
            </a:r>
            <a:r>
              <a:rPr lang="en-US" sz="1200" dirty="0" smtClean="0"/>
              <a:t>, a measure of market power in the market</a:t>
            </a:r>
            <a:endParaRPr lang="en-US" sz="1200" dirty="0"/>
          </a:p>
        </p:txBody>
      </p:sp>
      <p:sp>
        <p:nvSpPr>
          <p:cNvPr id="28" name="Freeform 27"/>
          <p:cNvSpPr/>
          <p:nvPr/>
        </p:nvSpPr>
        <p:spPr>
          <a:xfrm>
            <a:off x="3425125" y="2819538"/>
            <a:ext cx="581187" cy="365363"/>
          </a:xfrm>
          <a:custGeom>
            <a:avLst/>
            <a:gdLst>
              <a:gd name="connsiteX0" fmla="*/ 0 w 581187"/>
              <a:gd name="connsiteY0" fmla="*/ 365363 h 365363"/>
              <a:gd name="connsiteX1" fmla="*/ 185980 w 581187"/>
              <a:gd name="connsiteY1" fmla="*/ 1153 h 365363"/>
              <a:gd name="connsiteX2" fmla="*/ 581187 w 581187"/>
              <a:gd name="connsiteY2" fmla="*/ 272373 h 365363"/>
            </a:gdLst>
            <a:ahLst/>
            <a:cxnLst>
              <a:cxn ang="0">
                <a:pos x="connsiteX0" y="connsiteY0"/>
              </a:cxn>
              <a:cxn ang="0">
                <a:pos x="connsiteX1" y="connsiteY1"/>
              </a:cxn>
              <a:cxn ang="0">
                <a:pos x="connsiteX2" y="connsiteY2"/>
              </a:cxn>
            </a:cxnLst>
            <a:rect l="l" t="t" r="r" b="b"/>
            <a:pathLst>
              <a:path w="581187" h="365363">
                <a:moveTo>
                  <a:pt x="0" y="365363"/>
                </a:moveTo>
                <a:cubicBezTo>
                  <a:pt x="44558" y="191007"/>
                  <a:pt x="89116" y="16651"/>
                  <a:pt x="185980" y="1153"/>
                </a:cubicBezTo>
                <a:cubicBezTo>
                  <a:pt x="282844" y="-14345"/>
                  <a:pt x="432015" y="129014"/>
                  <a:pt x="581187" y="272373"/>
                </a:cubicBezTo>
              </a:path>
            </a:pathLst>
          </a:custGeom>
          <a:noFill/>
          <a:ln w="6350">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5177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effects: An example</a:t>
            </a:r>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9</a:t>
            </a:fld>
            <a:endParaRPr lang="en-US" altLang="en-US" dirty="0"/>
          </a:p>
        </p:txBody>
      </p:sp>
      <p:graphicFrame>
        <p:nvGraphicFramePr>
          <p:cNvPr id="7" name="Table 6"/>
          <p:cNvGraphicFramePr>
            <a:graphicFrameLocks noGrp="1"/>
          </p:cNvGraphicFramePr>
          <p:nvPr/>
        </p:nvGraphicFramePr>
        <p:xfrm>
          <a:off x="1475712" y="1096968"/>
          <a:ext cx="6192575" cy="5033952"/>
        </p:xfrm>
        <a:graphic>
          <a:graphicData uri="http://schemas.openxmlformats.org/drawingml/2006/table">
            <a:tbl>
              <a:tblPr/>
              <a:tblGrid>
                <a:gridCol w="384284"/>
                <a:gridCol w="384284"/>
                <a:gridCol w="384284"/>
                <a:gridCol w="384284"/>
                <a:gridCol w="384284"/>
                <a:gridCol w="384284"/>
                <a:gridCol w="384284"/>
                <a:gridCol w="384284"/>
                <a:gridCol w="128095"/>
                <a:gridCol w="384284"/>
                <a:gridCol w="468346"/>
                <a:gridCol w="438323"/>
                <a:gridCol w="492364"/>
                <a:gridCol w="384284"/>
                <a:gridCol w="438323"/>
                <a:gridCol w="384284"/>
              </a:tblGrid>
              <a:tr h="119856">
                <a:tc gridSpan="8">
                  <a:txBody>
                    <a:bodyPr/>
                    <a:lstStyle/>
                    <a:p>
                      <a:pPr algn="ctr" fontAlgn="b"/>
                      <a:r>
                        <a:rPr lang="en-US" sz="700" b="1" i="0" u="none" strike="noStrike">
                          <a:solidFill>
                            <a:srgbClr val="000000"/>
                          </a:solidFill>
                          <a:effectLst/>
                          <a:latin typeface="Calibri"/>
                        </a:rPr>
                        <a:t>Firm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a:solidFill>
                            <a:srgbClr val="000000"/>
                          </a:solidFill>
                          <a:effectLst/>
                          <a:latin typeface="Calibri"/>
                        </a:rPr>
                        <a:t>Recapture of Products from Diverted Sales to Firm 2</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8">
                  <a:txBody>
                    <a:bodyPr/>
                    <a:lstStyle/>
                    <a:p>
                      <a:pPr algn="ctr" fontAlgn="b"/>
                      <a:r>
                        <a:rPr lang="en-US" sz="700" b="1" i="0" u="none" strike="noStrike">
                          <a:solidFill>
                            <a:srgbClr val="000000"/>
                          </a:solidFill>
                          <a:effectLst/>
                          <a:latin typeface="Calibri"/>
                        </a:rPr>
                        <a:t>(producing Product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6">
                  <a:txBody>
                    <a:bodyPr/>
                    <a:lstStyle/>
                    <a:p>
                      <a:pPr algn="l" fontAlgn="b"/>
                      <a:r>
                        <a:rPr lang="en-US" sz="700" b="0" i="0" u="none" strike="noStrike">
                          <a:solidFill>
                            <a:srgbClr val="000000"/>
                          </a:solidFill>
                          <a:effectLst/>
                          <a:latin typeface="Calibri"/>
                        </a:rPr>
                        <a:t>Assume linear demand (p = price intercept minus quantity)</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2">
                  <a:txBody>
                    <a:bodyPr/>
                    <a:lstStyle/>
                    <a:p>
                      <a:pPr algn="l" fontAlgn="b"/>
                      <a:r>
                        <a:rPr lang="en-US" sz="700" b="0" i="0" u="none" strike="noStrike">
                          <a:solidFill>
                            <a:srgbClr val="000000"/>
                          </a:solidFill>
                          <a:effectLst/>
                          <a:latin typeface="Calibri"/>
                        </a:rPr>
                        <a:t>Price intercept</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Diversion ratio</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0.3</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2">
                  <a:txBody>
                    <a:bodyPr/>
                    <a:lstStyle/>
                    <a:p>
                      <a:pPr algn="l" fontAlgn="b"/>
                      <a:r>
                        <a:rPr lang="en-US" sz="700" b="0" i="0" u="none" strike="noStrike">
                          <a:solidFill>
                            <a:srgbClr val="000000"/>
                          </a:solidFill>
                          <a:effectLst/>
                          <a:latin typeface="Calibri"/>
                        </a:rPr>
                        <a:t>Marginal cost</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(constant)</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Firm 2 margin</a:t>
                      </a:r>
                    </a:p>
                  </a:txBody>
                  <a:tcPr marL="5993" marR="5993" marT="5993" marB="0" anchor="b">
                    <a:lnL>
                      <a:noFill/>
                    </a:lnL>
                    <a:lnR>
                      <a:noFill/>
                    </a:lnR>
                    <a:lnT>
                      <a:noFill/>
                    </a:lnT>
                    <a:lnB>
                      <a:noFill/>
                    </a:lnB>
                  </a:tcPr>
                </a:tc>
                <a:tc hMerge="1">
                  <a:txBody>
                    <a:bodyPr/>
                    <a:lstStyle/>
                    <a:p>
                      <a:endParaRPr lang="en-US"/>
                    </a:p>
                  </a:txBody>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gridSpan="3">
                  <a:txBody>
                    <a:bodyPr/>
                    <a:lstStyle/>
                    <a:p>
                      <a:pPr algn="l" fontAlgn="b"/>
                      <a:r>
                        <a:rPr lang="en-US" sz="700" b="0" i="0" u="none" strike="noStrike">
                          <a:solidFill>
                            <a:srgbClr val="000000"/>
                          </a:solidFill>
                          <a:effectLst/>
                          <a:latin typeface="Calibri"/>
                        </a:rPr>
                        <a:t>(assume the same as Firm 1</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l" fontAlgn="b"/>
                      <a:r>
                        <a:rPr lang="en-US" sz="700" b="0" i="0" u="none" strike="noStrike">
                          <a:solidFill>
                            <a:srgbClr val="000000"/>
                          </a:solidFill>
                          <a:effectLst/>
                          <a:latin typeface="Calibri"/>
                        </a:rPr>
                        <a:t>Margin </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l" fontAlgn="b"/>
                      <a:r>
                        <a:rPr lang="en-US" sz="700" b="0" i="0" u="none" strike="noStrike">
                          <a:solidFill>
                            <a:srgbClr val="000000"/>
                          </a:solidFill>
                          <a:effectLst/>
                          <a:latin typeface="Calibri"/>
                        </a:rPr>
                        <a:t>at premerger price)</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7">
                  <a:txBody>
                    <a:bodyPr/>
                    <a:lstStyle/>
                    <a:p>
                      <a:pPr algn="l" fontAlgn="b"/>
                      <a:r>
                        <a:rPr lang="en-US" sz="700" b="0" i="0" u="none" strike="noStrike">
                          <a:solidFill>
                            <a:srgbClr val="000000"/>
                          </a:solidFill>
                          <a:effectLst/>
                          <a:latin typeface="Calibri"/>
                        </a:rPr>
                        <a:t>(price minus marginal cost at premerger profit-maximizing price)</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gridSpan="8">
                  <a:txBody>
                    <a:bodyPr/>
                    <a:lstStyle/>
                    <a:p>
                      <a:pPr algn="ctr" fontAlgn="b"/>
                      <a:r>
                        <a:rPr lang="en-US" sz="700" b="1" i="0" u="none" strike="noStrike">
                          <a:solidFill>
                            <a:srgbClr val="000000"/>
                          </a:solidFill>
                          <a:effectLst/>
                          <a:latin typeface="Calibri"/>
                        </a:rPr>
                        <a:t>PREMERGER</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a:solidFill>
                            <a:srgbClr val="000000"/>
                          </a:solidFill>
                          <a:effectLst/>
                          <a:latin typeface="Calibri"/>
                        </a:rPr>
                        <a:t>POSTMERGER RECAPTURE</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6">
                  <a:txBody>
                    <a:bodyPr/>
                    <a:lstStyle/>
                    <a:p>
                      <a:pPr algn="ctr" fontAlgn="b"/>
                      <a:r>
                        <a:rPr lang="en-US" sz="700" b="1" i="0" u="none" strike="noStrike">
                          <a:solidFill>
                            <a:srgbClr val="000000"/>
                          </a:solidFill>
                          <a:effectLst/>
                          <a:latin typeface="Calibri"/>
                        </a:rPr>
                        <a:t>(holding Firm 2's price constant at the premerger level)</a:t>
                      </a:r>
                    </a:p>
                  </a:txBody>
                  <a:tcPr marL="5993" marR="5993" marT="599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Margin</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gridSpan="2">
                  <a:txBody>
                    <a:bodyPr/>
                    <a:lstStyle/>
                    <a:p>
                      <a:pPr algn="ctr" fontAlgn="b"/>
                      <a:r>
                        <a:rPr lang="en-US" sz="700" b="1" i="0" u="none" strike="noStrike">
                          <a:solidFill>
                            <a:srgbClr val="000000"/>
                          </a:solidFill>
                          <a:effectLst/>
                          <a:latin typeface="Calibri"/>
                        </a:rPr>
                        <a:t>Firm 1</a:t>
                      </a:r>
                    </a:p>
                  </a:txBody>
                  <a:tcPr marL="5993" marR="5993" marT="5993" marB="0" anchor="b">
                    <a:lnL>
                      <a:noFill/>
                    </a:lnL>
                    <a:lnR>
                      <a:noFill/>
                    </a:lnR>
                    <a:lnT>
                      <a:noFill/>
                    </a:lnT>
                    <a:lnB>
                      <a:noFill/>
                    </a:lnB>
                  </a:tcPr>
                </a:tc>
                <a:tc hMerge="1">
                  <a:txBody>
                    <a:bodyPr/>
                    <a:lstStyle/>
                    <a:p>
                      <a:endParaRPr lang="en-US"/>
                    </a:p>
                  </a:txBody>
                  <a:tcPr/>
                </a:tc>
                <a:tc>
                  <a:txBody>
                    <a:bodyPr/>
                    <a:lstStyle/>
                    <a:p>
                      <a:pPr algn="ctr" fontAlgn="b"/>
                      <a:r>
                        <a:rPr lang="en-US" sz="700" b="1" i="0" u="none" strike="noStrike">
                          <a:solidFill>
                            <a:srgbClr val="000000"/>
                          </a:solidFill>
                          <a:effectLst/>
                          <a:latin typeface="Calibri"/>
                        </a:rPr>
                        <a:t>Diversion</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gridSpan="2">
                  <a:txBody>
                    <a:bodyPr/>
                    <a:lstStyle/>
                    <a:p>
                      <a:pPr algn="ctr" fontAlgn="b"/>
                      <a:r>
                        <a:rPr lang="en-US" sz="700" b="1" i="0" u="none" strike="noStrike">
                          <a:solidFill>
                            <a:srgbClr val="000000"/>
                          </a:solidFill>
                          <a:effectLst/>
                          <a:latin typeface="Calibri"/>
                        </a:rPr>
                        <a:t>Post-merger</a:t>
                      </a:r>
                    </a:p>
                  </a:txBody>
                  <a:tcPr marL="5993" marR="5993" marT="5993"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ctr" fontAlgn="b"/>
                      <a:r>
                        <a:rPr lang="en-US" sz="700" b="1" i="0" u="none" strike="noStrike">
                          <a:solidFill>
                            <a:srgbClr val="000000"/>
                          </a:solidFill>
                          <a:effectLst/>
                          <a:latin typeface="Calibri"/>
                        </a:rPr>
                        <a:t>Price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Quantity</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Revenue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MR</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Cost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MC</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 - mc)</a:t>
                      </a:r>
                    </a:p>
                  </a:txBody>
                  <a:tcPr marL="5993" marR="5993" marT="5993" marB="0" anchor="b">
                    <a:lnL>
                      <a:noFill/>
                    </a:lnL>
                    <a:lnR>
                      <a:noFill/>
                    </a:lnR>
                    <a:lnT>
                      <a:noFill/>
                    </a:lnT>
                    <a:lnB>
                      <a:noFill/>
                    </a:lnB>
                  </a:tcPr>
                </a:tc>
                <a:tc>
                  <a:txBody>
                    <a:bodyPr/>
                    <a:lstStyle/>
                    <a:p>
                      <a:pPr algn="ctr" fontAlgn="b"/>
                      <a:endParaRPr lang="en-US" sz="700" b="1"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Lost units</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Lost profits</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to Firm 2</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Recapture</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Profit</a:t>
                      </a:r>
                    </a:p>
                  </a:txBody>
                  <a:tcPr marL="5993" marR="5993" marT="5993" marB="0" anchor="b">
                    <a:lnL>
                      <a:noFill/>
                    </a:lnL>
                    <a:lnR>
                      <a:noFill/>
                    </a:lnR>
                    <a:lnT>
                      <a:noFill/>
                    </a:lnT>
                    <a:lnB>
                      <a:noFill/>
                    </a:lnB>
                  </a:tcPr>
                </a:tc>
                <a:tc>
                  <a:txBody>
                    <a:bodyPr/>
                    <a:lstStyle/>
                    <a:p>
                      <a:pPr algn="ctr" fontAlgn="b"/>
                      <a:r>
                        <a:rPr lang="en-US" sz="700" b="1" i="0" u="none" strike="noStrike">
                          <a:solidFill>
                            <a:srgbClr val="000000"/>
                          </a:solidFill>
                          <a:effectLst/>
                          <a:latin typeface="Calibri"/>
                        </a:rPr>
                        <a:t>Difference</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22400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2800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19600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19920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6</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840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20040</a:t>
                      </a:r>
                    </a:p>
                  </a:txBody>
                  <a:tcPr marL="5993" marR="5993" marT="5993" marB="0" anchor="b">
                    <a:lnL>
                      <a:noFill/>
                    </a:lnL>
                    <a:lnR>
                      <a:noFill/>
                    </a:lnR>
                    <a:lnT>
                      <a:noFill/>
                    </a:lnT>
                    <a:lnB>
                      <a:noFill/>
                    </a:lnB>
                    <a:solidFill>
                      <a:srgbClr val="FFFF00"/>
                    </a:solidFill>
                  </a:tcPr>
                </a:tc>
                <a:tc>
                  <a:txBody>
                    <a:bodyPr/>
                    <a:lstStyle/>
                    <a:p>
                      <a:pPr algn="r" fontAlgn="b"/>
                      <a:r>
                        <a:rPr lang="en-US" sz="700" b="0" i="0" u="none" strike="noStrike">
                          <a:solidFill>
                            <a:srgbClr val="000000"/>
                          </a:solidFill>
                          <a:effectLst/>
                          <a:latin typeface="Calibri"/>
                        </a:rPr>
                        <a:t>440</a:t>
                      </a:r>
                    </a:p>
                  </a:txBody>
                  <a:tcPr marL="5993" marR="5993" marT="5993" marB="0" anchor="b">
                    <a:lnL>
                      <a:noFill/>
                    </a:lnL>
                    <a:lnR>
                      <a:noFill/>
                    </a:lnR>
                    <a:lnT>
                      <a:noFill/>
                    </a:lnT>
                    <a:lnB>
                      <a:noFill/>
                    </a:lnB>
                    <a:solidFill>
                      <a:srgbClr val="FFFF00"/>
                    </a:solidFill>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19960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18520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21</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17640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-1960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16560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230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3780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15280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-4320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10000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13800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-5800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7500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250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12100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33</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4620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-7480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5600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14400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36</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5040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10240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-9360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r>
              <a:tr h="119856">
                <a:tc>
                  <a:txBody>
                    <a:bodyPr/>
                    <a:lstStyle/>
                    <a:p>
                      <a:pPr algn="r" fontAlgn="b"/>
                      <a:r>
                        <a:rPr lang="en-US" sz="700" b="0" i="0" u="none" strike="noStrike">
                          <a:solidFill>
                            <a:srgbClr val="000000"/>
                          </a:solidFill>
                          <a:effectLst/>
                          <a:latin typeface="Calibri"/>
                        </a:rPr>
                        <a:t>290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280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270</a:t>
                      </a:r>
                    </a:p>
                  </a:txBody>
                  <a:tcPr marL="5993" marR="5993" marT="5993" marB="0" anchor="b">
                    <a:lnL>
                      <a:noFill/>
                    </a:lnL>
                    <a:lnR>
                      <a:noFill/>
                    </a:lnR>
                    <a:lnT>
                      <a:noFill/>
                    </a:lnT>
                    <a:lnB>
                      <a:noFill/>
                    </a:lnB>
                  </a:tcPr>
                </a:tc>
                <a:tc>
                  <a:txBody>
                    <a:bodyPr/>
                    <a:lstStyle/>
                    <a:p>
                      <a:pPr algn="l" fontAlgn="b"/>
                      <a:endParaRPr lang="en-US" sz="700" b="0" i="0" u="none" strike="noStrike">
                        <a:solidFill>
                          <a:srgbClr val="000000"/>
                        </a:solidFill>
                        <a:effectLst/>
                        <a:latin typeface="Calibri"/>
                      </a:endParaRP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130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16900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39</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5460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8160</a:t>
                      </a:r>
                    </a:p>
                  </a:txBody>
                  <a:tcPr marL="5993" marR="5993" marT="5993" marB="0" anchor="b">
                    <a:lnL>
                      <a:noFill/>
                    </a:lnL>
                    <a:lnR>
                      <a:noFill/>
                    </a:lnR>
                    <a:lnT>
                      <a:noFill/>
                    </a:lnT>
                    <a:lnB>
                      <a:noFill/>
                    </a:lnB>
                  </a:tcPr>
                </a:tc>
                <a:tc>
                  <a:txBody>
                    <a:bodyPr/>
                    <a:lstStyle/>
                    <a:p>
                      <a:pPr algn="r" fontAlgn="b"/>
                      <a:r>
                        <a:rPr lang="en-US" sz="700" b="0" i="0" u="none" strike="noStrike">
                          <a:solidFill>
                            <a:srgbClr val="000000"/>
                          </a:solidFill>
                          <a:effectLst/>
                          <a:latin typeface="Calibri"/>
                        </a:rPr>
                        <a:t>-11440</a:t>
                      </a:r>
                    </a:p>
                  </a:txBody>
                  <a:tcPr marL="5993" marR="5993" marT="5993" marB="0" anchor="b">
                    <a:lnL>
                      <a:noFill/>
                    </a:lnL>
                    <a:lnR>
                      <a:noFill/>
                    </a:lnR>
                    <a:lnT>
                      <a:noFill/>
                    </a:lnT>
                    <a:lnB>
                      <a:noFill/>
                    </a:lnB>
                  </a:tcPr>
                </a:tc>
                <a:tc>
                  <a:txBody>
                    <a:bodyPr/>
                    <a:lstStyle/>
                    <a:p>
                      <a:pPr algn="l" fontAlgn="b"/>
                      <a:endParaRPr lang="en-US" sz="700" b="0" i="0" u="none" strike="noStrike" dirty="0">
                        <a:solidFill>
                          <a:srgbClr val="000000"/>
                        </a:solidFill>
                        <a:effectLst/>
                        <a:latin typeface="Calibri"/>
                      </a:endParaRPr>
                    </a:p>
                  </a:txBody>
                  <a:tcPr marL="5993" marR="5993" marT="5993" marB="0" anchor="b">
                    <a:lnL>
                      <a:noFill/>
                    </a:lnL>
                    <a:lnR>
                      <a:noFill/>
                    </a:lnR>
                    <a:lnT>
                      <a:noFill/>
                    </a:lnT>
                    <a:lnB>
                      <a:noFill/>
                    </a:lnB>
                  </a:tcPr>
                </a:tc>
              </a:tr>
            </a:tbl>
          </a:graphicData>
        </a:graphic>
      </p:graphicFrame>
    </p:spTree>
    <p:extLst>
      <p:ext uri="{BB962C8B-B14F-4D97-AF65-F5344CB8AC3E}">
        <p14:creationId xmlns:p14="http://schemas.microsoft.com/office/powerpoint/2010/main" val="2802774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accent1">
              <a:alpha val="99000"/>
            </a:schemeClr>
          </a:solidFill>
          <a:tailEnd type="arrow"/>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21539</TotalTime>
  <Words>1769</Words>
  <Application>Microsoft Office PowerPoint</Application>
  <PresentationFormat>On-screen Show (4:3)</PresentationFormat>
  <Paragraphs>734</Paragraphs>
  <Slides>14</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14</vt:i4>
      </vt:variant>
    </vt:vector>
  </HeadingPairs>
  <TitlesOfParts>
    <vt:vector size="18" baseType="lpstr">
      <vt:lpstr>Edge</vt:lpstr>
      <vt:lpstr>2_Edge</vt:lpstr>
      <vt:lpstr>Equation</vt:lpstr>
      <vt:lpstr>MathType 6.0 Equation</vt:lpstr>
      <vt:lpstr>11. Horizontal Mergers  </vt:lpstr>
      <vt:lpstr>The 2010 Merger Guidelines</vt:lpstr>
      <vt:lpstr>The 2010 Merger Guidelines</vt:lpstr>
      <vt:lpstr>The 2010 Merger Guidelines</vt:lpstr>
      <vt:lpstr>The 2010 Merger Guidelines</vt:lpstr>
      <vt:lpstr>HHIs in Successful DOJ/FTC Challenges</vt:lpstr>
      <vt:lpstr>Price, concentration and market power</vt:lpstr>
      <vt:lpstr>Price, concentration and market power</vt:lpstr>
      <vt:lpstr>Unilateral effects: An example</vt:lpstr>
      <vt:lpstr>Unilateral effects: An example</vt:lpstr>
      <vt:lpstr>Unilateral effects: An example</vt:lpstr>
      <vt:lpstr>Efficiencies</vt:lpstr>
      <vt:lpstr>Efficiencies</vt:lpstr>
      <vt:lpstr>Efficiencies</vt:lpstr>
    </vt:vector>
  </TitlesOfParts>
  <Company>Shearman &amp; Sterling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Proving Conspiracy</dc:title>
  <dc:creator>Dale</dc:creator>
  <cp:lastModifiedBy>Dale</cp:lastModifiedBy>
  <cp:revision>975</cp:revision>
  <cp:lastPrinted>2014-10-27T23:07:01Z</cp:lastPrinted>
  <dcterms:created xsi:type="dcterms:W3CDTF">2010-03-05T16:25:53Z</dcterms:created>
  <dcterms:modified xsi:type="dcterms:W3CDTF">2014-10-28T17:55:45Z</dcterms:modified>
</cp:coreProperties>
</file>