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41"/>
  </p:notesMasterIdLst>
  <p:sldIdLst>
    <p:sldId id="256" r:id="rId2"/>
    <p:sldId id="495" r:id="rId3"/>
    <p:sldId id="501" r:id="rId4"/>
    <p:sldId id="537" r:id="rId5"/>
    <p:sldId id="507" r:id="rId6"/>
    <p:sldId id="508" r:id="rId7"/>
    <p:sldId id="533" r:id="rId8"/>
    <p:sldId id="534" r:id="rId9"/>
    <p:sldId id="511" r:id="rId10"/>
    <p:sldId id="509" r:id="rId11"/>
    <p:sldId id="535" r:id="rId12"/>
    <p:sldId id="510" r:id="rId13"/>
    <p:sldId id="512" r:id="rId14"/>
    <p:sldId id="514" r:id="rId15"/>
    <p:sldId id="515" r:id="rId16"/>
    <p:sldId id="521" r:id="rId17"/>
    <p:sldId id="523" r:id="rId18"/>
    <p:sldId id="517" r:id="rId19"/>
    <p:sldId id="516" r:id="rId20"/>
    <p:sldId id="518" r:id="rId21"/>
    <p:sldId id="502" r:id="rId22"/>
    <p:sldId id="524" r:id="rId23"/>
    <p:sldId id="525" r:id="rId24"/>
    <p:sldId id="530" r:id="rId25"/>
    <p:sldId id="531" r:id="rId26"/>
    <p:sldId id="520" r:id="rId27"/>
    <p:sldId id="504" r:id="rId28"/>
    <p:sldId id="503" r:id="rId29"/>
    <p:sldId id="540" r:id="rId30"/>
    <p:sldId id="522" r:id="rId31"/>
    <p:sldId id="519" r:id="rId32"/>
    <p:sldId id="526" r:id="rId33"/>
    <p:sldId id="529" r:id="rId34"/>
    <p:sldId id="527" r:id="rId35"/>
    <p:sldId id="528" r:id="rId36"/>
    <p:sldId id="532" r:id="rId37"/>
    <p:sldId id="539" r:id="rId38"/>
    <p:sldId id="536" r:id="rId39"/>
    <p:sldId id="538" r:id="rId40"/>
  </p:sldIdLst>
  <p:sldSz cx="9144000" cy="6858000" type="screen4x3"/>
  <p:notesSz cx="69850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040"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94" autoAdjust="0"/>
  </p:normalViewPr>
  <p:slideViewPr>
    <p:cSldViewPr snapToGrid="0">
      <p:cViewPr varScale="1">
        <p:scale>
          <a:sx n="94" d="100"/>
          <a:sy n="94" d="100"/>
        </p:scale>
        <p:origin x="-1027" y="-77"/>
      </p:cViewPr>
      <p:guideLst>
        <p:guide orient="horz" pos="2040"/>
        <p:guide pos="2880"/>
      </p:guideLst>
    </p:cSldViewPr>
  </p:slideViewPr>
  <p:notesTextViewPr>
    <p:cViewPr>
      <p:scale>
        <a:sx n="100" d="100"/>
        <a:sy n="100" d="100"/>
      </p:scale>
      <p:origin x="0" y="0"/>
    </p:cViewPr>
  </p:notesTextViewPr>
  <p:sorterViewPr>
    <p:cViewPr>
      <p:scale>
        <a:sx n="200" d="100"/>
        <a:sy n="200" d="100"/>
      </p:scale>
      <p:origin x="0" y="23280"/>
    </p:cViewPr>
  </p:sorterViewPr>
  <p:gridSpacing cx="45720" cy="4572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3" y="1"/>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t" anchorCtr="0" compatLnSpc="1">
            <a:prstTxWarp prst="textNoShape">
              <a:avLst/>
            </a:prstTxWarp>
          </a:bodyPr>
          <a:lstStyle>
            <a:lvl1pPr defTabSz="927396">
              <a:defRPr sz="1300" smtClean="0"/>
            </a:lvl1pPr>
          </a:lstStyle>
          <a:p>
            <a:pPr>
              <a:defRPr/>
            </a:pPr>
            <a:endParaRPr lang="en-US"/>
          </a:p>
        </p:txBody>
      </p:sp>
      <p:sp>
        <p:nvSpPr>
          <p:cNvPr id="8195" name="Rectangle 3"/>
          <p:cNvSpPr>
            <a:spLocks noGrp="1" noChangeArrowheads="1"/>
          </p:cNvSpPr>
          <p:nvPr>
            <p:ph type="dt" idx="1"/>
          </p:nvPr>
        </p:nvSpPr>
        <p:spPr bwMode="auto">
          <a:xfrm>
            <a:off x="3955954" y="1"/>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t" anchorCtr="0" compatLnSpc="1">
            <a:prstTxWarp prst="textNoShape">
              <a:avLst/>
            </a:prstTxWarp>
          </a:bodyPr>
          <a:lstStyle>
            <a:lvl1pPr algn="r" defTabSz="927396">
              <a:defRPr sz="1300" smtClean="0"/>
            </a:lvl1pPr>
          </a:lstStyle>
          <a:p>
            <a:pPr>
              <a:defRPr/>
            </a:pPr>
            <a:endParaRPr lang="en-US"/>
          </a:p>
        </p:txBody>
      </p:sp>
      <p:sp>
        <p:nvSpPr>
          <p:cNvPr id="58372" name="Rectangle 4"/>
          <p:cNvSpPr>
            <a:spLocks noGrp="1" noRot="1" noChangeAspect="1" noChangeArrowheads="1" noTextEdit="1"/>
          </p:cNvSpPr>
          <p:nvPr>
            <p:ph type="sldImg" idx="2"/>
          </p:nvPr>
        </p:nvSpPr>
        <p:spPr bwMode="auto">
          <a:xfrm>
            <a:off x="1173163" y="696913"/>
            <a:ext cx="4638675" cy="34798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699133" y="4410391"/>
            <a:ext cx="5586735" cy="4175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3" y="8819199"/>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b" anchorCtr="0" compatLnSpc="1">
            <a:prstTxWarp prst="textNoShape">
              <a:avLst/>
            </a:prstTxWarp>
          </a:bodyPr>
          <a:lstStyle>
            <a:lvl1pPr defTabSz="927396">
              <a:defRPr sz="1300" smtClean="0"/>
            </a:lvl1pPr>
          </a:lstStyle>
          <a:p>
            <a:pPr>
              <a:defRPr/>
            </a:pPr>
            <a:endParaRPr lang="en-US"/>
          </a:p>
        </p:txBody>
      </p:sp>
      <p:sp>
        <p:nvSpPr>
          <p:cNvPr id="8199" name="Rectangle 7"/>
          <p:cNvSpPr>
            <a:spLocks noGrp="1" noChangeArrowheads="1"/>
          </p:cNvSpPr>
          <p:nvPr>
            <p:ph type="sldNum" sz="quarter" idx="5"/>
          </p:nvPr>
        </p:nvSpPr>
        <p:spPr bwMode="auto">
          <a:xfrm>
            <a:off x="3955954" y="8819199"/>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b" anchorCtr="0" compatLnSpc="1">
            <a:prstTxWarp prst="textNoShape">
              <a:avLst/>
            </a:prstTxWarp>
          </a:bodyPr>
          <a:lstStyle>
            <a:lvl1pPr algn="r" defTabSz="927396">
              <a:defRPr sz="1300" smtClean="0"/>
            </a:lvl1pPr>
          </a:lstStyle>
          <a:p>
            <a:pPr>
              <a:defRPr/>
            </a:pPr>
            <a:fld id="{1634B49F-0C95-4C8A-952F-2D32117B9958}" type="slidenum">
              <a:rPr lang="en-US"/>
              <a:pPr>
                <a:defRPr/>
              </a:pPr>
              <a:t>‹#›</a:t>
            </a:fld>
            <a:endParaRPr lang="en-US"/>
          </a:p>
        </p:txBody>
      </p:sp>
    </p:spTree>
    <p:extLst>
      <p:ext uri="{BB962C8B-B14F-4D97-AF65-F5344CB8AC3E}">
        <p14:creationId xmlns:p14="http://schemas.microsoft.com/office/powerpoint/2010/main" val="1525316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a:t>
            </a:fld>
            <a:endParaRPr lang="en-US"/>
          </a:p>
        </p:txBody>
      </p:sp>
    </p:spTree>
    <p:extLst>
      <p:ext uri="{BB962C8B-B14F-4D97-AF65-F5344CB8AC3E}">
        <p14:creationId xmlns:p14="http://schemas.microsoft.com/office/powerpoint/2010/main" val="23096159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10</a:t>
            </a:fld>
            <a:endParaRPr lang="en-US"/>
          </a:p>
        </p:txBody>
      </p:sp>
    </p:spTree>
    <p:extLst>
      <p:ext uri="{BB962C8B-B14F-4D97-AF65-F5344CB8AC3E}">
        <p14:creationId xmlns:p14="http://schemas.microsoft.com/office/powerpoint/2010/main" val="3755114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11</a:t>
            </a:fld>
            <a:endParaRPr lang="en-US"/>
          </a:p>
        </p:txBody>
      </p:sp>
    </p:spTree>
    <p:extLst>
      <p:ext uri="{BB962C8B-B14F-4D97-AF65-F5344CB8AC3E}">
        <p14:creationId xmlns:p14="http://schemas.microsoft.com/office/powerpoint/2010/main" val="2395243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12</a:t>
            </a:fld>
            <a:endParaRPr lang="en-US"/>
          </a:p>
        </p:txBody>
      </p:sp>
    </p:spTree>
    <p:extLst>
      <p:ext uri="{BB962C8B-B14F-4D97-AF65-F5344CB8AC3E}">
        <p14:creationId xmlns:p14="http://schemas.microsoft.com/office/powerpoint/2010/main" val="13753694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13</a:t>
            </a:fld>
            <a:endParaRPr lang="en-US"/>
          </a:p>
        </p:txBody>
      </p:sp>
    </p:spTree>
    <p:extLst>
      <p:ext uri="{BB962C8B-B14F-4D97-AF65-F5344CB8AC3E}">
        <p14:creationId xmlns:p14="http://schemas.microsoft.com/office/powerpoint/2010/main" val="27614751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14</a:t>
            </a:fld>
            <a:endParaRPr lang="en-US"/>
          </a:p>
        </p:txBody>
      </p:sp>
    </p:spTree>
    <p:extLst>
      <p:ext uri="{BB962C8B-B14F-4D97-AF65-F5344CB8AC3E}">
        <p14:creationId xmlns:p14="http://schemas.microsoft.com/office/powerpoint/2010/main" val="42085762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15</a:t>
            </a:fld>
            <a:endParaRPr lang="en-US"/>
          </a:p>
        </p:txBody>
      </p:sp>
    </p:spTree>
    <p:extLst>
      <p:ext uri="{BB962C8B-B14F-4D97-AF65-F5344CB8AC3E}">
        <p14:creationId xmlns:p14="http://schemas.microsoft.com/office/powerpoint/2010/main" val="37461940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16</a:t>
            </a:fld>
            <a:endParaRPr lang="en-US"/>
          </a:p>
        </p:txBody>
      </p:sp>
    </p:spTree>
    <p:extLst>
      <p:ext uri="{BB962C8B-B14F-4D97-AF65-F5344CB8AC3E}">
        <p14:creationId xmlns:p14="http://schemas.microsoft.com/office/powerpoint/2010/main" val="41859274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17</a:t>
            </a:fld>
            <a:endParaRPr lang="en-US"/>
          </a:p>
        </p:txBody>
      </p:sp>
    </p:spTree>
    <p:extLst>
      <p:ext uri="{BB962C8B-B14F-4D97-AF65-F5344CB8AC3E}">
        <p14:creationId xmlns:p14="http://schemas.microsoft.com/office/powerpoint/2010/main" val="7913098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18</a:t>
            </a:fld>
            <a:endParaRPr lang="en-US"/>
          </a:p>
        </p:txBody>
      </p:sp>
    </p:spTree>
    <p:extLst>
      <p:ext uri="{BB962C8B-B14F-4D97-AF65-F5344CB8AC3E}">
        <p14:creationId xmlns:p14="http://schemas.microsoft.com/office/powerpoint/2010/main" val="30486368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19</a:t>
            </a:fld>
            <a:endParaRPr lang="en-US"/>
          </a:p>
        </p:txBody>
      </p:sp>
    </p:spTree>
    <p:extLst>
      <p:ext uri="{BB962C8B-B14F-4D97-AF65-F5344CB8AC3E}">
        <p14:creationId xmlns:p14="http://schemas.microsoft.com/office/powerpoint/2010/main" val="2517018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a:t>
            </a:fld>
            <a:endParaRPr lang="en-US"/>
          </a:p>
        </p:txBody>
      </p:sp>
    </p:spTree>
    <p:extLst>
      <p:ext uri="{BB962C8B-B14F-4D97-AF65-F5344CB8AC3E}">
        <p14:creationId xmlns:p14="http://schemas.microsoft.com/office/powerpoint/2010/main" val="15446784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20</a:t>
            </a:fld>
            <a:endParaRPr lang="en-US"/>
          </a:p>
        </p:txBody>
      </p:sp>
    </p:spTree>
    <p:extLst>
      <p:ext uri="{BB962C8B-B14F-4D97-AF65-F5344CB8AC3E}">
        <p14:creationId xmlns:p14="http://schemas.microsoft.com/office/powerpoint/2010/main" val="19423555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21</a:t>
            </a:fld>
            <a:endParaRPr lang="en-US"/>
          </a:p>
        </p:txBody>
      </p:sp>
    </p:spTree>
    <p:extLst>
      <p:ext uri="{BB962C8B-B14F-4D97-AF65-F5344CB8AC3E}">
        <p14:creationId xmlns:p14="http://schemas.microsoft.com/office/powerpoint/2010/main" val="30391832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22</a:t>
            </a:fld>
            <a:endParaRPr lang="en-US"/>
          </a:p>
        </p:txBody>
      </p:sp>
    </p:spTree>
    <p:extLst>
      <p:ext uri="{BB962C8B-B14F-4D97-AF65-F5344CB8AC3E}">
        <p14:creationId xmlns:p14="http://schemas.microsoft.com/office/powerpoint/2010/main" val="30836792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23</a:t>
            </a:fld>
            <a:endParaRPr lang="en-US"/>
          </a:p>
        </p:txBody>
      </p:sp>
    </p:spTree>
    <p:extLst>
      <p:ext uri="{BB962C8B-B14F-4D97-AF65-F5344CB8AC3E}">
        <p14:creationId xmlns:p14="http://schemas.microsoft.com/office/powerpoint/2010/main" val="26359641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24</a:t>
            </a:fld>
            <a:endParaRPr lang="en-US"/>
          </a:p>
        </p:txBody>
      </p:sp>
    </p:spTree>
    <p:extLst>
      <p:ext uri="{BB962C8B-B14F-4D97-AF65-F5344CB8AC3E}">
        <p14:creationId xmlns:p14="http://schemas.microsoft.com/office/powerpoint/2010/main" val="10221624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25</a:t>
            </a:fld>
            <a:endParaRPr lang="en-US"/>
          </a:p>
        </p:txBody>
      </p:sp>
    </p:spTree>
    <p:extLst>
      <p:ext uri="{BB962C8B-B14F-4D97-AF65-F5344CB8AC3E}">
        <p14:creationId xmlns:p14="http://schemas.microsoft.com/office/powerpoint/2010/main" val="30458325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26</a:t>
            </a:fld>
            <a:endParaRPr lang="en-US"/>
          </a:p>
        </p:txBody>
      </p:sp>
    </p:spTree>
    <p:extLst>
      <p:ext uri="{BB962C8B-B14F-4D97-AF65-F5344CB8AC3E}">
        <p14:creationId xmlns:p14="http://schemas.microsoft.com/office/powerpoint/2010/main" val="29078889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27</a:t>
            </a:fld>
            <a:endParaRPr lang="en-US"/>
          </a:p>
        </p:txBody>
      </p:sp>
    </p:spTree>
    <p:extLst>
      <p:ext uri="{BB962C8B-B14F-4D97-AF65-F5344CB8AC3E}">
        <p14:creationId xmlns:p14="http://schemas.microsoft.com/office/powerpoint/2010/main" val="16176940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28</a:t>
            </a:fld>
            <a:endParaRPr lang="en-US"/>
          </a:p>
        </p:txBody>
      </p:sp>
    </p:spTree>
    <p:extLst>
      <p:ext uri="{BB962C8B-B14F-4D97-AF65-F5344CB8AC3E}">
        <p14:creationId xmlns:p14="http://schemas.microsoft.com/office/powerpoint/2010/main" val="2857512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29</a:t>
            </a:fld>
            <a:endParaRPr lang="en-US"/>
          </a:p>
        </p:txBody>
      </p:sp>
    </p:spTree>
    <p:extLst>
      <p:ext uri="{BB962C8B-B14F-4D97-AF65-F5344CB8AC3E}">
        <p14:creationId xmlns:p14="http://schemas.microsoft.com/office/powerpoint/2010/main" val="1940698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a:t>
            </a:fld>
            <a:endParaRPr lang="en-US"/>
          </a:p>
        </p:txBody>
      </p:sp>
    </p:spTree>
    <p:extLst>
      <p:ext uri="{BB962C8B-B14F-4D97-AF65-F5344CB8AC3E}">
        <p14:creationId xmlns:p14="http://schemas.microsoft.com/office/powerpoint/2010/main" val="770742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30</a:t>
            </a:fld>
            <a:endParaRPr lang="en-US"/>
          </a:p>
        </p:txBody>
      </p:sp>
    </p:spTree>
    <p:extLst>
      <p:ext uri="{BB962C8B-B14F-4D97-AF65-F5344CB8AC3E}">
        <p14:creationId xmlns:p14="http://schemas.microsoft.com/office/powerpoint/2010/main" val="35874290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31</a:t>
            </a:fld>
            <a:endParaRPr lang="en-US"/>
          </a:p>
        </p:txBody>
      </p:sp>
    </p:spTree>
    <p:extLst>
      <p:ext uri="{BB962C8B-B14F-4D97-AF65-F5344CB8AC3E}">
        <p14:creationId xmlns:p14="http://schemas.microsoft.com/office/powerpoint/2010/main" val="8828377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32</a:t>
            </a:fld>
            <a:endParaRPr lang="en-US"/>
          </a:p>
        </p:txBody>
      </p:sp>
    </p:spTree>
    <p:extLst>
      <p:ext uri="{BB962C8B-B14F-4D97-AF65-F5344CB8AC3E}">
        <p14:creationId xmlns:p14="http://schemas.microsoft.com/office/powerpoint/2010/main" val="9331488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33</a:t>
            </a:fld>
            <a:endParaRPr lang="en-US"/>
          </a:p>
        </p:txBody>
      </p:sp>
    </p:spTree>
    <p:extLst>
      <p:ext uri="{BB962C8B-B14F-4D97-AF65-F5344CB8AC3E}">
        <p14:creationId xmlns:p14="http://schemas.microsoft.com/office/powerpoint/2010/main" val="22115789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34</a:t>
            </a:fld>
            <a:endParaRPr lang="en-US"/>
          </a:p>
        </p:txBody>
      </p:sp>
    </p:spTree>
    <p:extLst>
      <p:ext uri="{BB962C8B-B14F-4D97-AF65-F5344CB8AC3E}">
        <p14:creationId xmlns:p14="http://schemas.microsoft.com/office/powerpoint/2010/main" val="160857735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35</a:t>
            </a:fld>
            <a:endParaRPr lang="en-US"/>
          </a:p>
        </p:txBody>
      </p:sp>
    </p:spTree>
    <p:extLst>
      <p:ext uri="{BB962C8B-B14F-4D97-AF65-F5344CB8AC3E}">
        <p14:creationId xmlns:p14="http://schemas.microsoft.com/office/powerpoint/2010/main" val="125658835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36</a:t>
            </a:fld>
            <a:endParaRPr lang="en-US"/>
          </a:p>
        </p:txBody>
      </p:sp>
    </p:spTree>
    <p:extLst>
      <p:ext uri="{BB962C8B-B14F-4D97-AF65-F5344CB8AC3E}">
        <p14:creationId xmlns:p14="http://schemas.microsoft.com/office/powerpoint/2010/main" val="359611297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37</a:t>
            </a:fld>
            <a:endParaRPr lang="en-US"/>
          </a:p>
        </p:txBody>
      </p:sp>
    </p:spTree>
    <p:extLst>
      <p:ext uri="{BB962C8B-B14F-4D97-AF65-F5344CB8AC3E}">
        <p14:creationId xmlns:p14="http://schemas.microsoft.com/office/powerpoint/2010/main" val="359611297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38</a:t>
            </a:fld>
            <a:endParaRPr lang="en-US"/>
          </a:p>
        </p:txBody>
      </p:sp>
    </p:spTree>
    <p:extLst>
      <p:ext uri="{BB962C8B-B14F-4D97-AF65-F5344CB8AC3E}">
        <p14:creationId xmlns:p14="http://schemas.microsoft.com/office/powerpoint/2010/main" val="345228767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39</a:t>
            </a:fld>
            <a:endParaRPr lang="en-US"/>
          </a:p>
        </p:txBody>
      </p:sp>
    </p:spTree>
    <p:extLst>
      <p:ext uri="{BB962C8B-B14F-4D97-AF65-F5344CB8AC3E}">
        <p14:creationId xmlns:p14="http://schemas.microsoft.com/office/powerpoint/2010/main" val="3452287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4</a:t>
            </a:fld>
            <a:endParaRPr lang="en-US"/>
          </a:p>
        </p:txBody>
      </p:sp>
    </p:spTree>
    <p:extLst>
      <p:ext uri="{BB962C8B-B14F-4D97-AF65-F5344CB8AC3E}">
        <p14:creationId xmlns:p14="http://schemas.microsoft.com/office/powerpoint/2010/main" val="2680841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a:t>
            </a:fld>
            <a:endParaRPr lang="en-US"/>
          </a:p>
        </p:txBody>
      </p:sp>
    </p:spTree>
    <p:extLst>
      <p:ext uri="{BB962C8B-B14F-4D97-AF65-F5344CB8AC3E}">
        <p14:creationId xmlns:p14="http://schemas.microsoft.com/office/powerpoint/2010/main" val="28827433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6</a:t>
            </a:fld>
            <a:endParaRPr lang="en-US"/>
          </a:p>
        </p:txBody>
      </p:sp>
    </p:spTree>
    <p:extLst>
      <p:ext uri="{BB962C8B-B14F-4D97-AF65-F5344CB8AC3E}">
        <p14:creationId xmlns:p14="http://schemas.microsoft.com/office/powerpoint/2010/main" val="919116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7</a:t>
            </a:fld>
            <a:endParaRPr lang="en-US"/>
          </a:p>
        </p:txBody>
      </p:sp>
    </p:spTree>
    <p:extLst>
      <p:ext uri="{BB962C8B-B14F-4D97-AF65-F5344CB8AC3E}">
        <p14:creationId xmlns:p14="http://schemas.microsoft.com/office/powerpoint/2010/main" val="602427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8</a:t>
            </a:fld>
            <a:endParaRPr lang="en-US"/>
          </a:p>
        </p:txBody>
      </p:sp>
    </p:spTree>
    <p:extLst>
      <p:ext uri="{BB962C8B-B14F-4D97-AF65-F5344CB8AC3E}">
        <p14:creationId xmlns:p14="http://schemas.microsoft.com/office/powerpoint/2010/main" val="555445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9</a:t>
            </a:fld>
            <a:endParaRPr lang="en-US"/>
          </a:p>
        </p:txBody>
      </p:sp>
    </p:spTree>
    <p:extLst>
      <p:ext uri="{BB962C8B-B14F-4D97-AF65-F5344CB8AC3E}">
        <p14:creationId xmlns:p14="http://schemas.microsoft.com/office/powerpoint/2010/main" val="551521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2" name="Rectangle 2"/>
          <p:cNvSpPr>
            <a:spLocks noGrp="1" noChangeArrowheads="1"/>
          </p:cNvSpPr>
          <p:nvPr>
            <p:ph type="ctrTitle"/>
          </p:nvPr>
        </p:nvSpPr>
        <p:spPr>
          <a:xfrm>
            <a:off x="914400" y="1524000"/>
            <a:ext cx="7623175" cy="1752600"/>
          </a:xfrm>
        </p:spPr>
        <p:txBody>
          <a:bodyPr/>
          <a:lstStyle>
            <a:lvl1pPr>
              <a:defRPr sz="4000"/>
            </a:lvl1pPr>
          </a:lstStyle>
          <a:p>
            <a:r>
              <a:rPr lang="en-US" altLang="en-US"/>
              <a:t>Click to edit Master title style</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a:lvl1pPr>
          </a:lstStyle>
          <a:p>
            <a:r>
              <a:rPr lang="en-US" altLang="en-US"/>
              <a:t>Click to edit Master subtitle style</a:t>
            </a:r>
          </a:p>
        </p:txBody>
      </p:sp>
      <p:sp>
        <p:nvSpPr>
          <p:cNvPr id="6" name="Rectangle 4"/>
          <p:cNvSpPr>
            <a:spLocks noGrp="1" noChangeArrowheads="1"/>
          </p:cNvSpPr>
          <p:nvPr>
            <p:ph type="dt" sz="half" idx="10"/>
          </p:nvPr>
        </p:nvSpPr>
        <p:spPr>
          <a:xfrm>
            <a:off x="457200" y="6243638"/>
            <a:ext cx="2133600" cy="457200"/>
          </a:xfrm>
          <a:prstGeom prst="rect">
            <a:avLst/>
          </a:prstGeom>
        </p:spPr>
        <p:txBody>
          <a:bodyPr/>
          <a:lstStyle>
            <a:lvl1pPr>
              <a:defRPr smtClean="0"/>
            </a:lvl1pPr>
          </a:lstStyle>
          <a:p>
            <a:pPr>
              <a:defRPr/>
            </a:pPr>
            <a:fld id="{554C27D6-ECDA-4B71-9F5B-4CD7B7932035}" type="datetime1">
              <a:rPr lang="en-US"/>
              <a:pPr>
                <a:defRPr/>
              </a:pPr>
              <a:t>5/16/2017</a:t>
            </a:fld>
            <a:endParaRPr lang="en-US" altLang="en-US"/>
          </a:p>
        </p:txBody>
      </p:sp>
      <p:sp>
        <p:nvSpPr>
          <p:cNvPr id="7" name="Rectangle 5"/>
          <p:cNvSpPr>
            <a:spLocks noGrp="1" noChangeArrowheads="1"/>
          </p:cNvSpPr>
          <p:nvPr>
            <p:ph type="ftr" sz="quarter" idx="11"/>
          </p:nvPr>
        </p:nvSpPr>
        <p:spPr>
          <a:xfrm>
            <a:off x="3124200" y="6243638"/>
            <a:ext cx="2895600" cy="457200"/>
          </a:xfrm>
          <a:prstGeom prst="rect">
            <a:avLst/>
          </a:prstGeom>
        </p:spPr>
        <p:txBody>
          <a:bodyPr/>
          <a:lstStyle>
            <a:lvl1pPr>
              <a:defRPr smtClean="0"/>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smtClean="0"/>
            </a:lvl1pPr>
          </a:lstStyle>
          <a:p>
            <a:pPr>
              <a:defRPr/>
            </a:pPr>
            <a:endParaRPr lang="en-US" altLang="en-US" dirty="0"/>
          </a:p>
        </p:txBody>
      </p:sp>
    </p:spTree>
    <p:extLst>
      <p:ext uri="{BB962C8B-B14F-4D97-AF65-F5344CB8AC3E}">
        <p14:creationId xmlns:p14="http://schemas.microsoft.com/office/powerpoint/2010/main" val="91212190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058400"/>
            <a:ext cx="8229600" cy="4996325"/>
          </a:xfrm>
        </p:spPr>
        <p:txBody>
          <a:bodyPr/>
          <a:lstStyle>
            <a:lvl1pPr>
              <a:spcBef>
                <a:spcPts val="1200"/>
              </a:spcBef>
              <a:defRPr/>
            </a:lvl1pPr>
            <a:lvl2pPr>
              <a:defRPr sz="1600"/>
            </a:lvl2pPr>
            <a:lvl3pPr>
              <a:defRPr sz="1400"/>
            </a:lvl3pPr>
            <a:lvl4pPr>
              <a:defRPr sz="12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Rectangle 6"/>
          <p:cNvSpPr>
            <a:spLocks noGrp="1" noChangeArrowheads="1"/>
          </p:cNvSpPr>
          <p:nvPr>
            <p:ph type="sldNum" sz="quarter" idx="12"/>
          </p:nvPr>
        </p:nvSpPr>
        <p:spPr/>
        <p:txBody>
          <a:bodyPr/>
          <a:lstStyle>
            <a:lvl1pPr>
              <a:defRPr sz="900" smtClean="0"/>
            </a:lvl1pPr>
          </a:lstStyle>
          <a:p>
            <a:pPr>
              <a:defRPr/>
            </a:pPr>
            <a:fld id="{64A241CF-2A9D-4F7C-9199-B1435F5AB990}" type="slidenum">
              <a:rPr lang="en-US" altLang="en-US"/>
              <a:pPr>
                <a:defRPr/>
              </a:pPr>
              <a:t>‹#›</a:t>
            </a:fld>
            <a:endParaRPr lang="en-US" altLang="en-US" dirty="0"/>
          </a:p>
        </p:txBody>
      </p:sp>
    </p:spTree>
    <p:extLst>
      <p:ext uri="{BB962C8B-B14F-4D97-AF65-F5344CB8AC3E}">
        <p14:creationId xmlns:p14="http://schemas.microsoft.com/office/powerpoint/2010/main" val="23478978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Rectangle 6"/>
          <p:cNvSpPr>
            <a:spLocks noGrp="1" noChangeArrowheads="1"/>
          </p:cNvSpPr>
          <p:nvPr>
            <p:ph type="sldNum" sz="quarter" idx="12"/>
          </p:nvPr>
        </p:nvSpPr>
        <p:spPr>
          <a:ln/>
        </p:spPr>
        <p:txBody>
          <a:bodyPr/>
          <a:lstStyle>
            <a:lvl1pPr>
              <a:defRPr/>
            </a:lvl1pPr>
          </a:lstStyle>
          <a:p>
            <a:pPr>
              <a:defRPr/>
            </a:pPr>
            <a:fld id="{D31AD65E-99E6-4861-8D1F-4FED3A1E477B}" type="slidenum">
              <a:rPr lang="en-US" altLang="en-US"/>
              <a:pPr>
                <a:defRPr/>
              </a:pPr>
              <a:t>‹#›</a:t>
            </a:fld>
            <a:endParaRPr lang="en-US" altLang="en-US" dirty="0"/>
          </a:p>
        </p:txBody>
      </p:sp>
    </p:spTree>
    <p:extLst>
      <p:ext uri="{BB962C8B-B14F-4D97-AF65-F5344CB8AC3E}">
        <p14:creationId xmlns:p14="http://schemas.microsoft.com/office/powerpoint/2010/main" val="398136884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5064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5064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457200" y="6243638"/>
            <a:ext cx="2133600" cy="457200"/>
          </a:xfrm>
          <a:prstGeom prst="rect">
            <a:avLst/>
          </a:prstGeom>
          <a:ln/>
        </p:spPr>
        <p:txBody>
          <a:bodyPr/>
          <a:lstStyle>
            <a:lvl1pPr>
              <a:defRPr/>
            </a:lvl1pPr>
          </a:lstStyle>
          <a:p>
            <a:pPr>
              <a:defRPr/>
            </a:pPr>
            <a:fld id="{F2740F2D-2E38-4D00-8A28-73ADF5E5C835}" type="datetime1">
              <a:rPr lang="en-US"/>
              <a:pPr>
                <a:defRPr/>
              </a:pPr>
              <a:t>5/16/2017</a:t>
            </a:fld>
            <a:endParaRPr lang="en-US" altLang="en-US"/>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A75AEC9D-016D-4FA9-89CE-675D2B93055D}" type="slidenum">
              <a:rPr lang="en-US" altLang="en-US"/>
              <a:pPr>
                <a:defRPr/>
              </a:pPr>
              <a:t>‹#›</a:t>
            </a:fld>
            <a:endParaRPr lang="en-US" altLang="en-US" dirty="0"/>
          </a:p>
        </p:txBody>
      </p:sp>
    </p:spTree>
    <p:extLst>
      <p:ext uri="{BB962C8B-B14F-4D97-AF65-F5344CB8AC3E}">
        <p14:creationId xmlns:p14="http://schemas.microsoft.com/office/powerpoint/2010/main" val="30673713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xfrm>
            <a:off x="457200" y="6243638"/>
            <a:ext cx="2133600" cy="457200"/>
          </a:xfrm>
          <a:prstGeom prst="rect">
            <a:avLst/>
          </a:prstGeom>
          <a:ln/>
        </p:spPr>
        <p:txBody>
          <a:bodyPr/>
          <a:lstStyle>
            <a:lvl1pPr>
              <a:defRPr/>
            </a:lvl1pPr>
          </a:lstStyle>
          <a:p>
            <a:pPr>
              <a:defRPr/>
            </a:pPr>
            <a:fld id="{A3233C20-ABD8-42C8-B66D-B67C92FF9638}" type="datetime1">
              <a:rPr lang="en-US"/>
              <a:pPr>
                <a:defRPr/>
              </a:pPr>
              <a:t>5/16/2017</a:t>
            </a:fld>
            <a:endParaRPr lang="en-US" altLang="en-US"/>
          </a:p>
        </p:txBody>
      </p:sp>
      <p:sp>
        <p:nvSpPr>
          <p:cNvPr id="8"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4BBD9F5F-D989-46AF-874D-503A8C5ED23E}" type="slidenum">
              <a:rPr lang="en-US" altLang="en-US"/>
              <a:pPr>
                <a:defRPr/>
              </a:pPr>
              <a:t>‹#›</a:t>
            </a:fld>
            <a:endParaRPr lang="en-US" altLang="en-US"/>
          </a:p>
        </p:txBody>
      </p:sp>
    </p:spTree>
    <p:extLst>
      <p:ext uri="{BB962C8B-B14F-4D97-AF65-F5344CB8AC3E}">
        <p14:creationId xmlns:p14="http://schemas.microsoft.com/office/powerpoint/2010/main" val="73951859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3649EE7-095A-466B-BFC5-961FFACA5BA7}" type="slidenum">
              <a:rPr lang="en-US" altLang="en-US"/>
              <a:pPr>
                <a:defRPr/>
              </a:pPr>
              <a:t>‹#›</a:t>
            </a:fld>
            <a:endParaRPr lang="en-US" altLang="en-US"/>
          </a:p>
        </p:txBody>
      </p:sp>
    </p:spTree>
    <p:extLst>
      <p:ext uri="{BB962C8B-B14F-4D97-AF65-F5344CB8AC3E}">
        <p14:creationId xmlns:p14="http://schemas.microsoft.com/office/powerpoint/2010/main" val="1265945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a:ln/>
        </p:spPr>
        <p:txBody>
          <a:bodyPr/>
          <a:lstStyle>
            <a:lvl1pPr>
              <a:defRPr/>
            </a:lvl1pPr>
          </a:lstStyle>
          <a:p>
            <a:pPr>
              <a:defRPr/>
            </a:pPr>
            <a:fld id="{5724179D-9931-43D0-93B7-B281D164EB0B}" type="slidenum">
              <a:rPr lang="en-US" altLang="en-US"/>
              <a:pPr>
                <a:defRPr/>
              </a:pPr>
              <a:t>‹#›</a:t>
            </a:fld>
            <a:endParaRPr lang="en-US" altLang="en-US"/>
          </a:p>
        </p:txBody>
      </p:sp>
    </p:spTree>
    <p:extLst>
      <p:ext uri="{BB962C8B-B14F-4D97-AF65-F5344CB8AC3E}">
        <p14:creationId xmlns:p14="http://schemas.microsoft.com/office/powerpoint/2010/main" val="1352109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noChangeArrowheads="1"/>
          </p:cNvSpPr>
          <p:nvPr>
            <p:ph type="dt" sz="half" idx="10"/>
          </p:nvPr>
        </p:nvSpPr>
        <p:spPr>
          <a:xfrm>
            <a:off x="457200" y="6243638"/>
            <a:ext cx="2133600" cy="457200"/>
          </a:xfrm>
          <a:prstGeom prst="rect">
            <a:avLst/>
          </a:prstGeom>
          <a:ln/>
        </p:spPr>
        <p:txBody>
          <a:bodyPr/>
          <a:lstStyle>
            <a:lvl1pPr>
              <a:defRPr/>
            </a:lvl1pPr>
          </a:lstStyle>
          <a:p>
            <a:pPr>
              <a:defRPr/>
            </a:pPr>
            <a:fld id="{3C3FCAB5-BC41-431A-96F9-B70F363AA0EA}" type="datetime1">
              <a:rPr lang="en-US"/>
              <a:pPr>
                <a:defRPr/>
              </a:pPr>
              <a:t>5/16/2017</a:t>
            </a:fld>
            <a:endParaRPr lang="en-US" altLang="en-US"/>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EB8FF370-E295-432B-9D96-128E21408381}" type="slidenum">
              <a:rPr lang="en-US" altLang="en-US"/>
              <a:pPr>
                <a:defRPr/>
              </a:pPr>
              <a:t>‹#›</a:t>
            </a:fld>
            <a:endParaRPr lang="en-US" altLang="en-US"/>
          </a:p>
        </p:txBody>
      </p:sp>
    </p:spTree>
    <p:extLst>
      <p:ext uri="{BB962C8B-B14F-4D97-AF65-F5344CB8AC3E}">
        <p14:creationId xmlns:p14="http://schemas.microsoft.com/office/powerpoint/2010/main" val="1087916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Rectangle 6"/>
          <p:cNvSpPr>
            <a:spLocks noGrp="1" noChangeArrowheads="1"/>
          </p:cNvSpPr>
          <p:nvPr>
            <p:ph type="sldNum" sz="quarter" idx="12"/>
          </p:nvPr>
        </p:nvSpPr>
        <p:spPr>
          <a:ln/>
        </p:spPr>
        <p:txBody>
          <a:bodyPr/>
          <a:lstStyle>
            <a:lvl1pPr>
              <a:defRPr/>
            </a:lvl1pPr>
          </a:lstStyle>
          <a:p>
            <a:pPr>
              <a:defRPr/>
            </a:pPr>
            <a:fld id="{F0B4ABCD-BD93-4F25-A1B8-60E9C4D08906}" type="slidenum">
              <a:rPr lang="en-US" altLang="en-US"/>
              <a:pPr>
                <a:defRPr/>
              </a:pPr>
              <a:t>‹#›</a:t>
            </a:fld>
            <a:endParaRPr lang="en-US" altLang="en-US" dirty="0"/>
          </a:p>
        </p:txBody>
      </p:sp>
    </p:spTree>
    <p:extLst>
      <p:ext uri="{BB962C8B-B14F-4D97-AF65-F5344CB8AC3E}">
        <p14:creationId xmlns:p14="http://schemas.microsoft.com/office/powerpoint/2010/main" val="269180723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712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096963"/>
            <a:ext cx="8229600" cy="503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a:p>
            <a:pPr lvl="4"/>
            <a:endParaRPr lang="en-US" altLang="en-US" smtClean="0"/>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900" smtClean="0">
                <a:latin typeface="+mn-lt"/>
              </a:defRPr>
            </a:lvl1pPr>
          </a:lstStyle>
          <a:p>
            <a:pPr>
              <a:defRPr/>
            </a:pPr>
            <a:fld id="{5F0037A6-757D-4D9C-B614-371D20AB2058}" type="slidenum">
              <a:rPr lang="en-US" altLang="en-US" smtClean="0"/>
              <a:pPr>
                <a:defRPr/>
              </a:pPr>
              <a:t>‹#›</a:t>
            </a:fld>
            <a:endParaRPr lang="en-US" altLang="en-US" dirty="0"/>
          </a:p>
        </p:txBody>
      </p:sp>
      <p:sp>
        <p:nvSpPr>
          <p:cNvPr id="1031" name="Freeform 7"/>
          <p:cNvSpPr>
            <a:spLocks noChangeArrowheads="1"/>
          </p:cNvSpPr>
          <p:nvPr/>
        </p:nvSpPr>
        <p:spPr bwMode="auto">
          <a:xfrm>
            <a:off x="381000" y="228600"/>
            <a:ext cx="8229600" cy="6096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2" name="Line 8"/>
          <p:cNvSpPr>
            <a:spLocks noChangeShapeType="1"/>
          </p:cNvSpPr>
          <p:nvPr/>
        </p:nvSpPr>
        <p:spPr bwMode="auto">
          <a:xfrm>
            <a:off x="457200" y="6172200"/>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Text Box 9"/>
          <p:cNvSpPr txBox="1">
            <a:spLocks noChangeArrowheads="1"/>
          </p:cNvSpPr>
          <p:nvPr/>
        </p:nvSpPr>
        <p:spPr bwMode="auto">
          <a:xfrm>
            <a:off x="393700" y="6248400"/>
            <a:ext cx="42672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defRPr/>
            </a:pPr>
            <a:r>
              <a:rPr lang="en-US" altLang="en-US" sz="900" b="1" dirty="0" smtClean="0"/>
              <a:t>Antitrust Law</a:t>
            </a:r>
            <a:r>
              <a:rPr lang="en-US" altLang="en-US" sz="900" dirty="0" smtClean="0"/>
              <a:t/>
            </a:r>
            <a:br>
              <a:rPr lang="en-US" altLang="en-US" sz="900" dirty="0" smtClean="0"/>
            </a:br>
            <a:r>
              <a:rPr lang="en-US" altLang="en-US" sz="900" dirty="0" smtClean="0"/>
              <a:t>Spring 2017   NYU School of Law/Georgetown University Law Center</a:t>
            </a:r>
            <a:br>
              <a:rPr lang="en-US" altLang="en-US" sz="900" dirty="0" smtClean="0"/>
            </a:br>
            <a:r>
              <a:rPr lang="en-US" altLang="en-US" sz="900" dirty="0" smtClean="0"/>
              <a:t>Dale Collins</a:t>
            </a:r>
          </a:p>
        </p:txBody>
      </p:sp>
    </p:spTree>
  </p:cSld>
  <p:clrMap bg1="lt1" tx1="dk1" bg2="lt2" tx2="dk2" accent1="accent1" accent2="accent2" accent3="accent3" accent4="accent4" accent5="accent5" accent6="accent6" hlink="hlink" folHlink="folHlink"/>
  <p:sldLayoutIdLst>
    <p:sldLayoutId id="2147483775" r:id="rId1"/>
    <p:sldLayoutId id="2147483776" r:id="rId2"/>
    <p:sldLayoutId id="2147483766" r:id="rId3"/>
    <p:sldLayoutId id="2147483767" r:id="rId4"/>
    <p:sldLayoutId id="2147483768" r:id="rId5"/>
    <p:sldLayoutId id="2147483769" r:id="rId6"/>
    <p:sldLayoutId id="2147483770" r:id="rId7"/>
    <p:sldLayoutId id="2147483771" r:id="rId8"/>
    <p:sldLayoutId id="2147483772" r:id="rId9"/>
  </p:sldLayoutIdLst>
  <p:timing>
    <p:tnLst>
      <p:par>
        <p:cTn id="1" dur="indefinite" restart="never" nodeType="tmRoot"/>
      </p:par>
    </p:tnLst>
  </p:timing>
  <p:hf hdr="0" ftr="0" dt="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Garamond" pitchFamily="18" charset="0"/>
        </a:defRPr>
      </a:lvl2pPr>
      <a:lvl3pPr algn="l" rtl="0" eaLnBrk="0" fontAlgn="base" hangingPunct="0">
        <a:spcBef>
          <a:spcPct val="0"/>
        </a:spcBef>
        <a:spcAft>
          <a:spcPct val="0"/>
        </a:spcAft>
        <a:defRPr sz="3600">
          <a:solidFill>
            <a:schemeClr val="tx2"/>
          </a:solidFill>
          <a:latin typeface="Garamond" pitchFamily="18" charset="0"/>
        </a:defRPr>
      </a:lvl3pPr>
      <a:lvl4pPr algn="l" rtl="0" eaLnBrk="0" fontAlgn="base" hangingPunct="0">
        <a:spcBef>
          <a:spcPct val="0"/>
        </a:spcBef>
        <a:spcAft>
          <a:spcPct val="0"/>
        </a:spcAft>
        <a:defRPr sz="3600">
          <a:solidFill>
            <a:schemeClr val="tx2"/>
          </a:solidFill>
          <a:latin typeface="Garamond" pitchFamily="18" charset="0"/>
        </a:defRPr>
      </a:lvl4pPr>
      <a:lvl5pPr algn="l" rtl="0" eaLnBrk="0" fontAlgn="base" hangingPunct="0">
        <a:spcBef>
          <a:spcPct val="0"/>
        </a:spcBef>
        <a:spcAft>
          <a:spcPct val="0"/>
        </a:spcAft>
        <a:defRPr sz="3600">
          <a:solidFill>
            <a:schemeClr val="tx2"/>
          </a:solidFill>
          <a:latin typeface="Garamond" pitchFamily="18" charset="0"/>
        </a:defRPr>
      </a:lvl5pPr>
      <a:lvl6pPr marL="457200" algn="l" rtl="0" fontAlgn="base">
        <a:spcBef>
          <a:spcPct val="0"/>
        </a:spcBef>
        <a:spcAft>
          <a:spcPct val="0"/>
        </a:spcAft>
        <a:defRPr sz="3600">
          <a:solidFill>
            <a:schemeClr val="tx2"/>
          </a:solidFill>
          <a:latin typeface="Garamond" pitchFamily="18" charset="0"/>
        </a:defRPr>
      </a:lvl6pPr>
      <a:lvl7pPr marL="914400" algn="l" rtl="0" fontAlgn="base">
        <a:spcBef>
          <a:spcPct val="0"/>
        </a:spcBef>
        <a:spcAft>
          <a:spcPct val="0"/>
        </a:spcAft>
        <a:defRPr sz="3600">
          <a:solidFill>
            <a:schemeClr val="tx2"/>
          </a:solidFill>
          <a:latin typeface="Garamond" pitchFamily="18" charset="0"/>
        </a:defRPr>
      </a:lvl7pPr>
      <a:lvl8pPr marL="1371600" algn="l" rtl="0" fontAlgn="base">
        <a:spcBef>
          <a:spcPct val="0"/>
        </a:spcBef>
        <a:spcAft>
          <a:spcPct val="0"/>
        </a:spcAft>
        <a:defRPr sz="3600">
          <a:solidFill>
            <a:schemeClr val="tx2"/>
          </a:solidFill>
          <a:latin typeface="Garamond" pitchFamily="18" charset="0"/>
        </a:defRPr>
      </a:lvl8pPr>
      <a:lvl9pPr marL="1828800" algn="l" rtl="0" fontAlgn="base">
        <a:spcBef>
          <a:spcPct val="0"/>
        </a:spcBef>
        <a:spcAft>
          <a:spcPct val="0"/>
        </a:spcAft>
        <a:defRPr sz="36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2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16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14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12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03288" y="1235075"/>
            <a:ext cx="8104187" cy="2101850"/>
          </a:xfrm>
        </p:spPr>
        <p:txBody>
          <a:bodyPr/>
          <a:lstStyle/>
          <a:p>
            <a:pPr eaLnBrk="1" hangingPunct="1"/>
            <a:r>
              <a:rPr lang="en-US" dirty="0"/>
              <a:t>14.  </a:t>
            </a:r>
            <a:r>
              <a:rPr lang="en-US" dirty="0" smtClean="0"/>
              <a:t>Antitrust Merger </a:t>
            </a:r>
            <a:r>
              <a:rPr lang="en-US" dirty="0"/>
              <a:t>Litigation</a:t>
            </a:r>
            <a:r>
              <a:rPr lang="en-US" dirty="0" smtClean="0"/>
              <a:t/>
            </a:r>
            <a:br>
              <a:rPr lang="en-US" dirty="0" smtClean="0"/>
            </a:br>
            <a:endParaRPr lang="en-US" sz="2400" dirty="0" smtClean="0"/>
          </a:p>
        </p:txBody>
      </p:sp>
      <p:sp>
        <p:nvSpPr>
          <p:cNvPr id="4099" name="Rectangle 3"/>
          <p:cNvSpPr>
            <a:spLocks noGrp="1" noChangeArrowheads="1"/>
          </p:cNvSpPr>
          <p:nvPr>
            <p:ph type="subTitle" idx="1"/>
          </p:nvPr>
        </p:nvSpPr>
        <p:spPr/>
        <p:txBody>
          <a:bodyPr/>
          <a:lstStyle/>
          <a:p>
            <a:pPr eaLnBrk="1" hangingPunct="1"/>
            <a:r>
              <a:rPr lang="en-US" dirty="0" smtClean="0"/>
              <a:t>Antitrust Law</a:t>
            </a:r>
          </a:p>
          <a:p>
            <a:pPr eaLnBrk="1" hangingPunct="1"/>
            <a:r>
              <a:rPr lang="en-US" sz="1600" dirty="0" smtClean="0"/>
              <a:t>Spring 2017   NYU School of Law/Georgetown University Law Center</a:t>
            </a:r>
          </a:p>
          <a:p>
            <a:pPr eaLnBrk="1" hangingPunct="1"/>
            <a:r>
              <a:rPr lang="en-US" sz="1600" dirty="0" smtClean="0"/>
              <a:t>Dale Collins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Contrasts between the DOJ and FTC</a:t>
            </a:r>
            <a:endParaRPr lang="en-US" dirty="0"/>
          </a:p>
        </p:txBody>
      </p:sp>
      <p:sp>
        <p:nvSpPr>
          <p:cNvPr id="3" name="Content Placeholder 2"/>
          <p:cNvSpPr>
            <a:spLocks noGrp="1"/>
          </p:cNvSpPr>
          <p:nvPr>
            <p:ph idx="1"/>
          </p:nvPr>
        </p:nvSpPr>
        <p:spPr/>
        <p:txBody>
          <a:bodyPr/>
          <a:lstStyle/>
          <a:p>
            <a:r>
              <a:rPr lang="en-US" dirty="0" smtClean="0"/>
              <a:t>Authority</a:t>
            </a:r>
          </a:p>
          <a:p>
            <a:pPr lvl="1"/>
            <a:r>
              <a:rPr lang="en-US" dirty="0" smtClean="0"/>
              <a:t>DOJ</a:t>
            </a:r>
          </a:p>
          <a:p>
            <a:pPr lvl="2"/>
            <a:r>
              <a:rPr lang="en-US" dirty="0" smtClean="0"/>
              <a:t>Purely a prosecutorial agency</a:t>
            </a:r>
          </a:p>
          <a:p>
            <a:pPr lvl="1"/>
            <a:r>
              <a:rPr lang="en-US" dirty="0" smtClean="0"/>
              <a:t>FTC </a:t>
            </a:r>
          </a:p>
          <a:p>
            <a:pPr lvl="2"/>
            <a:r>
              <a:rPr lang="en-US" dirty="0" smtClean="0"/>
              <a:t>Both prosecutes and adjudicates</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10</a:t>
            </a:fld>
            <a:endParaRPr lang="en-US" altLang="en-US" dirty="0"/>
          </a:p>
        </p:txBody>
      </p:sp>
    </p:spTree>
    <p:extLst>
      <p:ext uri="{BB962C8B-B14F-4D97-AF65-F5344CB8AC3E}">
        <p14:creationId xmlns:p14="http://schemas.microsoft.com/office/powerpoint/2010/main" val="36631132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Contrasts between the DOJ and FTC</a:t>
            </a:r>
            <a:endParaRPr lang="en-US" dirty="0"/>
          </a:p>
        </p:txBody>
      </p:sp>
      <p:sp>
        <p:nvSpPr>
          <p:cNvPr id="3" name="Content Placeholder 2"/>
          <p:cNvSpPr>
            <a:spLocks noGrp="1"/>
          </p:cNvSpPr>
          <p:nvPr>
            <p:ph idx="1"/>
          </p:nvPr>
        </p:nvSpPr>
        <p:spPr/>
        <p:txBody>
          <a:bodyPr/>
          <a:lstStyle/>
          <a:p>
            <a:r>
              <a:rPr lang="en-US" dirty="0" smtClean="0"/>
              <a:t>Adjudicators</a:t>
            </a:r>
          </a:p>
          <a:p>
            <a:pPr lvl="1"/>
            <a:r>
              <a:rPr lang="en-US" dirty="0" smtClean="0"/>
              <a:t>DOJ actions</a:t>
            </a:r>
          </a:p>
          <a:p>
            <a:pPr lvl="2"/>
            <a:r>
              <a:rPr lang="en-US" dirty="0" smtClean="0"/>
              <a:t>Same district court judge decides preliminary injunction and merits/permanent injunction</a:t>
            </a:r>
          </a:p>
          <a:p>
            <a:pPr lvl="2"/>
            <a:r>
              <a:rPr lang="en-US" dirty="0" smtClean="0"/>
              <a:t>Appeal to the federal court of appeals in the circuit containing the district court</a:t>
            </a:r>
          </a:p>
          <a:p>
            <a:pPr lvl="2"/>
            <a:r>
              <a:rPr lang="en-US" dirty="0" smtClean="0"/>
              <a:t>Appellate standard: Abuse of discretion</a:t>
            </a:r>
          </a:p>
          <a:p>
            <a:pPr lvl="1"/>
            <a:r>
              <a:rPr lang="en-US" dirty="0" smtClean="0"/>
              <a:t>FTC actions</a:t>
            </a:r>
          </a:p>
          <a:p>
            <a:pPr lvl="2"/>
            <a:r>
              <a:rPr lang="en-US" dirty="0" smtClean="0"/>
              <a:t>District court judge only decides preliminary injunction—has no further involvement in the merger challenge</a:t>
            </a:r>
          </a:p>
          <a:p>
            <a:pPr lvl="2"/>
            <a:r>
              <a:rPr lang="en-US" dirty="0" smtClean="0"/>
              <a:t>ALJ (an FTC employee) decides permanent injunction</a:t>
            </a:r>
          </a:p>
          <a:p>
            <a:pPr lvl="2"/>
            <a:r>
              <a:rPr lang="en-US" dirty="0" smtClean="0"/>
              <a:t>Initial appeal lies to the full Commission—usually most if not all of the same five people who voted out the complaint</a:t>
            </a:r>
          </a:p>
          <a:p>
            <a:pPr lvl="2"/>
            <a:r>
              <a:rPr lang="en-US" dirty="0" smtClean="0"/>
              <a:t>Appeal to any federal court of appeals with venue</a:t>
            </a:r>
          </a:p>
          <a:p>
            <a:pPr lvl="2"/>
            <a:r>
              <a:rPr lang="en-US" dirty="0" smtClean="0"/>
              <a:t>Appellate standard:</a:t>
            </a:r>
            <a:r>
              <a:rPr lang="en-US" baseline="30000" dirty="0" smtClean="0"/>
              <a:t>2</a:t>
            </a:r>
          </a:p>
          <a:p>
            <a:pPr lvl="3"/>
            <a:r>
              <a:rPr lang="en-US" dirty="0" smtClean="0"/>
              <a:t>Legal conclusions: De novo</a:t>
            </a:r>
          </a:p>
          <a:p>
            <a:pPr lvl="3"/>
            <a:r>
              <a:rPr lang="en-US" dirty="0" smtClean="0"/>
              <a:t>Factual findings: Substantial evidence rule—regarded as very deferential</a:t>
            </a:r>
          </a:p>
          <a:p>
            <a:pPr lvl="4"/>
            <a:r>
              <a:rPr lang="en-US" dirty="0" smtClean="0"/>
              <a:t>Substantial evidence is evidence that “a reasonable mind might accept as adequate to support a conclusion.”</a:t>
            </a:r>
            <a:r>
              <a:rPr lang="en-US" baseline="30000" dirty="0" smtClean="0"/>
              <a:t>3</a:t>
            </a:r>
          </a:p>
          <a:p>
            <a:pPr lvl="4"/>
            <a:r>
              <a:rPr lang="en-US" dirty="0"/>
              <a:t>15 U.S.C. § 45(c) provides that “[t]he findings of the Commission as to the facts, if supported by evidence, shall be conclusive.” </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11</a:t>
            </a:fld>
            <a:endParaRPr lang="en-US" altLang="en-US" dirty="0"/>
          </a:p>
        </p:txBody>
      </p:sp>
      <p:sp>
        <p:nvSpPr>
          <p:cNvPr id="5" name="TextBox 4"/>
          <p:cNvSpPr txBox="1"/>
          <p:nvPr/>
        </p:nvSpPr>
        <p:spPr>
          <a:xfrm>
            <a:off x="466725" y="5715000"/>
            <a:ext cx="5617307" cy="461665"/>
          </a:xfrm>
          <a:prstGeom prst="rect">
            <a:avLst/>
          </a:prstGeom>
          <a:noFill/>
        </p:spPr>
        <p:txBody>
          <a:bodyPr wrap="none" rtlCol="0">
            <a:spAutoFit/>
          </a:bodyPr>
          <a:lstStyle/>
          <a:p>
            <a:r>
              <a:rPr lang="en-US" sz="1200" baseline="30000" dirty="0" smtClean="0"/>
              <a:t>2</a:t>
            </a:r>
            <a:r>
              <a:rPr lang="en-US" sz="1200" dirty="0" smtClean="0"/>
              <a:t>  ProMedica Health Sys., Inc. v. FTC, No. 12-3583, at 7 (6th Cir. Apr. 22, 2014).</a:t>
            </a:r>
            <a:br>
              <a:rPr lang="en-US" sz="1200" dirty="0" smtClean="0"/>
            </a:br>
            <a:r>
              <a:rPr lang="en-US" sz="1200" baseline="30000" dirty="0" smtClean="0"/>
              <a:t>3</a:t>
            </a:r>
            <a:r>
              <a:rPr lang="en-US" sz="1200" dirty="0" smtClean="0"/>
              <a:t>  </a:t>
            </a:r>
            <a:r>
              <a:rPr lang="en-US" sz="1200" i="1" dirty="0" smtClean="0"/>
              <a:t>Id</a:t>
            </a:r>
            <a:r>
              <a:rPr lang="en-US" sz="1200" dirty="0" smtClean="0"/>
              <a:t>. </a:t>
            </a:r>
            <a:r>
              <a:rPr lang="en-US" sz="1200" dirty="0"/>
              <a:t>(quoting </a:t>
            </a:r>
            <a:r>
              <a:rPr lang="en-US" sz="1200" dirty="0" err="1"/>
              <a:t>Realcomp</a:t>
            </a:r>
            <a:r>
              <a:rPr lang="en-US" sz="1200" dirty="0"/>
              <a:t> II, Ltd. v. FTC, 635 F.3d </a:t>
            </a:r>
            <a:r>
              <a:rPr lang="en-US" sz="1200" dirty="0" smtClean="0"/>
              <a:t>815, 824 </a:t>
            </a:r>
            <a:r>
              <a:rPr lang="en-US" sz="1200" dirty="0"/>
              <a:t>(6th Cir. 2011)</a:t>
            </a:r>
          </a:p>
        </p:txBody>
      </p:sp>
    </p:spTree>
    <p:extLst>
      <p:ext uri="{BB962C8B-B14F-4D97-AF65-F5344CB8AC3E}">
        <p14:creationId xmlns:p14="http://schemas.microsoft.com/office/powerpoint/2010/main" val="36693309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Contrasts </a:t>
            </a:r>
            <a:r>
              <a:rPr lang="en-US" dirty="0"/>
              <a:t>between the DOJ and FTC</a:t>
            </a:r>
          </a:p>
        </p:txBody>
      </p:sp>
      <p:sp>
        <p:nvSpPr>
          <p:cNvPr id="3" name="Content Placeholder 2"/>
          <p:cNvSpPr>
            <a:spLocks noGrp="1"/>
          </p:cNvSpPr>
          <p:nvPr>
            <p:ph idx="1"/>
          </p:nvPr>
        </p:nvSpPr>
        <p:spPr/>
        <p:txBody>
          <a:bodyPr/>
          <a:lstStyle/>
          <a:p>
            <a:r>
              <a:rPr lang="en-US" dirty="0" smtClean="0"/>
              <a:t>Consolidation under FRCP 65(a)(2)</a:t>
            </a:r>
            <a:endParaRPr lang="en-US" dirty="0"/>
          </a:p>
          <a:p>
            <a:pPr lvl="1"/>
            <a:r>
              <a:rPr lang="en-US" dirty="0"/>
              <a:t>DOJ: Will consent to consolidating preliminary injunction hearing with trial on the merits </a:t>
            </a:r>
          </a:p>
          <a:p>
            <a:pPr lvl="1"/>
            <a:r>
              <a:rPr lang="en-US" dirty="0"/>
              <a:t>FTC: Never consents to consolidation—always insists on separate administrative trial and appeal to the full </a:t>
            </a:r>
            <a:r>
              <a:rPr lang="en-US" dirty="0" smtClean="0"/>
              <a:t>Commission</a:t>
            </a:r>
          </a:p>
          <a:p>
            <a:r>
              <a:rPr lang="en-US" dirty="0" smtClean="0"/>
              <a:t>Rules of procedure and evidence</a:t>
            </a:r>
          </a:p>
          <a:p>
            <a:pPr lvl="1"/>
            <a:r>
              <a:rPr lang="en-US" dirty="0" smtClean="0"/>
              <a:t>DOJ: </a:t>
            </a:r>
          </a:p>
          <a:p>
            <a:pPr lvl="2"/>
            <a:r>
              <a:rPr lang="en-US" dirty="0" smtClean="0"/>
              <a:t>Must follow the Federal Rules of Civil Procedure and the Federal Rules of Evidence applicable to all federal court proceedings</a:t>
            </a:r>
          </a:p>
          <a:p>
            <a:pPr lvl="1"/>
            <a:r>
              <a:rPr lang="en-US" dirty="0" smtClean="0"/>
              <a:t>FTC</a:t>
            </a:r>
          </a:p>
          <a:p>
            <a:pPr lvl="2"/>
            <a:r>
              <a:rPr lang="en-US" dirty="0" smtClean="0"/>
              <a:t>Follows the FTC Rules of Practice</a:t>
            </a:r>
          </a:p>
          <a:p>
            <a:pPr lvl="2"/>
            <a:r>
              <a:rPr lang="en-US" dirty="0" smtClean="0"/>
              <a:t>Do not incorporate FRCP or FRE</a:t>
            </a:r>
          </a:p>
          <a:p>
            <a:pPr lvl="3"/>
            <a:r>
              <a:rPr lang="en-US" dirty="0" smtClean="0"/>
              <a:t>E.g., do not adopt limitations on the number of interrogatories or the length of depositions</a:t>
            </a:r>
          </a:p>
          <a:p>
            <a:r>
              <a:rPr lang="en-US" dirty="0" smtClean="0"/>
              <a:t>Preliminary injunction standard</a:t>
            </a:r>
          </a:p>
          <a:p>
            <a:pPr lvl="1"/>
            <a:r>
              <a:rPr lang="en-US" dirty="0" smtClean="0"/>
              <a:t>Arguably lower threshold in FTC Section 13(b) proceedings than in DOJ Section15 proceedings (discussed below)</a:t>
            </a:r>
          </a:p>
          <a:p>
            <a:pPr lvl="2"/>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12</a:t>
            </a:fld>
            <a:endParaRPr lang="en-US" altLang="en-US" dirty="0"/>
          </a:p>
        </p:txBody>
      </p:sp>
    </p:spTree>
    <p:extLst>
      <p:ext uri="{BB962C8B-B14F-4D97-AF65-F5344CB8AC3E}">
        <p14:creationId xmlns:p14="http://schemas.microsoft.com/office/powerpoint/2010/main" val="34711974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Strategic litigation behavior at the FTC</a:t>
            </a:r>
            <a:endParaRPr lang="en-US" dirty="0"/>
          </a:p>
        </p:txBody>
      </p:sp>
      <p:sp>
        <p:nvSpPr>
          <p:cNvPr id="3" name="Content Placeholder 2"/>
          <p:cNvSpPr>
            <a:spLocks noGrp="1"/>
          </p:cNvSpPr>
          <p:nvPr>
            <p:ph idx="1"/>
          </p:nvPr>
        </p:nvSpPr>
        <p:spPr/>
        <p:txBody>
          <a:bodyPr/>
          <a:lstStyle/>
          <a:p>
            <a:r>
              <a:rPr lang="en-US" dirty="0" smtClean="0"/>
              <a:t>Prior to 1995</a:t>
            </a:r>
          </a:p>
          <a:p>
            <a:pPr lvl="1"/>
            <a:r>
              <a:rPr lang="en-US" dirty="0" smtClean="0"/>
              <a:t>If the parties require the Commission to seek a PI, the Commission would continue litigation until either:</a:t>
            </a:r>
          </a:p>
          <a:p>
            <a:pPr lvl="2"/>
            <a:r>
              <a:rPr lang="en-US" dirty="0" smtClean="0"/>
              <a:t>the parties terminated the transaction,</a:t>
            </a:r>
          </a:p>
          <a:p>
            <a:pPr lvl="2"/>
            <a:r>
              <a:rPr lang="en-US" dirty="0" smtClean="0"/>
              <a:t>the case was decided on the merits after exhausting all appeals, or </a:t>
            </a:r>
          </a:p>
          <a:p>
            <a:pPr lvl="2"/>
            <a:r>
              <a:rPr lang="en-US" dirty="0" smtClean="0"/>
              <a:t>the parties settled with a consent order acceptable to the Commission</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13</a:t>
            </a:fld>
            <a:endParaRPr lang="en-US" altLang="en-US" dirty="0"/>
          </a:p>
        </p:txBody>
      </p:sp>
    </p:spTree>
    <p:extLst>
      <p:ext uri="{BB962C8B-B14F-4D97-AF65-F5344CB8AC3E}">
        <p14:creationId xmlns:p14="http://schemas.microsoft.com/office/powerpoint/2010/main" val="35403412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Strategic litigation behavior at the FTC</a:t>
            </a:r>
            <a:endParaRPr lang="en-US" dirty="0"/>
          </a:p>
        </p:txBody>
      </p:sp>
      <p:sp>
        <p:nvSpPr>
          <p:cNvPr id="3" name="Content Placeholder 2"/>
          <p:cNvSpPr>
            <a:spLocks noGrp="1"/>
          </p:cNvSpPr>
          <p:nvPr>
            <p:ph idx="1"/>
          </p:nvPr>
        </p:nvSpPr>
        <p:spPr>
          <a:xfrm>
            <a:off x="457200" y="991725"/>
            <a:ext cx="8229600" cy="4996325"/>
          </a:xfrm>
        </p:spPr>
        <p:txBody>
          <a:bodyPr/>
          <a:lstStyle/>
          <a:p>
            <a:r>
              <a:rPr lang="en-US" dirty="0" smtClean="0"/>
              <a:t>Poster child: Coca-Cola/</a:t>
            </a:r>
            <a:r>
              <a:rPr lang="en-US" dirty="0" err="1" smtClean="0"/>
              <a:t>Dr</a:t>
            </a:r>
            <a:r>
              <a:rPr lang="en-US" dirty="0" smtClean="0"/>
              <a:t> Pepper (1986-1995)</a:t>
            </a:r>
          </a:p>
          <a:p>
            <a:pPr lvl="1">
              <a:spcBef>
                <a:spcPts val="600"/>
              </a:spcBef>
              <a:tabLst>
                <a:tab pos="2057400" algn="l"/>
              </a:tabLst>
            </a:pPr>
            <a:r>
              <a:rPr lang="en-US" sz="1200" dirty="0" smtClean="0"/>
              <a:t>Jan. 23, 1986 	PepsiCo (27.4%) agrees to acquire Seven-Up (6.3%)</a:t>
            </a:r>
          </a:p>
          <a:p>
            <a:pPr lvl="1">
              <a:spcBef>
                <a:spcPts val="600"/>
              </a:spcBef>
              <a:tabLst>
                <a:tab pos="2057400" algn="l"/>
              </a:tabLst>
            </a:pPr>
            <a:r>
              <a:rPr lang="en-US" sz="1200" dirty="0" smtClean="0"/>
              <a:t>Feb. 21, 1986 	Coca-Cola (38.6%) agrees to acquire </a:t>
            </a:r>
            <a:r>
              <a:rPr lang="en-US" sz="1200" dirty="0" err="1" smtClean="0"/>
              <a:t>Dr</a:t>
            </a:r>
            <a:r>
              <a:rPr lang="en-US" sz="1200" dirty="0" smtClean="0"/>
              <a:t> Pepper (7.1%) </a:t>
            </a:r>
          </a:p>
          <a:p>
            <a:pPr lvl="1">
              <a:spcBef>
                <a:spcPts val="600"/>
              </a:spcBef>
              <a:tabLst>
                <a:tab pos="2057400" algn="l"/>
              </a:tabLst>
            </a:pPr>
            <a:r>
              <a:rPr lang="en-US" sz="1200" dirty="0" smtClean="0"/>
              <a:t>June 24, 1986 	PepsiCo and Seven-Up terminate transaction in light of FTC opposition</a:t>
            </a:r>
          </a:p>
          <a:p>
            <a:pPr lvl="1">
              <a:spcBef>
                <a:spcPts val="600"/>
              </a:spcBef>
              <a:tabLst>
                <a:tab pos="2057400" algn="l"/>
              </a:tabLst>
            </a:pPr>
            <a:r>
              <a:rPr lang="en-US" sz="1200" dirty="0" smtClean="0"/>
              <a:t>June 24, 1986 	FTC files Section 13(b) complaint against Coca-Coca/</a:t>
            </a:r>
            <a:r>
              <a:rPr lang="en-US" sz="1200" dirty="0" err="1" smtClean="0"/>
              <a:t>Dr</a:t>
            </a:r>
            <a:r>
              <a:rPr lang="en-US" sz="1200" dirty="0" smtClean="0"/>
              <a:t> Pepper</a:t>
            </a:r>
          </a:p>
          <a:p>
            <a:pPr lvl="1">
              <a:spcBef>
                <a:spcPts val="600"/>
              </a:spcBef>
              <a:tabLst>
                <a:tab pos="2057400" algn="l"/>
              </a:tabLst>
            </a:pPr>
            <a:r>
              <a:rPr lang="en-US" sz="1200" dirty="0" smtClean="0"/>
              <a:t>July 15, 1986	FTC files administrative complaint against Coca-Coca/</a:t>
            </a:r>
            <a:r>
              <a:rPr lang="en-US" sz="1200" dirty="0" err="1" smtClean="0"/>
              <a:t>Dr</a:t>
            </a:r>
            <a:r>
              <a:rPr lang="en-US" sz="1200" dirty="0" smtClean="0"/>
              <a:t> Pepper</a:t>
            </a:r>
          </a:p>
          <a:p>
            <a:pPr lvl="1">
              <a:spcBef>
                <a:spcPts val="600"/>
              </a:spcBef>
              <a:tabLst>
                <a:tab pos="2057400" algn="l"/>
              </a:tabLst>
            </a:pPr>
            <a:r>
              <a:rPr lang="en-US" sz="1200" dirty="0" smtClean="0"/>
              <a:t>July 15, 1986	PepsiCo acquires Seven-Up International (and splits brand)</a:t>
            </a:r>
          </a:p>
          <a:p>
            <a:pPr lvl="1">
              <a:spcBef>
                <a:spcPts val="600"/>
              </a:spcBef>
              <a:tabLst>
                <a:tab pos="2057400" algn="l"/>
              </a:tabLst>
            </a:pPr>
            <a:r>
              <a:rPr lang="en-US" sz="1200" dirty="0" smtClean="0"/>
              <a:t>July 31, 1986 	District court enters PI enjoining transaction</a:t>
            </a:r>
          </a:p>
          <a:p>
            <a:pPr lvl="1">
              <a:spcBef>
                <a:spcPts val="600"/>
              </a:spcBef>
              <a:tabLst>
                <a:tab pos="2057400" algn="l"/>
              </a:tabLst>
            </a:pPr>
            <a:r>
              <a:rPr lang="en-US" sz="1200" dirty="0" smtClean="0"/>
              <a:t>Aug. 6, 1986 	</a:t>
            </a:r>
            <a:r>
              <a:rPr lang="en-US" sz="1200" dirty="0" err="1" smtClean="0"/>
              <a:t>Dr</a:t>
            </a:r>
            <a:r>
              <a:rPr lang="en-US" sz="1200" dirty="0" smtClean="0"/>
              <a:t> Pepper terminates Coca-Cola purchase agreement </a:t>
            </a:r>
          </a:p>
          <a:p>
            <a:pPr lvl="1">
              <a:spcBef>
                <a:spcPts val="600"/>
              </a:spcBef>
              <a:tabLst>
                <a:tab pos="2057400" algn="l"/>
              </a:tabLst>
            </a:pPr>
            <a:r>
              <a:rPr lang="en-US" sz="1200" dirty="0" smtClean="0"/>
              <a:t>Aug. 20, 1986 	</a:t>
            </a:r>
            <a:r>
              <a:rPr lang="en-US" sz="1200" dirty="0" err="1" smtClean="0"/>
              <a:t>Dr</a:t>
            </a:r>
            <a:r>
              <a:rPr lang="en-US" sz="1200" dirty="0" smtClean="0"/>
              <a:t> Pepper sold to Hicks &amp; Haas-led investor group </a:t>
            </a:r>
          </a:p>
          <a:p>
            <a:pPr lvl="1">
              <a:spcBef>
                <a:spcPts val="600"/>
              </a:spcBef>
              <a:tabLst>
                <a:tab pos="2057400" algn="l"/>
              </a:tabLst>
            </a:pPr>
            <a:r>
              <a:rPr lang="en-US" sz="1200" dirty="0" smtClean="0"/>
              <a:t>Oct. 3, 1986	Seven-Up Co. sold to </a:t>
            </a:r>
            <a:r>
              <a:rPr lang="en-US" sz="1200" dirty="0"/>
              <a:t>Hicks &amp; Haas-led investor group </a:t>
            </a:r>
            <a:endParaRPr lang="en-US" sz="1200" dirty="0" smtClean="0"/>
          </a:p>
          <a:p>
            <a:pPr lvl="1">
              <a:spcBef>
                <a:spcPts val="600"/>
              </a:spcBef>
              <a:tabLst>
                <a:tab pos="2057400" algn="l"/>
              </a:tabLst>
            </a:pPr>
            <a:r>
              <a:rPr lang="en-US" sz="1200" dirty="0" smtClean="0"/>
              <a:t>Nov. 30, 1990 	ALJ issues initial decision (finding liability but denying relief)—both sides</a:t>
            </a:r>
            <a:br>
              <a:rPr lang="en-US" sz="1200" dirty="0" smtClean="0"/>
            </a:br>
            <a:r>
              <a:rPr lang="en-US" sz="1200" dirty="0" smtClean="0"/>
              <a:t>	appeal to full Commission</a:t>
            </a:r>
          </a:p>
          <a:p>
            <a:pPr lvl="1">
              <a:spcBef>
                <a:spcPts val="600"/>
              </a:spcBef>
              <a:tabLst>
                <a:tab pos="2057400" algn="l"/>
              </a:tabLst>
            </a:pPr>
            <a:r>
              <a:rPr lang="en-US" sz="1200" dirty="0" smtClean="0"/>
              <a:t>June 13, 1994 	Full Commission issues final decision (vacating denial of relief and</a:t>
            </a:r>
            <a:br>
              <a:rPr lang="en-US" sz="1200" dirty="0" smtClean="0"/>
            </a:br>
            <a:r>
              <a:rPr lang="en-US" sz="1200" dirty="0" smtClean="0"/>
              <a:t>	entering order requiring prior approval of the FTC before acquiring</a:t>
            </a:r>
            <a:br>
              <a:rPr lang="en-US" sz="1200" dirty="0" smtClean="0"/>
            </a:br>
            <a:r>
              <a:rPr lang="en-US" sz="1200" dirty="0" smtClean="0"/>
              <a:t>	any interest in a company that manufactures or sells branded</a:t>
            </a:r>
            <a:br>
              <a:rPr lang="en-US" sz="1200" dirty="0" smtClean="0"/>
            </a:br>
            <a:r>
              <a:rPr lang="en-US" sz="1200" dirty="0" smtClean="0"/>
              <a:t>	concentrate, syrup, or carbonated soft drinks in the United States)</a:t>
            </a:r>
          </a:p>
          <a:p>
            <a:pPr lvl="1">
              <a:spcBef>
                <a:spcPts val="600"/>
              </a:spcBef>
              <a:tabLst>
                <a:tab pos="2057400" algn="l"/>
              </a:tabLst>
            </a:pPr>
            <a:r>
              <a:rPr lang="en-US" sz="1200" dirty="0" smtClean="0"/>
              <a:t>Aug. 26, 1994	Coca-Cola appeals to D.C. Circuit</a:t>
            </a:r>
          </a:p>
          <a:p>
            <a:pPr lvl="1">
              <a:spcBef>
                <a:spcPts val="600"/>
              </a:spcBef>
              <a:tabLst>
                <a:tab pos="2057400" algn="l"/>
              </a:tabLst>
            </a:pPr>
            <a:r>
              <a:rPr lang="en-US" sz="1200" dirty="0" smtClean="0"/>
              <a:t>May 25, 1995 	FTC settles appeal by modifying order to require prior approval </a:t>
            </a:r>
            <a:br>
              <a:rPr lang="en-US" sz="1200" dirty="0" smtClean="0"/>
            </a:br>
            <a:r>
              <a:rPr lang="en-US" sz="1200" dirty="0" smtClean="0"/>
              <a:t>	only if Coca-Cola acquires an interest in </a:t>
            </a:r>
            <a:r>
              <a:rPr lang="en-US" sz="1200" dirty="0" err="1" smtClean="0"/>
              <a:t>Dr</a:t>
            </a:r>
            <a:r>
              <a:rPr lang="en-US" sz="1200" dirty="0" smtClean="0"/>
              <a:t> Pepper or a </a:t>
            </a:r>
            <a:r>
              <a:rPr lang="en-US" sz="1200" dirty="0" err="1" smtClean="0"/>
              <a:t>Dr</a:t>
            </a:r>
            <a:r>
              <a:rPr lang="en-US" sz="1200" dirty="0" smtClean="0"/>
              <a:t> Pepper </a:t>
            </a:r>
            <a:br>
              <a:rPr lang="en-US" sz="1200" dirty="0" smtClean="0"/>
            </a:br>
            <a:r>
              <a:rPr lang="en-US" sz="1200" dirty="0" smtClean="0"/>
              <a:t>	brand name </a:t>
            </a:r>
            <a:endParaRPr lang="en-US" sz="1200" dirty="0"/>
          </a:p>
        </p:txBody>
      </p:sp>
      <p:sp>
        <p:nvSpPr>
          <p:cNvPr id="4" name="Slide Number Placeholder 3"/>
          <p:cNvSpPr>
            <a:spLocks noGrp="1"/>
          </p:cNvSpPr>
          <p:nvPr>
            <p:ph type="sldNum" sz="quarter" idx="12"/>
          </p:nvPr>
        </p:nvSpPr>
        <p:spPr/>
        <p:txBody>
          <a:bodyPr/>
          <a:lstStyle/>
          <a:p>
            <a:fld id="{64A241CF-2A9D-4F7C-9199-B1435F5AB990}" type="slidenum">
              <a:rPr lang="en-US" altLang="en-US" smtClean="0"/>
              <a:pPr/>
              <a:t>14</a:t>
            </a:fld>
            <a:endParaRPr lang="en-US" altLang="en-US" dirty="0"/>
          </a:p>
        </p:txBody>
      </p:sp>
    </p:spTree>
    <p:extLst>
      <p:ext uri="{BB962C8B-B14F-4D97-AF65-F5344CB8AC3E}">
        <p14:creationId xmlns:p14="http://schemas.microsoft.com/office/powerpoint/2010/main" val="28743501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Strategic litigation behavior at the FTC</a:t>
            </a:r>
            <a:endParaRPr lang="en-US" dirty="0"/>
          </a:p>
        </p:txBody>
      </p:sp>
      <p:sp>
        <p:nvSpPr>
          <p:cNvPr id="3" name="Content Placeholder 2"/>
          <p:cNvSpPr>
            <a:spLocks noGrp="1"/>
          </p:cNvSpPr>
          <p:nvPr>
            <p:ph idx="1"/>
          </p:nvPr>
        </p:nvSpPr>
        <p:spPr/>
        <p:txBody>
          <a:bodyPr/>
          <a:lstStyle/>
          <a:p>
            <a:r>
              <a:rPr lang="en-US" dirty="0" smtClean="0"/>
              <a:t>1995 </a:t>
            </a:r>
            <a:r>
              <a:rPr lang="en-US" dirty="0" err="1" smtClean="0"/>
              <a:t>Pitofsky</a:t>
            </a:r>
            <a:r>
              <a:rPr lang="en-US" dirty="0" smtClean="0"/>
              <a:t> reforms</a:t>
            </a:r>
            <a:r>
              <a:rPr lang="en-US" baseline="30000" dirty="0" smtClean="0"/>
              <a:t>1</a:t>
            </a:r>
          </a:p>
          <a:p>
            <a:pPr lvl="1"/>
            <a:r>
              <a:rPr lang="en-US" dirty="0" smtClean="0"/>
              <a:t>Decision whether to continue to litigate following the denial of the Commission’s petition for a preliminary injunction will be made on a case-by-case basis considering the following factors:</a:t>
            </a:r>
          </a:p>
          <a:p>
            <a:pPr lvl="2"/>
            <a:r>
              <a:rPr lang="en-US" dirty="0" smtClean="0"/>
              <a:t>the </a:t>
            </a:r>
            <a:r>
              <a:rPr lang="en-US" dirty="0"/>
              <a:t>factual findings and legal conclusions of the district court or any appellate court, </a:t>
            </a:r>
            <a:endParaRPr lang="en-US" dirty="0" smtClean="0"/>
          </a:p>
          <a:p>
            <a:pPr lvl="2"/>
            <a:r>
              <a:rPr lang="en-US" dirty="0" smtClean="0"/>
              <a:t>any </a:t>
            </a:r>
            <a:r>
              <a:rPr lang="en-US" dirty="0"/>
              <a:t>new evidence developed during the course of the preliminary injunction proceeding, </a:t>
            </a:r>
            <a:endParaRPr lang="en-US" dirty="0" smtClean="0"/>
          </a:p>
          <a:p>
            <a:pPr lvl="2"/>
            <a:r>
              <a:rPr lang="en-US" dirty="0" smtClean="0"/>
              <a:t>whether </a:t>
            </a:r>
            <a:r>
              <a:rPr lang="en-US" dirty="0"/>
              <a:t>the transaction raises important issues of fact, law, or merger policy that need resolution in administrative litigation, </a:t>
            </a:r>
            <a:endParaRPr lang="en-US" dirty="0" smtClean="0"/>
          </a:p>
          <a:p>
            <a:pPr lvl="2"/>
            <a:r>
              <a:rPr lang="en-US" dirty="0" smtClean="0"/>
              <a:t>an </a:t>
            </a:r>
            <a:r>
              <a:rPr lang="en-US" dirty="0"/>
              <a:t>overall assessment of the costs and benefits of further proceedings, and </a:t>
            </a:r>
            <a:endParaRPr lang="en-US" dirty="0" smtClean="0"/>
          </a:p>
          <a:p>
            <a:pPr lvl="2"/>
            <a:r>
              <a:rPr lang="en-US" dirty="0" smtClean="0"/>
              <a:t>any </a:t>
            </a:r>
            <a:r>
              <a:rPr lang="en-US" dirty="0"/>
              <a:t>other matter that bears on whether it would be in the public interest to </a:t>
            </a:r>
            <a:r>
              <a:rPr lang="en-US" dirty="0" smtClean="0"/>
              <a:t>proceed with the merger challenge</a:t>
            </a:r>
          </a:p>
          <a:p>
            <a:pPr lvl="1"/>
            <a:r>
              <a:rPr lang="en-US" dirty="0" smtClean="0"/>
              <a:t>Since 1995, the Commission has not continued its administrative litigation following a loss on the Section 13(b) proceeding</a:t>
            </a:r>
          </a:p>
          <a:p>
            <a:pPr lvl="2"/>
            <a:r>
              <a:rPr lang="en-US" dirty="0" smtClean="0"/>
              <a:t>The Commission may appeal denials of Section 13(b) preliminary injunctions and will continue the administrative litigation during the pendency of the appeal </a:t>
            </a:r>
          </a:p>
          <a:p>
            <a:pPr lvl="2"/>
            <a:r>
              <a:rPr lang="en-US" dirty="0" smtClean="0"/>
              <a:t>Example: Whole Foods/Wild Oats</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15</a:t>
            </a:fld>
            <a:endParaRPr lang="en-US" altLang="en-US" dirty="0"/>
          </a:p>
        </p:txBody>
      </p:sp>
      <p:sp>
        <p:nvSpPr>
          <p:cNvPr id="5" name="TextBox 4"/>
          <p:cNvSpPr txBox="1"/>
          <p:nvPr/>
        </p:nvSpPr>
        <p:spPr>
          <a:xfrm>
            <a:off x="457200" y="5687516"/>
            <a:ext cx="7696200" cy="461665"/>
          </a:xfrm>
          <a:prstGeom prst="rect">
            <a:avLst/>
          </a:prstGeom>
          <a:noFill/>
        </p:spPr>
        <p:txBody>
          <a:bodyPr wrap="square" rtlCol="0">
            <a:spAutoFit/>
          </a:bodyPr>
          <a:lstStyle/>
          <a:p>
            <a:r>
              <a:rPr lang="en-US" sz="1200" baseline="30000" dirty="0"/>
              <a:t>1</a:t>
            </a:r>
            <a:r>
              <a:rPr lang="en-US" sz="1200" dirty="0"/>
              <a:t> Fed. Trade Comm'n, Administrative Litigation Following the Denial of a Preliminary Injunction: Policy Statement, 60 Fed. Reg. 39741 (Aug. 3, 1995</a:t>
            </a:r>
            <a:r>
              <a:rPr lang="en-US" sz="1200" dirty="0" smtClean="0"/>
              <a:t>).</a:t>
            </a:r>
            <a:endParaRPr lang="en-US" sz="1200" dirty="0"/>
          </a:p>
        </p:txBody>
      </p:sp>
    </p:spTree>
    <p:extLst>
      <p:ext uri="{BB962C8B-B14F-4D97-AF65-F5344CB8AC3E}">
        <p14:creationId xmlns:p14="http://schemas.microsoft.com/office/powerpoint/2010/main" val="3956789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Winter v. Natural Res. Def. Council, </a:t>
            </a:r>
            <a:r>
              <a:rPr lang="en-US" dirty="0" smtClean="0"/>
              <a:t>Inc.</a:t>
            </a:r>
            <a:r>
              <a:rPr lang="en-US" baseline="30000" dirty="0" smtClean="0"/>
              <a:t>1</a:t>
            </a:r>
            <a:r>
              <a:rPr lang="en-US" dirty="0" smtClean="0"/>
              <a:t> </a:t>
            </a:r>
            <a:endParaRPr lang="en-US" dirty="0"/>
          </a:p>
        </p:txBody>
      </p:sp>
      <p:sp>
        <p:nvSpPr>
          <p:cNvPr id="3" name="Content Placeholder 2"/>
          <p:cNvSpPr>
            <a:spLocks noGrp="1"/>
          </p:cNvSpPr>
          <p:nvPr>
            <p:ph idx="1"/>
          </p:nvPr>
        </p:nvSpPr>
        <p:spPr/>
        <p:txBody>
          <a:bodyPr/>
          <a:lstStyle/>
          <a:p>
            <a:r>
              <a:rPr lang="en-US" dirty="0" smtClean="0"/>
              <a:t>Seminal Supreme Court case on preliminary injunctions</a:t>
            </a:r>
          </a:p>
          <a:p>
            <a:r>
              <a:rPr lang="en-US" dirty="0" smtClean="0"/>
              <a:t>“</a:t>
            </a:r>
            <a:r>
              <a:rPr lang="en-US" dirty="0"/>
              <a:t>A preliminary injunction is an extraordinary remedy never awarded as of right</a:t>
            </a:r>
            <a:r>
              <a:rPr lang="en-US" dirty="0" smtClean="0"/>
              <a:t>.”</a:t>
            </a:r>
            <a:r>
              <a:rPr lang="en-US" baseline="30000" dirty="0" smtClean="0"/>
              <a:t>2</a:t>
            </a:r>
          </a:p>
          <a:p>
            <a:r>
              <a:rPr lang="en-US" i="1" dirty="0" smtClean="0"/>
              <a:t>Winter</a:t>
            </a:r>
            <a:r>
              <a:rPr lang="en-US" dirty="0" smtClean="0"/>
              <a:t> test</a:t>
            </a:r>
          </a:p>
          <a:p>
            <a:endParaRPr lang="en-US" dirty="0"/>
          </a:p>
          <a:p>
            <a:endParaRPr lang="en-US" dirty="0" smtClean="0"/>
          </a:p>
          <a:p>
            <a:r>
              <a:rPr lang="en-US" dirty="0" smtClean="0"/>
              <a:t>Sliding scale</a:t>
            </a:r>
          </a:p>
          <a:p>
            <a:pPr lvl="1"/>
            <a:r>
              <a:rPr lang="en-US" dirty="0" smtClean="0"/>
              <a:t>Prior to </a:t>
            </a:r>
            <a:r>
              <a:rPr lang="en-US" i="1" dirty="0" smtClean="0"/>
              <a:t>Winter</a:t>
            </a:r>
            <a:r>
              <a:rPr lang="en-US" dirty="0" smtClean="0"/>
              <a:t>, many courts held that the four factors could be balanced on a sliding scale, so that, for example, a weak showing of </a:t>
            </a:r>
            <a:r>
              <a:rPr lang="en-US" dirty="0"/>
              <a:t>likelihood of </a:t>
            </a:r>
            <a:r>
              <a:rPr lang="en-US" dirty="0" smtClean="0"/>
              <a:t>success could be offset by a strong showing </a:t>
            </a:r>
            <a:r>
              <a:rPr lang="en-US" dirty="0"/>
              <a:t>of irreparable harm </a:t>
            </a:r>
            <a:endParaRPr lang="en-US" dirty="0" smtClean="0"/>
          </a:p>
          <a:p>
            <a:pPr lvl="1"/>
            <a:r>
              <a:rPr lang="en-US" dirty="0" smtClean="0"/>
              <a:t>Post-</a:t>
            </a:r>
            <a:r>
              <a:rPr lang="en-US" i="1" dirty="0" smtClean="0"/>
              <a:t>Winter</a:t>
            </a:r>
            <a:r>
              <a:rPr lang="en-US" dirty="0" smtClean="0"/>
              <a:t>, some courts have rejected the sliding scale, holding that </a:t>
            </a:r>
            <a:r>
              <a:rPr lang="en-US" i="1" dirty="0" smtClean="0"/>
              <a:t>Winter </a:t>
            </a:r>
            <a:r>
              <a:rPr lang="en-US" dirty="0" smtClean="0"/>
              <a:t>requires a likelihood of success on the </a:t>
            </a:r>
            <a:r>
              <a:rPr lang="en-US" dirty="0"/>
              <a:t>merits </a:t>
            </a:r>
            <a:r>
              <a:rPr lang="en-US" dirty="0" smtClean="0"/>
              <a:t>as an </a:t>
            </a:r>
            <a:r>
              <a:rPr lang="en-US" dirty="0"/>
              <a:t>independent, free-standing </a:t>
            </a:r>
            <a:r>
              <a:rPr lang="en-US" dirty="0" smtClean="0"/>
              <a:t>requirement for a preliminary injunction</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16</a:t>
            </a:fld>
            <a:endParaRPr lang="en-US" altLang="en-US"/>
          </a:p>
        </p:txBody>
      </p:sp>
      <p:sp>
        <p:nvSpPr>
          <p:cNvPr id="5" name="TextBox 4"/>
          <p:cNvSpPr txBox="1"/>
          <p:nvPr/>
        </p:nvSpPr>
        <p:spPr>
          <a:xfrm>
            <a:off x="478874" y="5522178"/>
            <a:ext cx="5209775" cy="646331"/>
          </a:xfrm>
          <a:prstGeom prst="rect">
            <a:avLst/>
          </a:prstGeom>
          <a:noFill/>
        </p:spPr>
        <p:txBody>
          <a:bodyPr wrap="square" rtlCol="0">
            <a:spAutoFit/>
          </a:bodyPr>
          <a:lstStyle/>
          <a:p>
            <a:r>
              <a:rPr lang="en-US" sz="1200" baseline="30000" dirty="0" smtClean="0"/>
              <a:t>1</a:t>
            </a:r>
            <a:r>
              <a:rPr lang="en-US" sz="1200" dirty="0" smtClean="0"/>
              <a:t> </a:t>
            </a:r>
            <a:r>
              <a:rPr lang="en-US" sz="1200" dirty="0"/>
              <a:t>555 U.S. 7 (2008). </a:t>
            </a:r>
            <a:endParaRPr lang="en-US" sz="1200" dirty="0" smtClean="0"/>
          </a:p>
          <a:p>
            <a:r>
              <a:rPr lang="en-US" sz="1200" baseline="30000" dirty="0" smtClean="0"/>
              <a:t>2</a:t>
            </a:r>
            <a:r>
              <a:rPr lang="en-US" sz="1200" dirty="0" smtClean="0"/>
              <a:t> </a:t>
            </a:r>
            <a:r>
              <a:rPr lang="en-US" sz="1200" i="1" dirty="0" smtClean="0"/>
              <a:t>Id</a:t>
            </a:r>
            <a:r>
              <a:rPr lang="en-US" sz="1200" dirty="0" smtClean="0"/>
              <a:t>. at 24. </a:t>
            </a:r>
          </a:p>
          <a:p>
            <a:r>
              <a:rPr lang="en-US" sz="1200" baseline="30000" dirty="0" smtClean="0"/>
              <a:t>3</a:t>
            </a:r>
            <a:r>
              <a:rPr lang="en-US" sz="1200" dirty="0" smtClean="0"/>
              <a:t> </a:t>
            </a:r>
            <a:r>
              <a:rPr lang="en-US" sz="1200" i="1" dirty="0" smtClean="0"/>
              <a:t>Id</a:t>
            </a:r>
            <a:r>
              <a:rPr lang="en-US" sz="1200" dirty="0" smtClean="0"/>
              <a:t> at 20.</a:t>
            </a:r>
            <a:endParaRPr lang="en-US" sz="1200" dirty="0"/>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
        <p:nvSpPr>
          <p:cNvPr id="7" name="TextBox 6"/>
          <p:cNvSpPr txBox="1"/>
          <p:nvPr/>
        </p:nvSpPr>
        <p:spPr>
          <a:xfrm>
            <a:off x="1304925" y="2696246"/>
            <a:ext cx="6762750" cy="954107"/>
          </a:xfrm>
          <a:prstGeom prst="rect">
            <a:avLst/>
          </a:prstGeom>
          <a:noFill/>
          <a:ln>
            <a:solidFill>
              <a:schemeClr val="tx2"/>
            </a:solidFill>
          </a:ln>
        </p:spPr>
        <p:txBody>
          <a:bodyPr wrap="square" rtlCol="0">
            <a:spAutoFit/>
          </a:bodyPr>
          <a:lstStyle/>
          <a:p>
            <a:r>
              <a:rPr lang="en-US" sz="1400" dirty="0" smtClean="0"/>
              <a:t>A [private] plaintiff </a:t>
            </a:r>
            <a:r>
              <a:rPr lang="en-US" sz="1400" dirty="0"/>
              <a:t>seeking a preliminary injunction must establish </a:t>
            </a:r>
            <a:r>
              <a:rPr lang="en-US" sz="1400" dirty="0" smtClean="0"/>
              <a:t>[1] that </a:t>
            </a:r>
            <a:r>
              <a:rPr lang="en-US" sz="1400" dirty="0"/>
              <a:t>he is likely to succeed on the merits, </a:t>
            </a:r>
            <a:r>
              <a:rPr lang="en-US" sz="1400" dirty="0" smtClean="0"/>
              <a:t>[2] that </a:t>
            </a:r>
            <a:r>
              <a:rPr lang="en-US" sz="1400" dirty="0"/>
              <a:t>he is likely to suffer irreparable harm in the absence of preliminary relief, </a:t>
            </a:r>
            <a:r>
              <a:rPr lang="en-US" sz="1400" dirty="0" smtClean="0"/>
              <a:t>[3] that </a:t>
            </a:r>
            <a:r>
              <a:rPr lang="en-US" sz="1400" dirty="0"/>
              <a:t>the balance of equities tips in his favor, and </a:t>
            </a:r>
            <a:r>
              <a:rPr lang="en-US" sz="1400" dirty="0" smtClean="0"/>
              <a:t>[4] that </a:t>
            </a:r>
            <a:r>
              <a:rPr lang="en-US" sz="1400" dirty="0"/>
              <a:t>an injunction is in the public </a:t>
            </a:r>
            <a:r>
              <a:rPr lang="en-US" sz="1400" dirty="0" smtClean="0"/>
              <a:t>interest.</a:t>
            </a:r>
            <a:r>
              <a:rPr lang="en-US" sz="1400" baseline="30000" dirty="0" smtClean="0"/>
              <a:t>3</a:t>
            </a:r>
            <a:r>
              <a:rPr lang="en-US" sz="1400" dirty="0" smtClean="0"/>
              <a:t> </a:t>
            </a:r>
            <a:endParaRPr lang="en-US" sz="1400" dirty="0"/>
          </a:p>
        </p:txBody>
      </p:sp>
    </p:spTree>
    <p:extLst>
      <p:ext uri="{BB962C8B-B14F-4D97-AF65-F5344CB8AC3E}">
        <p14:creationId xmlns:p14="http://schemas.microsoft.com/office/powerpoint/2010/main" val="33874745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Winter v. Natural Res. Def. Council, </a:t>
            </a:r>
            <a:r>
              <a:rPr lang="en-US" dirty="0" smtClean="0"/>
              <a:t>Inc. </a:t>
            </a:r>
            <a:endParaRPr lang="en-US" dirty="0"/>
          </a:p>
        </p:txBody>
      </p:sp>
      <p:sp>
        <p:nvSpPr>
          <p:cNvPr id="3" name="Content Placeholder 2"/>
          <p:cNvSpPr>
            <a:spLocks noGrp="1"/>
          </p:cNvSpPr>
          <p:nvPr>
            <p:ph idx="1"/>
          </p:nvPr>
        </p:nvSpPr>
        <p:spPr/>
        <p:txBody>
          <a:bodyPr/>
          <a:lstStyle/>
          <a:p>
            <a:r>
              <a:rPr lang="en-US" dirty="0" smtClean="0"/>
              <a:t>DOJ/FTC challenges</a:t>
            </a:r>
          </a:p>
          <a:p>
            <a:pPr lvl="1"/>
            <a:r>
              <a:rPr lang="en-US" dirty="0" smtClean="0"/>
              <a:t>Irreparable harm is presumed to result if the law is violated</a:t>
            </a:r>
          </a:p>
          <a:p>
            <a:pPr lvl="2"/>
            <a:r>
              <a:rPr lang="en-US" dirty="0" smtClean="0"/>
              <a:t>Other cases hold that the element of irreparable harm is simply not part of the test when the government is the plaintiff and is seeking to prevent a violation of law</a:t>
            </a:r>
          </a:p>
          <a:p>
            <a:pPr lvl="1"/>
            <a:r>
              <a:rPr lang="en-US" dirty="0" smtClean="0"/>
              <a:t>Balance of the equities</a:t>
            </a:r>
          </a:p>
          <a:p>
            <a:pPr lvl="2"/>
            <a:r>
              <a:rPr lang="en-US" dirty="0" smtClean="0"/>
              <a:t>The public equities when there is a likelihood of success on the merits</a:t>
            </a:r>
          </a:p>
          <a:p>
            <a:pPr lvl="3"/>
            <a:r>
              <a:rPr lang="en-US" dirty="0" smtClean="0"/>
              <a:t>The public interest in effectively enforcing the antitrust laws </a:t>
            </a:r>
          </a:p>
          <a:p>
            <a:pPr lvl="3"/>
            <a:r>
              <a:rPr lang="en-US" i="1" dirty="0" smtClean="0"/>
              <a:t>In addition for a preliminary injunction</a:t>
            </a:r>
            <a:r>
              <a:rPr lang="en-US" dirty="0" smtClean="0"/>
              <a:t>: The public interest in ensuring that effective relief may be ordered if the government succeeds at the trial on the merits</a:t>
            </a:r>
          </a:p>
          <a:p>
            <a:pPr lvl="2"/>
            <a:r>
              <a:rPr lang="en-US" dirty="0" smtClean="0"/>
              <a:t>The public equities almost always outweigh any </a:t>
            </a:r>
            <a:r>
              <a:rPr lang="en-US" smtClean="0"/>
              <a:t>private equity </a:t>
            </a:r>
            <a:endParaRPr lang="en-US" dirty="0" smtClean="0"/>
          </a:p>
          <a:p>
            <a:pPr lvl="1"/>
            <a:r>
              <a:rPr lang="en-US" dirty="0" smtClean="0"/>
              <a:t>Therefore, the critical factor when the government seeks a preliminary injunction is the requisite likelihood of success on the merits</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17</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7597555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Temporary restraining orders (TROs)</a:t>
            </a:r>
            <a:endParaRPr lang="en-US" dirty="0"/>
          </a:p>
        </p:txBody>
      </p:sp>
      <p:sp>
        <p:nvSpPr>
          <p:cNvPr id="3" name="Content Placeholder 2"/>
          <p:cNvSpPr>
            <a:spLocks noGrp="1"/>
          </p:cNvSpPr>
          <p:nvPr>
            <p:ph idx="1"/>
          </p:nvPr>
        </p:nvSpPr>
        <p:spPr>
          <a:xfrm>
            <a:off x="457199" y="1058400"/>
            <a:ext cx="8334375" cy="4996325"/>
          </a:xfrm>
        </p:spPr>
        <p:txBody>
          <a:bodyPr/>
          <a:lstStyle/>
          <a:p>
            <a:r>
              <a:rPr lang="en-US" dirty="0" smtClean="0"/>
              <a:t>Emergency interim relief a court may enter to maintain the status quo pending a fuller hearing on a motion for a preliminary injunction</a:t>
            </a:r>
          </a:p>
          <a:p>
            <a:pPr lvl="1"/>
            <a:r>
              <a:rPr lang="en-US" dirty="0" smtClean="0"/>
              <a:t>May be used to block the imminent closing of a challenged merger </a:t>
            </a:r>
          </a:p>
          <a:p>
            <a:pPr lvl="1"/>
            <a:r>
              <a:rPr lang="en-US" dirty="0" smtClean="0"/>
              <a:t>Initiated by motion (usually filed simultaneously with the complaint) accompanied by a request to see the judge immediately</a:t>
            </a:r>
          </a:p>
          <a:p>
            <a:r>
              <a:rPr lang="en-US" dirty="0" smtClean="0"/>
              <a:t>Ex parte entry</a:t>
            </a:r>
            <a:r>
              <a:rPr lang="en-US" baseline="30000" dirty="0" smtClean="0"/>
              <a:t>1</a:t>
            </a:r>
            <a:r>
              <a:rPr lang="en-US" dirty="0" smtClean="0"/>
              <a:t> </a:t>
            </a:r>
          </a:p>
          <a:p>
            <a:pPr lvl="1"/>
            <a:r>
              <a:rPr lang="en-US" dirty="0" smtClean="0"/>
              <a:t>May be entered ex parte (without notice or participation by the adverse party) if—</a:t>
            </a:r>
          </a:p>
          <a:p>
            <a:pPr lvl="2"/>
            <a:r>
              <a:rPr lang="en-US" dirty="0"/>
              <a:t>immediate and irreparable </a:t>
            </a:r>
            <a:r>
              <a:rPr lang="en-US" dirty="0" smtClean="0"/>
              <a:t>injury will </a:t>
            </a:r>
            <a:r>
              <a:rPr lang="en-US" dirty="0"/>
              <a:t>result </a:t>
            </a:r>
            <a:r>
              <a:rPr lang="en-US" dirty="0" smtClean="0"/>
              <a:t>before </a:t>
            </a:r>
            <a:r>
              <a:rPr lang="en-US" dirty="0"/>
              <a:t>the adverse party can be heard in </a:t>
            </a:r>
            <a:r>
              <a:rPr lang="en-US" dirty="0" smtClean="0"/>
              <a:t>opposition, and </a:t>
            </a:r>
          </a:p>
          <a:p>
            <a:pPr lvl="2"/>
            <a:r>
              <a:rPr lang="en-US" dirty="0" smtClean="0"/>
              <a:t>the movant sought to give notice to the adverse party or there are good reasons why notice could not be given</a:t>
            </a:r>
          </a:p>
          <a:p>
            <a:pPr lvl="1"/>
            <a:r>
              <a:rPr lang="en-US" dirty="0" smtClean="0"/>
              <a:t>In merger antitrust cases—</a:t>
            </a:r>
          </a:p>
          <a:p>
            <a:pPr lvl="2"/>
            <a:r>
              <a:rPr lang="en-US" dirty="0" smtClean="0"/>
              <a:t>Immediate </a:t>
            </a:r>
            <a:r>
              <a:rPr lang="en-US" dirty="0"/>
              <a:t>and irreparable injury will </a:t>
            </a:r>
            <a:r>
              <a:rPr lang="en-US" dirty="0" smtClean="0"/>
              <a:t>be threatened if the transaction will close and will be difficult to unwind </a:t>
            </a:r>
            <a:r>
              <a:rPr lang="en-US" dirty="0" err="1" smtClean="0"/>
              <a:t>postclosing</a:t>
            </a:r>
            <a:r>
              <a:rPr lang="en-US" dirty="0" smtClean="0"/>
              <a:t> (almost a presumption)</a:t>
            </a:r>
          </a:p>
          <a:p>
            <a:pPr lvl="2"/>
            <a:r>
              <a:rPr lang="en-US" dirty="0" smtClean="0"/>
              <a:t>BUT as a practical matter the merging parties and their counsel are always available to appear to oppose the TRO</a:t>
            </a:r>
          </a:p>
          <a:p>
            <a:pPr lvl="2"/>
            <a:r>
              <a:rPr lang="en-US" dirty="0" smtClean="0"/>
              <a:t>So TROs are never entered ex parte in government merger antitrust cases</a:t>
            </a:r>
          </a:p>
          <a:p>
            <a:pPr lvl="1"/>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18</a:t>
            </a:fld>
            <a:endParaRPr lang="en-US" altLang="en-US" dirty="0"/>
          </a:p>
        </p:txBody>
      </p:sp>
      <p:sp>
        <p:nvSpPr>
          <p:cNvPr id="5" name="TextBox 4"/>
          <p:cNvSpPr txBox="1"/>
          <p:nvPr/>
        </p:nvSpPr>
        <p:spPr>
          <a:xfrm>
            <a:off x="457199" y="5872182"/>
            <a:ext cx="2001702" cy="276999"/>
          </a:xfrm>
          <a:prstGeom prst="rect">
            <a:avLst/>
          </a:prstGeom>
          <a:noFill/>
        </p:spPr>
        <p:txBody>
          <a:bodyPr wrap="none" rtlCol="0">
            <a:spAutoFit/>
          </a:bodyPr>
          <a:lstStyle/>
          <a:p>
            <a:r>
              <a:rPr lang="en-US" sz="1200" baseline="30000" dirty="0" smtClean="0"/>
              <a:t>1</a:t>
            </a:r>
            <a:r>
              <a:rPr lang="en-US" sz="1200" dirty="0" smtClean="0"/>
              <a:t>  Fed</a:t>
            </a:r>
            <a:r>
              <a:rPr lang="en-US" sz="1200" dirty="0"/>
              <a:t>. R. Civ. P. 65(b)(1</a:t>
            </a:r>
            <a:r>
              <a:rPr lang="en-US" sz="1200" dirty="0" smtClean="0"/>
              <a:t>). </a:t>
            </a:r>
            <a:endParaRPr lang="en-US" sz="1200" dirty="0"/>
          </a:p>
        </p:txBody>
      </p:sp>
    </p:spTree>
    <p:extLst>
      <p:ext uri="{BB962C8B-B14F-4D97-AF65-F5344CB8AC3E}">
        <p14:creationId xmlns:p14="http://schemas.microsoft.com/office/powerpoint/2010/main" val="39882501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Temporary restraining orders (TROs)</a:t>
            </a:r>
            <a:endParaRPr lang="en-US" dirty="0"/>
          </a:p>
        </p:txBody>
      </p:sp>
      <p:sp>
        <p:nvSpPr>
          <p:cNvPr id="3" name="Content Placeholder 2"/>
          <p:cNvSpPr>
            <a:spLocks noGrp="1"/>
          </p:cNvSpPr>
          <p:nvPr>
            <p:ph idx="1"/>
          </p:nvPr>
        </p:nvSpPr>
        <p:spPr/>
        <p:txBody>
          <a:bodyPr/>
          <a:lstStyle/>
          <a:p>
            <a:r>
              <a:rPr lang="en-US" dirty="0" smtClean="0"/>
              <a:t>Duration</a:t>
            </a:r>
            <a:r>
              <a:rPr lang="en-US" baseline="30000" dirty="0" smtClean="0"/>
              <a:t>1</a:t>
            </a:r>
          </a:p>
          <a:p>
            <a:pPr lvl="1"/>
            <a:r>
              <a:rPr lang="en-US" dirty="0" smtClean="0"/>
              <a:t>Standard</a:t>
            </a:r>
          </a:p>
          <a:p>
            <a:pPr lvl="2"/>
            <a:r>
              <a:rPr lang="en-US" dirty="0" smtClean="0"/>
              <a:t>Not to exceed 14 calendar days</a:t>
            </a:r>
          </a:p>
          <a:p>
            <a:pPr lvl="2"/>
            <a:r>
              <a:rPr lang="en-US" dirty="0" smtClean="0"/>
              <a:t>May be extended for good cause by the court for an additional 14 calendar days</a:t>
            </a:r>
          </a:p>
          <a:p>
            <a:pPr lvl="2"/>
            <a:r>
              <a:rPr lang="en-US" dirty="0" smtClean="0"/>
              <a:t>The parties may agree on a longer extension (stipulated TRO)</a:t>
            </a:r>
          </a:p>
          <a:p>
            <a:pPr lvl="1"/>
            <a:r>
              <a:rPr lang="en-US" dirty="0" smtClean="0"/>
              <a:t>Short duration is the safeguard to the lack of higher standards</a:t>
            </a:r>
          </a:p>
          <a:p>
            <a:pPr lvl="2"/>
            <a:r>
              <a:rPr lang="en-US" dirty="0" smtClean="0"/>
              <a:t>Absent consent, if of a longer duration TRO will be treated as a preliminary injunction and must conform to the more rigorous preliminary injunction standards</a:t>
            </a:r>
            <a:r>
              <a:rPr lang="en-US" baseline="30000" dirty="0" smtClean="0"/>
              <a:t>2</a:t>
            </a:r>
          </a:p>
          <a:p>
            <a:r>
              <a:rPr lang="en-US" dirty="0" smtClean="0"/>
              <a:t>Standard</a:t>
            </a:r>
          </a:p>
          <a:p>
            <a:pPr lvl="1"/>
            <a:r>
              <a:rPr lang="en-US" dirty="0"/>
              <a:t>The standard for issuing a temporary restraining order is </a:t>
            </a:r>
            <a:r>
              <a:rPr lang="en-US" dirty="0" smtClean="0"/>
              <a:t>the same as the </a:t>
            </a:r>
            <a:r>
              <a:rPr lang="en-US" dirty="0"/>
              <a:t>standard for issuing a preliminary </a:t>
            </a:r>
            <a:r>
              <a:rPr lang="en-US" dirty="0" smtClean="0"/>
              <a:t>injunction</a:t>
            </a:r>
            <a:r>
              <a:rPr lang="en-US" baseline="30000" dirty="0" smtClean="0"/>
              <a:t>3</a:t>
            </a:r>
          </a:p>
          <a:p>
            <a:pPr lvl="2"/>
            <a:r>
              <a:rPr lang="en-US" dirty="0" smtClean="0"/>
              <a:t>If issued ex parte, efforts to give notice also may be taken into account</a:t>
            </a:r>
          </a:p>
          <a:p>
            <a:pPr lvl="1"/>
            <a:r>
              <a:rPr lang="en-US" dirty="0" smtClean="0"/>
              <a:t>But the respective harms to the parties and the public interest will be assessed in light of very limited duration of the TRO (as opposed through the end of the trial on the merits for a preliminary injunction)</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19</a:t>
            </a:fld>
            <a:endParaRPr lang="en-US" altLang="en-US" dirty="0"/>
          </a:p>
        </p:txBody>
      </p:sp>
      <p:sp>
        <p:nvSpPr>
          <p:cNvPr id="5" name="TextBox 4"/>
          <p:cNvSpPr txBox="1"/>
          <p:nvPr/>
        </p:nvSpPr>
        <p:spPr>
          <a:xfrm>
            <a:off x="426203" y="5217401"/>
            <a:ext cx="8162925" cy="1015663"/>
          </a:xfrm>
          <a:prstGeom prst="rect">
            <a:avLst/>
          </a:prstGeom>
          <a:noFill/>
        </p:spPr>
        <p:txBody>
          <a:bodyPr wrap="square" rtlCol="0">
            <a:spAutoFit/>
          </a:bodyPr>
          <a:lstStyle/>
          <a:p>
            <a:r>
              <a:rPr lang="en-US" sz="1200" baseline="30000" dirty="0" smtClean="0"/>
              <a:t>1</a:t>
            </a:r>
            <a:r>
              <a:rPr lang="en-US" sz="1200" dirty="0" smtClean="0"/>
              <a:t>  Fed. R. Civ. P. 65(b)(2).</a:t>
            </a:r>
            <a:br>
              <a:rPr lang="en-US" sz="1200" dirty="0" smtClean="0"/>
            </a:br>
            <a:r>
              <a:rPr lang="en-US" sz="1200" baseline="30000" dirty="0"/>
              <a:t>2</a:t>
            </a:r>
            <a:r>
              <a:rPr lang="en-US" sz="1200" dirty="0"/>
              <a:t>  Sampson v. Murray 415 U.S. </a:t>
            </a:r>
            <a:r>
              <a:rPr lang="en-US" sz="1200" dirty="0" smtClean="0"/>
              <a:t>61, 86 &amp; n.58 (1974); </a:t>
            </a:r>
            <a:r>
              <a:rPr lang="en-US" sz="1200" i="1" dirty="0" smtClean="0"/>
              <a:t>accord</a:t>
            </a:r>
            <a:r>
              <a:rPr lang="en-US" sz="1200" dirty="0" smtClean="0"/>
              <a:t> United </a:t>
            </a:r>
            <a:r>
              <a:rPr lang="en-US" sz="1200" dirty="0"/>
              <a:t>Airlines, Inc. v. U.S. Bank, N.A., 406 F.3d </a:t>
            </a:r>
            <a:r>
              <a:rPr lang="en-US" sz="1200" dirty="0" smtClean="0"/>
              <a:t>918, 923 </a:t>
            </a:r>
            <a:r>
              <a:rPr lang="en-US" sz="1200" dirty="0"/>
              <a:t>(7th Cir. 2005</a:t>
            </a:r>
            <a:r>
              <a:rPr lang="en-US" sz="1200" dirty="0" smtClean="0"/>
              <a:t>).</a:t>
            </a:r>
            <a:br>
              <a:rPr lang="en-US" sz="1200" dirty="0" smtClean="0"/>
            </a:br>
            <a:r>
              <a:rPr lang="en-US" sz="1200" baseline="30000" dirty="0"/>
              <a:t>3</a:t>
            </a:r>
            <a:r>
              <a:rPr lang="en-US" sz="1200" dirty="0"/>
              <a:t> United States v. Tribune </a:t>
            </a:r>
            <a:r>
              <a:rPr lang="en-US" sz="1200" dirty="0" err="1"/>
              <a:t>Publ'g</a:t>
            </a:r>
            <a:r>
              <a:rPr lang="en-US" sz="1200" dirty="0"/>
              <a:t> Co., No. CV1601822AB (PJWX), 2016 WL </a:t>
            </a:r>
            <a:r>
              <a:rPr lang="en-US" sz="1200" dirty="0" smtClean="0"/>
              <a:t>2989488, at *1  </a:t>
            </a:r>
            <a:r>
              <a:rPr lang="en-US" sz="1200" dirty="0"/>
              <a:t>(C.D. Cal. Mar. 18, 2016</a:t>
            </a:r>
            <a:r>
              <a:rPr lang="en-US" sz="1200" dirty="0" smtClean="0"/>
              <a:t>) (entering TRO in newspaper merger case).</a:t>
            </a:r>
            <a:endParaRPr lang="en-US" sz="1200" dirty="0"/>
          </a:p>
        </p:txBody>
      </p:sp>
    </p:spTree>
    <p:extLst>
      <p:ext uri="{BB962C8B-B14F-4D97-AF65-F5344CB8AC3E}">
        <p14:creationId xmlns:p14="http://schemas.microsoft.com/office/powerpoint/2010/main" val="7317156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idx="1"/>
          </p:nvPr>
        </p:nvSpPr>
        <p:spPr/>
        <p:txBody>
          <a:bodyPr/>
          <a:lstStyle/>
          <a:p>
            <a:r>
              <a:rPr lang="en-US" dirty="0" smtClean="0"/>
              <a:t>Plaintiffs and forums</a:t>
            </a:r>
          </a:p>
          <a:p>
            <a:r>
              <a:rPr lang="en-US" dirty="0"/>
              <a:t>Typical litigation </a:t>
            </a:r>
            <a:r>
              <a:rPr lang="en-US" dirty="0" smtClean="0"/>
              <a:t>paradigms</a:t>
            </a:r>
          </a:p>
          <a:p>
            <a:r>
              <a:rPr lang="en-US" dirty="0" smtClean="0"/>
              <a:t>Litigation durations</a:t>
            </a:r>
          </a:p>
          <a:p>
            <a:r>
              <a:rPr lang="en-US" dirty="0" smtClean="0"/>
              <a:t>Contrasts in litigating with the DOJ and FTC</a:t>
            </a:r>
          </a:p>
          <a:p>
            <a:r>
              <a:rPr lang="en-US" dirty="0"/>
              <a:t>Strategic litigation behavior at the </a:t>
            </a:r>
            <a:r>
              <a:rPr lang="en-US" dirty="0" smtClean="0"/>
              <a:t>FTC</a:t>
            </a:r>
          </a:p>
          <a:p>
            <a:r>
              <a:rPr lang="en-US" dirty="0" smtClean="0"/>
              <a:t>Interim injunctive relief</a:t>
            </a:r>
          </a:p>
          <a:p>
            <a:pPr lvl="1"/>
            <a:r>
              <a:rPr lang="en-US" dirty="0" smtClean="0"/>
              <a:t>Winter </a:t>
            </a:r>
            <a:r>
              <a:rPr lang="en-US" dirty="0"/>
              <a:t>v. Natural Res. Def. Council, </a:t>
            </a:r>
            <a:r>
              <a:rPr lang="en-US" dirty="0" smtClean="0"/>
              <a:t>Inc.</a:t>
            </a:r>
          </a:p>
          <a:p>
            <a:pPr lvl="1"/>
            <a:r>
              <a:rPr lang="en-US" dirty="0"/>
              <a:t>Temporary restraining orders (TROs</a:t>
            </a:r>
            <a:r>
              <a:rPr lang="en-US" dirty="0" smtClean="0"/>
              <a:t>)</a:t>
            </a:r>
          </a:p>
          <a:p>
            <a:pPr lvl="1"/>
            <a:r>
              <a:rPr lang="en-US" dirty="0" smtClean="0"/>
              <a:t>Preliminary injunctions</a:t>
            </a:r>
          </a:p>
          <a:p>
            <a:pPr lvl="1"/>
            <a:r>
              <a:rPr lang="en-US" dirty="0" smtClean="0"/>
              <a:t>Differences in the PI standards for the DOJ and FTC</a:t>
            </a:r>
          </a:p>
          <a:p>
            <a:r>
              <a:rPr lang="en-US" dirty="0" smtClean="0"/>
              <a:t>Permanent injunctions</a:t>
            </a:r>
          </a:p>
          <a:p>
            <a:r>
              <a:rPr lang="en-US" dirty="0" smtClean="0"/>
              <a:t>Recent litigated cases</a:t>
            </a:r>
          </a:p>
          <a:p>
            <a:endParaRPr lang="en-US" dirty="0" smtClean="0"/>
          </a:p>
          <a:p>
            <a:endParaRPr lang="en-US" dirty="0" smtClean="0"/>
          </a:p>
          <a:p>
            <a:endParaRPr lang="en-US" dirty="0" smtClean="0"/>
          </a:p>
          <a:p>
            <a:endParaRPr lang="en-US" dirty="0" smtClean="0"/>
          </a:p>
          <a:p>
            <a:endParaRPr lang="en-US" dirty="0" smtClean="0"/>
          </a:p>
          <a:p>
            <a:pPr lvl="1"/>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a:t>
            </a:fld>
            <a:endParaRPr lang="en-US" altLang="en-US" dirty="0"/>
          </a:p>
        </p:txBody>
      </p:sp>
    </p:spTree>
    <p:extLst>
      <p:ext uri="{BB962C8B-B14F-4D97-AF65-F5344CB8AC3E}">
        <p14:creationId xmlns:p14="http://schemas.microsoft.com/office/powerpoint/2010/main" val="18734265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Temporary restraining orders (TROs)</a:t>
            </a:r>
            <a:endParaRPr lang="en-US" dirty="0"/>
          </a:p>
        </p:txBody>
      </p:sp>
      <p:sp>
        <p:nvSpPr>
          <p:cNvPr id="3" name="Content Placeholder 2"/>
          <p:cNvSpPr>
            <a:spLocks noGrp="1"/>
          </p:cNvSpPr>
          <p:nvPr>
            <p:ph idx="1"/>
          </p:nvPr>
        </p:nvSpPr>
        <p:spPr/>
        <p:txBody>
          <a:bodyPr/>
          <a:lstStyle/>
          <a:p>
            <a:r>
              <a:rPr lang="en-US" dirty="0" smtClean="0"/>
              <a:t>Rarely employed in modern merger antitrust practice</a:t>
            </a:r>
          </a:p>
          <a:p>
            <a:pPr lvl="1"/>
            <a:r>
              <a:rPr lang="en-US" dirty="0" smtClean="0"/>
              <a:t>Judges strongly dislike the timing pressures of a TRO and believe that the litigating parties should be able to agree on a scheduling order that will—</a:t>
            </a:r>
          </a:p>
          <a:p>
            <a:pPr lvl="2"/>
            <a:r>
              <a:rPr lang="en-US" dirty="0" smtClean="0"/>
              <a:t>Permit the merging parties to take all necessary discovery on an expedited basis prior to the preliminary injunction hearing</a:t>
            </a:r>
          </a:p>
          <a:p>
            <a:pPr lvl="3"/>
            <a:r>
              <a:rPr lang="en-US" dirty="0" smtClean="0"/>
              <a:t>HSR-reportable transaction: If the investigating agency has done its job properly, it should not need additional discovery (BTW the agency almost always disagrees)</a:t>
            </a:r>
          </a:p>
          <a:p>
            <a:pPr lvl="3"/>
            <a:r>
              <a:rPr lang="en-US" dirty="0" smtClean="0"/>
              <a:t>Non-HSR reportable transaction: Likely that both sides will require discovery</a:t>
            </a:r>
          </a:p>
          <a:p>
            <a:pPr lvl="2"/>
            <a:r>
              <a:rPr lang="en-US" dirty="0" smtClean="0"/>
              <a:t>Include a stipulation not to close the transaction until the motion for a preliminary injunction is decided</a:t>
            </a:r>
          </a:p>
          <a:p>
            <a:pPr lvl="1"/>
            <a:r>
              <a:rPr lang="en-US" dirty="0" smtClean="0"/>
              <a:t>Since same judge will decide preliminary injunction, usually unwise to be the party responsible for </a:t>
            </a:r>
            <a:r>
              <a:rPr lang="en-US" i="1" dirty="0" smtClean="0"/>
              <a:t>not</a:t>
            </a:r>
            <a:r>
              <a:rPr lang="en-US" dirty="0" smtClean="0"/>
              <a:t> reaching an agreement</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20</a:t>
            </a:fld>
            <a:endParaRPr lang="en-US" altLang="en-US" dirty="0"/>
          </a:p>
        </p:txBody>
      </p:sp>
    </p:spTree>
    <p:extLst>
      <p:ext uri="{BB962C8B-B14F-4D97-AF65-F5344CB8AC3E}">
        <p14:creationId xmlns:p14="http://schemas.microsoft.com/office/powerpoint/2010/main" val="15596809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injunctions</a:t>
            </a:r>
            <a:endParaRPr lang="en-US" dirty="0"/>
          </a:p>
        </p:txBody>
      </p:sp>
      <p:sp>
        <p:nvSpPr>
          <p:cNvPr id="3" name="Content Placeholder 2"/>
          <p:cNvSpPr>
            <a:spLocks noGrp="1"/>
          </p:cNvSpPr>
          <p:nvPr>
            <p:ph idx="1"/>
          </p:nvPr>
        </p:nvSpPr>
        <p:spPr/>
        <p:txBody>
          <a:bodyPr/>
          <a:lstStyle/>
          <a:p>
            <a:r>
              <a:rPr lang="en-US" dirty="0" smtClean="0"/>
              <a:t>Purpose</a:t>
            </a:r>
          </a:p>
          <a:p>
            <a:pPr lvl="1"/>
            <a:r>
              <a:rPr lang="en-US" dirty="0" smtClean="0"/>
              <a:t>To maintain the status quo ex ante until a final decision on the merits</a:t>
            </a:r>
          </a:p>
          <a:p>
            <a:pPr lvl="1"/>
            <a:r>
              <a:rPr lang="en-US" dirty="0" smtClean="0"/>
              <a:t>In merger antitrust law, this usually means a blocking preliminary injunction if the transaction has not yet closed</a:t>
            </a:r>
          </a:p>
          <a:p>
            <a:pPr lvl="2"/>
            <a:r>
              <a:rPr lang="en-US" dirty="0" smtClean="0"/>
              <a:t>Modern courts have held that “hold separate” injunctions, which allow the deal to close but require merged parties to be operated separately and not integrated, are usually regarded as inadequate relief</a:t>
            </a:r>
          </a:p>
          <a:p>
            <a:pPr lvl="2"/>
            <a:endParaRPr lang="en-US" dirty="0" smtClean="0"/>
          </a:p>
          <a:p>
            <a:endParaRPr lang="en-US" dirty="0" smtClean="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21</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4353003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injunctions</a:t>
            </a:r>
            <a:endParaRPr lang="en-US" dirty="0"/>
          </a:p>
        </p:txBody>
      </p:sp>
      <p:sp>
        <p:nvSpPr>
          <p:cNvPr id="3" name="Content Placeholder 2"/>
          <p:cNvSpPr>
            <a:spLocks noGrp="1"/>
          </p:cNvSpPr>
          <p:nvPr>
            <p:ph idx="1"/>
          </p:nvPr>
        </p:nvSpPr>
        <p:spPr/>
        <p:txBody>
          <a:bodyPr/>
          <a:lstStyle/>
          <a:p>
            <a:r>
              <a:rPr lang="en-US" dirty="0" smtClean="0"/>
              <a:t>Deal realities</a:t>
            </a:r>
          </a:p>
          <a:p>
            <a:pPr lvl="1"/>
            <a:r>
              <a:rPr lang="en-US" dirty="0" smtClean="0"/>
              <a:t>Moreover, a transaction is unlikely to survive as a business matter the time it would take for both a preliminary injunction and a subsequent trial on the merits</a:t>
            </a:r>
          </a:p>
          <a:p>
            <a:pPr lvl="2"/>
            <a:r>
              <a:rPr lang="en-US" dirty="0" smtClean="0"/>
              <a:t>Most deals start to flounder if they have not closed within a year of signing</a:t>
            </a:r>
          </a:p>
          <a:p>
            <a:pPr lvl="2"/>
            <a:r>
              <a:rPr lang="en-US" dirty="0" smtClean="0"/>
              <a:t>A HSR merger view is likely to take 6-8 months</a:t>
            </a:r>
          </a:p>
          <a:p>
            <a:pPr lvl="2"/>
            <a:r>
              <a:rPr lang="en-US" dirty="0" smtClean="0"/>
              <a:t>Little time left practically for a trial and an appeal</a:t>
            </a:r>
          </a:p>
          <a:p>
            <a:pPr lvl="1"/>
            <a:r>
              <a:rPr lang="en-US" dirty="0" smtClean="0"/>
              <a:t>Federal judges in the District of Columbia recognize the time sensitivity of deals and usually give the parties the opportunity on a very expedited basis  to present a compete case in the preliminary injunction proceeding</a:t>
            </a:r>
          </a:p>
          <a:p>
            <a:pPr lvl="2"/>
            <a:r>
              <a:rPr lang="en-US" dirty="0" smtClean="0"/>
              <a:t>Usually includes 3-6 days of evidentiary hearings for live witnesses</a:t>
            </a:r>
          </a:p>
          <a:p>
            <a:pPr lvl="2"/>
            <a:r>
              <a:rPr lang="en-US" i="1" dirty="0" smtClean="0"/>
              <a:t>Trade-off</a:t>
            </a:r>
            <a:r>
              <a:rPr lang="en-US" dirty="0" smtClean="0"/>
              <a:t>: Due to court schedules, the more trial days the parties want the more delayed the hearing</a:t>
            </a:r>
          </a:p>
          <a:p>
            <a:r>
              <a:rPr lang="en-US" dirty="0" smtClean="0"/>
              <a:t>Other observations</a:t>
            </a:r>
          </a:p>
          <a:p>
            <a:pPr lvl="1"/>
            <a:r>
              <a:rPr lang="en-US" dirty="0" smtClean="0"/>
              <a:t>The DOJ/FTC need only show a likelihood of success on the merits for a preliminary injunction</a:t>
            </a:r>
          </a:p>
          <a:p>
            <a:pPr lvl="1"/>
            <a:r>
              <a:rPr lang="en-US" dirty="0" smtClean="0"/>
              <a:t>This is a lower standard than the actual access on the merits required for a permanent injunction</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22</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8969066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injunctions</a:t>
            </a:r>
            <a:endParaRPr lang="en-US" dirty="0"/>
          </a:p>
        </p:txBody>
      </p:sp>
      <p:sp>
        <p:nvSpPr>
          <p:cNvPr id="3" name="Content Placeholder 2"/>
          <p:cNvSpPr>
            <a:spLocks noGrp="1"/>
          </p:cNvSpPr>
          <p:nvPr>
            <p:ph idx="1"/>
          </p:nvPr>
        </p:nvSpPr>
        <p:spPr/>
        <p:txBody>
          <a:bodyPr/>
          <a:lstStyle/>
          <a:p>
            <a:r>
              <a:rPr lang="en-US" dirty="0" smtClean="0"/>
              <a:t>Implications—DOJ actions</a:t>
            </a:r>
          </a:p>
          <a:p>
            <a:pPr lvl="1"/>
            <a:r>
              <a:rPr lang="en-US" dirty="0" smtClean="0"/>
              <a:t>Merging parties seek to avoid separate a stand-alone preliminary injunction proceeding by stipulating to a PI in return for an accelerated trial on the merits </a:t>
            </a:r>
          </a:p>
          <a:p>
            <a:pPr lvl="1"/>
            <a:r>
              <a:rPr lang="en-US" dirty="0" smtClean="0"/>
              <a:t>Advantages for merging parties </a:t>
            </a:r>
          </a:p>
          <a:p>
            <a:pPr lvl="2"/>
            <a:r>
              <a:rPr lang="en-US" dirty="0" smtClean="0"/>
              <a:t>Results in the use of the “actual success on the merits” standard, and </a:t>
            </a:r>
          </a:p>
          <a:p>
            <a:pPr lvl="2"/>
            <a:r>
              <a:rPr lang="en-US" dirty="0" smtClean="0"/>
              <a:t>Shortens the time to get a trial on the merits</a:t>
            </a:r>
          </a:p>
          <a:p>
            <a:pPr lvl="2"/>
            <a:r>
              <a:rPr lang="en-US" dirty="0" smtClean="0"/>
              <a:t>May sacrifice some trial days to get earlier calendar date</a:t>
            </a:r>
          </a:p>
          <a:p>
            <a:pPr lvl="2"/>
            <a:r>
              <a:rPr lang="en-US" dirty="0" smtClean="0"/>
              <a:t>May consolidate preliminary injunction hearing with trial on the merits under FRCP 65(a)(2)</a:t>
            </a:r>
            <a:endParaRPr lang="en-US" baseline="30000" dirty="0" smtClean="0"/>
          </a:p>
          <a:p>
            <a:pPr lvl="1"/>
            <a:r>
              <a:rPr lang="en-US" dirty="0" smtClean="0"/>
              <a:t>DOJ practice is to consent (provided it obtains enough trial days to present case)</a:t>
            </a:r>
          </a:p>
          <a:p>
            <a:pPr lvl="2"/>
            <a:r>
              <a:rPr lang="en-US" dirty="0" smtClean="0"/>
              <a:t>Recognizes that discovery will be complete before the PI hearing</a:t>
            </a:r>
          </a:p>
          <a:p>
            <a:pPr lvl="2"/>
            <a:r>
              <a:rPr lang="en-US" dirty="0" smtClean="0"/>
              <a:t>Recognizes that judges (in D.D.C.) expect a full merits case to be presented even in a preliminary injunction proceeding, that they do not want two evidentiary proceedings, and that they are unlikely to reach a different conclusion in a full merits proceeding</a:t>
            </a:r>
            <a:r>
              <a:rPr lang="en-US" baseline="30000" dirty="0" smtClean="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23</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
        <p:nvSpPr>
          <p:cNvPr id="5" name="TextBox 4"/>
          <p:cNvSpPr txBox="1"/>
          <p:nvPr/>
        </p:nvSpPr>
        <p:spPr>
          <a:xfrm>
            <a:off x="457200" y="5354528"/>
            <a:ext cx="8229600" cy="830997"/>
          </a:xfrm>
          <a:prstGeom prst="rect">
            <a:avLst/>
          </a:prstGeom>
          <a:noFill/>
        </p:spPr>
        <p:txBody>
          <a:bodyPr wrap="square" rtlCol="0">
            <a:spAutoFit/>
          </a:bodyPr>
          <a:lstStyle/>
          <a:p>
            <a:r>
              <a:rPr lang="en-US" sz="1200" baseline="30000" dirty="0" smtClean="0"/>
              <a:t>1 </a:t>
            </a:r>
            <a:r>
              <a:rPr lang="en-US" sz="1200" i="1" dirty="0" smtClean="0"/>
              <a:t>See, </a:t>
            </a:r>
            <a:r>
              <a:rPr lang="en-US" sz="1200" i="1" dirty="0"/>
              <a:t>e.g</a:t>
            </a:r>
            <a:r>
              <a:rPr lang="en-US" sz="1200" dirty="0"/>
              <a:t>., United States v. Gillette Co., 828 F. Supp. </a:t>
            </a:r>
            <a:r>
              <a:rPr lang="en-US" sz="1200" dirty="0" smtClean="0"/>
              <a:t>78, 86 n.12 </a:t>
            </a:r>
            <a:r>
              <a:rPr lang="en-US" sz="1200" dirty="0"/>
              <a:t>(D.D.C. 1993) (“Despite the limited time involved, both parties have provided the court with a remarkably complete and detailed record; in fact, the record is more complete than many cases are after trial. Thus, the court feels confident in reaching its conclusion that plaintiff is not likely to succeed on the merits after a full trial, should a full trial ever occur in this case</a:t>
            </a:r>
            <a:r>
              <a:rPr lang="en-US" sz="1200" dirty="0" smtClean="0"/>
              <a:t>.”) </a:t>
            </a:r>
            <a:endParaRPr lang="en-US" sz="1200" dirty="0"/>
          </a:p>
        </p:txBody>
      </p:sp>
    </p:spTree>
    <p:extLst>
      <p:ext uri="{BB962C8B-B14F-4D97-AF65-F5344CB8AC3E}">
        <p14:creationId xmlns:p14="http://schemas.microsoft.com/office/powerpoint/2010/main" val="945743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injunctions</a:t>
            </a:r>
            <a:endParaRPr lang="en-US" dirty="0"/>
          </a:p>
        </p:txBody>
      </p:sp>
      <p:sp>
        <p:nvSpPr>
          <p:cNvPr id="3" name="Content Placeholder 2"/>
          <p:cNvSpPr>
            <a:spLocks noGrp="1"/>
          </p:cNvSpPr>
          <p:nvPr>
            <p:ph idx="1"/>
          </p:nvPr>
        </p:nvSpPr>
        <p:spPr/>
        <p:txBody>
          <a:bodyPr/>
          <a:lstStyle/>
          <a:p>
            <a:r>
              <a:rPr lang="en-US" dirty="0" smtClean="0"/>
              <a:t>Implications—FTC actions</a:t>
            </a:r>
          </a:p>
          <a:p>
            <a:pPr lvl="1"/>
            <a:r>
              <a:rPr lang="en-US" dirty="0" smtClean="0"/>
              <a:t>Merging party incentives</a:t>
            </a:r>
          </a:p>
          <a:p>
            <a:pPr lvl="2"/>
            <a:r>
              <a:rPr lang="en-US" dirty="0" smtClean="0"/>
              <a:t>Merging parties have the same incentives to avoid separate a stand-alone preliminary injunction proceeding and to proceed on an “actual success” standard </a:t>
            </a:r>
          </a:p>
          <a:p>
            <a:pPr lvl="1"/>
            <a:r>
              <a:rPr lang="en-US" dirty="0" smtClean="0"/>
              <a:t>BUT FTC will not cooperate</a:t>
            </a:r>
          </a:p>
          <a:p>
            <a:pPr lvl="2"/>
            <a:r>
              <a:rPr lang="en-US" dirty="0" smtClean="0"/>
              <a:t>Will not consent to consolidation of preliminary injunction hearing and trial on the merits under FRCP 65(a)(2)</a:t>
            </a:r>
          </a:p>
          <a:p>
            <a:pPr lvl="3"/>
            <a:r>
              <a:rPr lang="en-US" dirty="0" smtClean="0"/>
              <a:t>Insists that statutory scheme indicates a strong congressional intent that the FTC to try the case on the merits in its own administrative proceeding</a:t>
            </a:r>
          </a:p>
          <a:p>
            <a:pPr lvl="3"/>
            <a:r>
              <a:rPr lang="en-US" dirty="0" smtClean="0"/>
              <a:t>Federal courts have exhibited no willingness to consolidate over FTC opposition</a:t>
            </a:r>
          </a:p>
          <a:p>
            <a:pPr lvl="2"/>
            <a:r>
              <a:rPr lang="en-US" dirty="0" smtClean="0"/>
              <a:t>Likes to litigate under the Section 13(b) standard (see below)</a:t>
            </a:r>
          </a:p>
          <a:p>
            <a:pPr lvl="2"/>
            <a:r>
              <a:rPr lang="en-US" dirty="0" smtClean="0"/>
              <a:t>Cannot be pressured by federal court</a:t>
            </a:r>
          </a:p>
          <a:p>
            <a:pPr lvl="3"/>
            <a:r>
              <a:rPr lang="en-US" dirty="0" smtClean="0"/>
              <a:t>The federal judge’s only role is to conduct the Section 13(b) proceeding</a:t>
            </a:r>
          </a:p>
          <a:p>
            <a:pPr lvl="3"/>
            <a:r>
              <a:rPr lang="en-US" dirty="0" smtClean="0"/>
              <a:t>The federal judge will have no involvement in the trial on the merits </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24</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986189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injunctions</a:t>
            </a:r>
            <a:endParaRPr lang="en-US" dirty="0"/>
          </a:p>
        </p:txBody>
      </p:sp>
      <p:sp>
        <p:nvSpPr>
          <p:cNvPr id="3" name="Content Placeholder 2"/>
          <p:cNvSpPr>
            <a:spLocks noGrp="1"/>
          </p:cNvSpPr>
          <p:nvPr>
            <p:ph idx="1"/>
          </p:nvPr>
        </p:nvSpPr>
        <p:spPr/>
        <p:txBody>
          <a:bodyPr/>
          <a:lstStyle/>
          <a:p>
            <a:r>
              <a:rPr lang="en-US" dirty="0" smtClean="0"/>
              <a:t>Implications—FTC actions (</a:t>
            </a:r>
            <a:r>
              <a:rPr lang="en-US" dirty="0" err="1" smtClean="0"/>
              <a:t>con’t</a:t>
            </a:r>
            <a:r>
              <a:rPr lang="en-US" dirty="0" smtClean="0"/>
              <a:t>)</a:t>
            </a:r>
          </a:p>
          <a:p>
            <a:pPr lvl="1"/>
            <a:r>
              <a:rPr lang="en-US" dirty="0" smtClean="0"/>
              <a:t>Consequences</a:t>
            </a:r>
          </a:p>
          <a:p>
            <a:pPr lvl="2"/>
            <a:r>
              <a:rPr lang="en-US" dirty="0" smtClean="0"/>
              <a:t>FTC has incentive to seek a very quick preliminary injunction hearing date to minimize ability of merging parties to take adequate discovery, prepare expert testimony, and make a complete case in the Section 13(b) proceeding</a:t>
            </a:r>
          </a:p>
          <a:p>
            <a:pPr lvl="3"/>
            <a:r>
              <a:rPr lang="en-US" dirty="0" smtClean="0"/>
              <a:t>FTC believes that a strong win in the Section 13(b) proceeding will dissuade the parties from pursuing litigation on the merits in a post-PI administrative proceeding given the long length of time to litigate to conclusion on the merits (including an appeal) and the nature of the forum (the same commissioners that voted out the complaint will hear any appeal from the initial decision by the administrative law judge) </a:t>
            </a:r>
          </a:p>
          <a:p>
            <a:pPr lvl="3"/>
            <a:r>
              <a:rPr lang="en-US" dirty="0" smtClean="0"/>
              <a:t>Also, by the end of an HSR merger review, the FTC staff should have completed discovery for its affirmative case, while the merging parties have no opportunity for third-party discovery until a complaint has been filed. </a:t>
            </a:r>
          </a:p>
          <a:p>
            <a:pPr lvl="2"/>
            <a:r>
              <a:rPr lang="en-US" dirty="0" smtClean="0"/>
              <a:t>Merging parties has incentive to litigate the Section 13(b) PI if they believe they can make a strong evidentiary showing and obtain a denial of the PI by a (neutral) federal judge, so as to incentivize the FTC to dismiss the administrative complaint as futile</a:t>
            </a:r>
          </a:p>
          <a:p>
            <a:pPr lvl="3"/>
            <a:r>
              <a:rPr lang="en-US" dirty="0" smtClean="0"/>
              <a:t>But may stipulate to a PI and avoid a Section 13(b) decision if the time available to prepare is too short to take adequate discovery and prepare experts or if there are other reasons that make it likely that the merging parties will lose (e.g., a judge who is apparently unsympathetic or unsophisticated in complex antitrust litigation)</a:t>
            </a:r>
          </a:p>
          <a:p>
            <a:pPr lvl="2"/>
            <a:endParaRPr lang="en-US" dirty="0" smtClean="0"/>
          </a:p>
          <a:p>
            <a:pPr lvl="2"/>
            <a:endParaRPr lang="en-US" dirty="0" smtClean="0"/>
          </a:p>
          <a:p>
            <a:pPr lvl="2"/>
            <a:endParaRPr lang="en-US" dirty="0" smtClean="0"/>
          </a:p>
          <a:p>
            <a:pPr lvl="3"/>
            <a:endParaRPr lang="en-US" dirty="0" smtClean="0"/>
          </a:p>
          <a:p>
            <a:pPr lvl="2"/>
            <a:endParaRPr lang="en-US" dirty="0" smtClean="0"/>
          </a:p>
          <a:p>
            <a:pPr lvl="2"/>
            <a:endParaRPr lang="en-US" dirty="0" smtClean="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25</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207558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injunction standard</a:t>
            </a:r>
            <a:endParaRPr lang="en-US" dirty="0"/>
          </a:p>
        </p:txBody>
      </p:sp>
      <p:sp>
        <p:nvSpPr>
          <p:cNvPr id="3" name="Content Placeholder 2"/>
          <p:cNvSpPr>
            <a:spLocks noGrp="1"/>
          </p:cNvSpPr>
          <p:nvPr>
            <p:ph idx="1"/>
          </p:nvPr>
        </p:nvSpPr>
        <p:spPr/>
        <p:txBody>
          <a:bodyPr/>
          <a:lstStyle/>
          <a:p>
            <a:r>
              <a:rPr lang="en-US" dirty="0" smtClean="0"/>
              <a:t>DOJ</a:t>
            </a:r>
          </a:p>
          <a:p>
            <a:pPr lvl="1"/>
            <a:r>
              <a:rPr lang="en-US" i="1" dirty="0" smtClean="0"/>
              <a:t>Clayton Act § 15</a:t>
            </a:r>
            <a:r>
              <a:rPr lang="en-US" dirty="0" smtClean="0"/>
              <a:t>: Authorizes </a:t>
            </a:r>
            <a:r>
              <a:rPr lang="en-US" dirty="0"/>
              <a:t>the district courts in </a:t>
            </a:r>
            <a:r>
              <a:rPr lang="en-US" dirty="0" smtClean="0"/>
              <a:t>antitrust </a:t>
            </a:r>
            <a:r>
              <a:rPr lang="en-US" dirty="0"/>
              <a:t>cases brought by the Attorney General to </a:t>
            </a:r>
            <a:r>
              <a:rPr lang="en-US" dirty="0" smtClean="0"/>
              <a:t>“</a:t>
            </a:r>
            <a:r>
              <a:rPr lang="en-US" dirty="0"/>
              <a:t>make such temporary restraining order or prohibition as shall be deemed just in the </a:t>
            </a:r>
            <a:r>
              <a:rPr lang="en-US" dirty="0" smtClean="0"/>
              <a:t>premises.”</a:t>
            </a:r>
            <a:r>
              <a:rPr lang="en-US" baseline="30000" dirty="0" smtClean="0"/>
              <a:t>1</a:t>
            </a:r>
            <a:r>
              <a:rPr lang="en-US" dirty="0"/>
              <a:t> </a:t>
            </a:r>
            <a:endParaRPr lang="en-US" dirty="0" smtClean="0"/>
          </a:p>
          <a:p>
            <a:pPr lvl="1"/>
            <a:r>
              <a:rPr lang="en-US" i="1" dirty="0" smtClean="0"/>
              <a:t>Test</a:t>
            </a:r>
            <a:r>
              <a:rPr lang="en-US" dirty="0" smtClean="0"/>
              <a:t>: Traditional four-factor test in private actions:</a:t>
            </a:r>
          </a:p>
          <a:p>
            <a:pPr lvl="2"/>
            <a:r>
              <a:rPr lang="en-US" dirty="0" smtClean="0"/>
              <a:t>Likelihood </a:t>
            </a:r>
            <a:r>
              <a:rPr lang="en-US" dirty="0"/>
              <a:t>of the plaintiff's success on the </a:t>
            </a:r>
            <a:r>
              <a:rPr lang="en-US" dirty="0" smtClean="0"/>
              <a:t>merits</a:t>
            </a:r>
            <a:endParaRPr lang="en-US" dirty="0"/>
          </a:p>
          <a:p>
            <a:pPr lvl="2"/>
            <a:r>
              <a:rPr lang="en-US" dirty="0" smtClean="0"/>
              <a:t>Threat </a:t>
            </a:r>
            <a:r>
              <a:rPr lang="en-US" dirty="0"/>
              <a:t>of irreparable injury to the plaintiff in the absence of the </a:t>
            </a:r>
            <a:r>
              <a:rPr lang="en-US" dirty="0" smtClean="0"/>
              <a:t>injunction</a:t>
            </a:r>
            <a:endParaRPr lang="en-US" dirty="0"/>
          </a:p>
          <a:p>
            <a:pPr lvl="2"/>
            <a:r>
              <a:rPr lang="en-US" dirty="0" smtClean="0"/>
              <a:t>Possibility </a:t>
            </a:r>
            <a:r>
              <a:rPr lang="en-US" dirty="0"/>
              <a:t>of substantial harm to other interested parties from a grant of injunctive </a:t>
            </a:r>
            <a:r>
              <a:rPr lang="en-US" dirty="0" smtClean="0"/>
              <a:t>relief</a:t>
            </a:r>
            <a:endParaRPr lang="en-US" dirty="0"/>
          </a:p>
          <a:p>
            <a:pPr lvl="2"/>
            <a:r>
              <a:rPr lang="en-US" dirty="0" smtClean="0"/>
              <a:t>Interest </a:t>
            </a:r>
            <a:r>
              <a:rPr lang="en-US" dirty="0"/>
              <a:t>of the </a:t>
            </a:r>
            <a:r>
              <a:rPr lang="en-US" dirty="0" smtClean="0"/>
              <a:t>public</a:t>
            </a:r>
          </a:p>
          <a:p>
            <a:pPr lvl="1"/>
            <a:r>
              <a:rPr lang="en-US" dirty="0" smtClean="0"/>
              <a:t>DOJ does not have to show irreparable harm</a:t>
            </a:r>
          </a:p>
          <a:p>
            <a:pPr lvl="1"/>
            <a:r>
              <a:rPr lang="en-US" dirty="0" smtClean="0"/>
              <a:t>Likelihood of success key</a:t>
            </a:r>
          </a:p>
          <a:p>
            <a:pPr lvl="2"/>
            <a:r>
              <a:rPr lang="en-US" dirty="0" smtClean="0"/>
              <a:t>Usually requires a showing that there is a “reasonable probability of success at trial”</a:t>
            </a:r>
          </a:p>
          <a:p>
            <a:pPr lvl="3"/>
            <a:r>
              <a:rPr lang="en-US" dirty="0" smtClean="0"/>
              <a:t>Some older decisions require only that </a:t>
            </a:r>
            <a:r>
              <a:rPr lang="en-US" dirty="0"/>
              <a:t>the case </a:t>
            </a:r>
            <a:r>
              <a:rPr lang="en-US" dirty="0" smtClean="0"/>
              <a:t>“raise </a:t>
            </a:r>
            <a:r>
              <a:rPr lang="en-US" dirty="0"/>
              <a:t>questions going to the merits which are so substantial and complex as to warrant ... maintaining the status quo until they have been resolved</a:t>
            </a:r>
            <a:r>
              <a:rPr lang="en-US" dirty="0" smtClean="0"/>
              <a:t>.”</a:t>
            </a:r>
          </a:p>
          <a:p>
            <a:pPr lvl="2"/>
            <a:r>
              <a:rPr lang="en-US" dirty="0" smtClean="0"/>
              <a:t>Courts give lip service to other factors, but rather if ever important in DOJ cases</a:t>
            </a:r>
          </a:p>
          <a:p>
            <a:pPr lvl="1"/>
            <a:r>
              <a:rPr lang="en-US" dirty="0" smtClean="0"/>
              <a:t>Type of relief</a:t>
            </a:r>
          </a:p>
          <a:p>
            <a:pPr lvl="2"/>
            <a:r>
              <a:rPr lang="en-US" dirty="0" smtClean="0"/>
              <a:t>Blocking preliminary injunction</a:t>
            </a:r>
          </a:p>
          <a:p>
            <a:pPr lvl="2"/>
            <a:r>
              <a:rPr lang="en-US" dirty="0" smtClean="0"/>
              <a:t>“Hold separate” injunctions that allow the deal to close are regarded as insufficient </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26</a:t>
            </a:fld>
            <a:endParaRPr lang="en-US" altLang="en-US"/>
          </a:p>
        </p:txBody>
      </p:sp>
      <p:sp>
        <p:nvSpPr>
          <p:cNvPr id="5" name="TextBox 4"/>
          <p:cNvSpPr txBox="1"/>
          <p:nvPr/>
        </p:nvSpPr>
        <p:spPr>
          <a:xfrm>
            <a:off x="497924" y="5893653"/>
            <a:ext cx="5209775" cy="276999"/>
          </a:xfrm>
          <a:prstGeom prst="rect">
            <a:avLst/>
          </a:prstGeom>
          <a:noFill/>
        </p:spPr>
        <p:txBody>
          <a:bodyPr wrap="square" rtlCol="0">
            <a:spAutoFit/>
          </a:bodyPr>
          <a:lstStyle/>
          <a:p>
            <a:r>
              <a:rPr lang="en-US" sz="1200" baseline="30000" dirty="0" smtClean="0"/>
              <a:t>1</a:t>
            </a:r>
            <a:r>
              <a:rPr lang="en-US" sz="1200" dirty="0" smtClean="0"/>
              <a:t>  15 U.S.C. § 25.</a:t>
            </a:r>
            <a:endParaRPr lang="en-US" sz="1200" dirty="0"/>
          </a:p>
        </p:txBody>
      </p:sp>
    </p:spTree>
    <p:extLst>
      <p:ext uri="{BB962C8B-B14F-4D97-AF65-F5344CB8AC3E}">
        <p14:creationId xmlns:p14="http://schemas.microsoft.com/office/powerpoint/2010/main" val="4819774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a:t>
            </a:r>
            <a:r>
              <a:rPr lang="en-US" dirty="0" smtClean="0"/>
              <a:t>injunction standard</a:t>
            </a:r>
            <a:endParaRPr lang="en-US" dirty="0"/>
          </a:p>
        </p:txBody>
      </p:sp>
      <p:sp>
        <p:nvSpPr>
          <p:cNvPr id="3" name="Content Placeholder 2"/>
          <p:cNvSpPr>
            <a:spLocks noGrp="1"/>
          </p:cNvSpPr>
          <p:nvPr>
            <p:ph idx="1"/>
          </p:nvPr>
        </p:nvSpPr>
        <p:spPr>
          <a:xfrm>
            <a:off x="457199" y="957663"/>
            <a:ext cx="8433227" cy="4996325"/>
          </a:xfrm>
        </p:spPr>
        <p:txBody>
          <a:bodyPr/>
          <a:lstStyle/>
          <a:p>
            <a:r>
              <a:rPr lang="en-US" dirty="0" smtClean="0"/>
              <a:t>FTC</a:t>
            </a:r>
          </a:p>
          <a:p>
            <a:pPr lvl="1"/>
            <a:r>
              <a:rPr lang="en-US" i="1" dirty="0" smtClean="0"/>
              <a:t>FTC Act § 13(b)</a:t>
            </a:r>
            <a:r>
              <a:rPr lang="en-US" dirty="0" smtClean="0"/>
              <a:t>: Authorizes the district court to </a:t>
            </a:r>
            <a:r>
              <a:rPr lang="en-US" dirty="0"/>
              <a:t>enjoin </a:t>
            </a:r>
            <a:r>
              <a:rPr lang="en-US" dirty="0" smtClean="0"/>
              <a:t>consummation of a </a:t>
            </a:r>
            <a:r>
              <a:rPr lang="en-US" dirty="0"/>
              <a:t>merger pending completion of an FTC administrative adjudication </a:t>
            </a:r>
            <a:r>
              <a:rPr lang="en-US" dirty="0" smtClean="0"/>
              <a:t>“[</a:t>
            </a:r>
            <a:r>
              <a:rPr lang="en-US" dirty="0"/>
              <a:t>u]</a:t>
            </a:r>
            <a:r>
              <a:rPr lang="en-US" dirty="0" err="1"/>
              <a:t>pon</a:t>
            </a:r>
            <a:r>
              <a:rPr lang="en-US" dirty="0"/>
              <a:t> a proper showing that, weighing the equities and considering the Commission's likelihood of ultimate success, such action would be in the public </a:t>
            </a:r>
            <a:r>
              <a:rPr lang="en-US" dirty="0" smtClean="0"/>
              <a:t>interest.”</a:t>
            </a:r>
            <a:r>
              <a:rPr lang="en-US" baseline="30000" dirty="0" smtClean="0"/>
              <a:t>1</a:t>
            </a:r>
            <a:r>
              <a:rPr lang="en-US" dirty="0" smtClean="0"/>
              <a:t> </a:t>
            </a:r>
          </a:p>
          <a:p>
            <a:pPr lvl="2"/>
            <a:r>
              <a:rPr lang="en-US" dirty="0" smtClean="0"/>
              <a:t>No requirement to show irreparable harm</a:t>
            </a:r>
          </a:p>
          <a:p>
            <a:pPr lvl="1"/>
            <a:r>
              <a:rPr lang="en-US" i="1" dirty="0" smtClean="0"/>
              <a:t>Test</a:t>
            </a:r>
            <a:r>
              <a:rPr lang="en-US" dirty="0" smtClean="0"/>
              <a:t>: “Serious questions”</a:t>
            </a:r>
          </a:p>
          <a:p>
            <a:pPr lvl="1"/>
            <a:endParaRPr lang="en-US" dirty="0"/>
          </a:p>
          <a:p>
            <a:pPr lvl="1"/>
            <a:endParaRPr lang="en-US" dirty="0" smtClean="0"/>
          </a:p>
          <a:p>
            <a:pPr lvl="1"/>
            <a:endParaRPr lang="en-US" dirty="0"/>
          </a:p>
          <a:p>
            <a:pPr lvl="1"/>
            <a:r>
              <a:rPr lang="en-US" dirty="0" smtClean="0"/>
              <a:t>Application</a:t>
            </a:r>
          </a:p>
          <a:p>
            <a:pPr lvl="2"/>
            <a:r>
              <a:rPr lang="en-US" dirty="0" smtClean="0"/>
              <a:t>While the law </a:t>
            </a:r>
            <a:r>
              <a:rPr lang="en-US" dirty="0"/>
              <a:t>recognizes FTC as an “expert agency” that (in principle) is entitled to some </a:t>
            </a:r>
            <a:r>
              <a:rPr lang="en-US" dirty="0" smtClean="0"/>
              <a:t>deference, most courts in practice appear to hold the FTC to the same standard as the DOJ (a “likelihood of success on the merits”) even if they do not explicitly say so</a:t>
            </a:r>
          </a:p>
          <a:p>
            <a:pPr lvl="2"/>
            <a:r>
              <a:rPr lang="en-US" i="1" dirty="0" smtClean="0"/>
              <a:t>Query</a:t>
            </a:r>
            <a:r>
              <a:rPr lang="en-US" dirty="0" smtClean="0"/>
              <a:t>: Is a question “serious” only if the evidence shows a likelihood of success on the merits?</a:t>
            </a:r>
            <a:endParaRPr lang="en-US" dirty="0"/>
          </a:p>
          <a:p>
            <a:pPr lvl="2"/>
            <a:endParaRPr lang="en-US" dirty="0" smtClean="0"/>
          </a:p>
          <a:p>
            <a:pPr lvl="2"/>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27</a:t>
            </a:fld>
            <a:endParaRPr lang="en-US" altLang="en-US"/>
          </a:p>
        </p:txBody>
      </p:sp>
      <p:sp>
        <p:nvSpPr>
          <p:cNvPr id="5" name="TextBox 4"/>
          <p:cNvSpPr txBox="1"/>
          <p:nvPr/>
        </p:nvSpPr>
        <p:spPr>
          <a:xfrm>
            <a:off x="491275" y="5223685"/>
            <a:ext cx="8166949" cy="1015663"/>
          </a:xfrm>
          <a:prstGeom prst="rect">
            <a:avLst/>
          </a:prstGeom>
          <a:noFill/>
        </p:spPr>
        <p:txBody>
          <a:bodyPr wrap="square" rtlCol="0">
            <a:spAutoFit/>
          </a:bodyPr>
          <a:lstStyle/>
          <a:p>
            <a:r>
              <a:rPr lang="en-US" sz="1200" baseline="30000" dirty="0" smtClean="0"/>
              <a:t>1</a:t>
            </a:r>
            <a:r>
              <a:rPr lang="en-US" sz="1200" dirty="0" smtClean="0"/>
              <a:t>  15 U.S.C. § 53(b).</a:t>
            </a:r>
            <a:br>
              <a:rPr lang="en-US" sz="1200" dirty="0" smtClean="0"/>
            </a:br>
            <a:r>
              <a:rPr lang="en-US" sz="1200" baseline="30000" dirty="0" smtClean="0"/>
              <a:t>2</a:t>
            </a:r>
            <a:r>
              <a:rPr lang="en-US" sz="1200" dirty="0" smtClean="0"/>
              <a:t>  FTC v. Warner </a:t>
            </a:r>
            <a:r>
              <a:rPr lang="en-US" sz="1200" dirty="0" err="1" smtClean="0"/>
              <a:t>Commc'ns</a:t>
            </a:r>
            <a:r>
              <a:rPr lang="en-US" sz="1200" dirty="0" smtClean="0"/>
              <a:t>, 742 F.2d 1156, 1162 (9th Cir. 1984) (collecting citations); </a:t>
            </a:r>
            <a:r>
              <a:rPr lang="en-US" sz="1200" i="1" dirty="0" smtClean="0"/>
              <a:t>accord</a:t>
            </a:r>
            <a:r>
              <a:rPr lang="en-US" sz="1200" dirty="0"/>
              <a:t>  FTC v. Whole Foods Mkt., Inc., 548 F.3d 1028, 1035 (D.C. Cir. 2008) (Brown, J.); </a:t>
            </a:r>
            <a:r>
              <a:rPr lang="en-US" sz="1200" i="1" dirty="0"/>
              <a:t>id</a:t>
            </a:r>
            <a:r>
              <a:rPr lang="en-US" sz="1200" dirty="0"/>
              <a:t>. at 1042 (</a:t>
            </a:r>
            <a:r>
              <a:rPr lang="en-US" sz="1200" dirty="0" err="1"/>
              <a:t>Tatel</a:t>
            </a:r>
            <a:r>
              <a:rPr lang="en-US" sz="1200" dirty="0"/>
              <a:t>, J</a:t>
            </a:r>
            <a:r>
              <a:rPr lang="en-US" sz="1200" dirty="0" smtClean="0"/>
              <a:t>.); FTC </a:t>
            </a:r>
            <a:r>
              <a:rPr lang="en-US" sz="1200" dirty="0"/>
              <a:t>v. H.J. Heinz Co., 246 F.3d 708, 714-15 (D.C. Cir. 2001); FTC v. Staples, Inc., No. CV 15-2115 (EGS), 2016 WL </a:t>
            </a:r>
            <a:r>
              <a:rPr lang="en-US" sz="1200" dirty="0" smtClean="0"/>
              <a:t>2899222, at *6 </a:t>
            </a:r>
            <a:r>
              <a:rPr lang="en-US" sz="1200" dirty="0"/>
              <a:t>(D.D.C. May 17, 2016</a:t>
            </a:r>
            <a:r>
              <a:rPr lang="en-US" sz="1200" dirty="0" smtClean="0"/>
              <a:t>); </a:t>
            </a:r>
            <a:r>
              <a:rPr lang="nb-NO" sz="1200" dirty="0" smtClean="0"/>
              <a:t>FTC v. CCC Holdings, Inc., 605 F. Supp. 2d 26, 30 (D.D.C. 2009)</a:t>
            </a:r>
            <a:r>
              <a:rPr lang="en-US" sz="1200" dirty="0" smtClean="0"/>
              <a:t>. </a:t>
            </a:r>
            <a:endParaRPr lang="en-US" sz="1200" dirty="0"/>
          </a:p>
        </p:txBody>
      </p:sp>
      <p:sp>
        <p:nvSpPr>
          <p:cNvPr id="6" name="TextBox 5"/>
          <p:cNvSpPr txBox="1"/>
          <p:nvPr/>
        </p:nvSpPr>
        <p:spPr>
          <a:xfrm>
            <a:off x="1606173" y="3017003"/>
            <a:ext cx="6734175" cy="830997"/>
          </a:xfrm>
          <a:prstGeom prst="rect">
            <a:avLst/>
          </a:prstGeom>
          <a:noFill/>
        </p:spPr>
        <p:txBody>
          <a:bodyPr wrap="square" rtlCol="0">
            <a:spAutoFit/>
          </a:bodyPr>
          <a:lstStyle/>
          <a:p>
            <a:r>
              <a:rPr lang="en-US" sz="1200" dirty="0"/>
              <a:t>The issue is whether the Commission has demonstrated a likelihood of ultimate success. The Commission meets its burden if it “raise[s] questions going to the merits so serious, substantial, difficult and doubtful as to make them fair ground for thorough investigation, study, deliberation and determination by the FTC in the first instance and ultimately by the Court of Appeals</a:t>
            </a:r>
            <a:r>
              <a:rPr lang="en-US" sz="1200" dirty="0" smtClean="0"/>
              <a:t>.”</a:t>
            </a:r>
            <a:r>
              <a:rPr lang="en-US" sz="1200" baseline="30000" dirty="0" smtClean="0"/>
              <a:t>2</a:t>
            </a:r>
            <a:endParaRPr lang="en-US" sz="1200" baseline="30000" dirty="0"/>
          </a:p>
        </p:txBody>
      </p:sp>
    </p:spTree>
    <p:extLst>
      <p:ext uri="{BB962C8B-B14F-4D97-AF65-F5344CB8AC3E}">
        <p14:creationId xmlns:p14="http://schemas.microsoft.com/office/powerpoint/2010/main" val="8419049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Preliminary injunction standard</a:t>
            </a:r>
            <a:endParaRPr lang="en-US" dirty="0"/>
          </a:p>
        </p:txBody>
      </p:sp>
      <p:sp>
        <p:nvSpPr>
          <p:cNvPr id="3" name="Content Placeholder 2"/>
          <p:cNvSpPr>
            <a:spLocks noGrp="1"/>
          </p:cNvSpPr>
          <p:nvPr>
            <p:ph idx="1"/>
          </p:nvPr>
        </p:nvSpPr>
        <p:spPr/>
        <p:txBody>
          <a:bodyPr/>
          <a:lstStyle/>
          <a:p>
            <a:r>
              <a:rPr lang="en-US" dirty="0" smtClean="0"/>
              <a:t>Private parties</a:t>
            </a:r>
          </a:p>
          <a:p>
            <a:pPr lvl="1"/>
            <a:r>
              <a:rPr lang="en-US" dirty="0" smtClean="0"/>
              <a:t>Clayton Act § 16 </a:t>
            </a:r>
          </a:p>
          <a:p>
            <a:pPr lvl="2"/>
            <a:r>
              <a:rPr lang="en-US" dirty="0" smtClean="0"/>
              <a:t>Provides private persons (including states) with a right of action to "sue for and have injunctive relief ... when and under the same conditions and principles as injunctive relief against threatened conduct that will cause loss or damage is granted by courts of equity.”</a:t>
            </a:r>
            <a:r>
              <a:rPr lang="en-US" baseline="30000" dirty="0" smtClean="0"/>
              <a:t>1</a:t>
            </a:r>
            <a:r>
              <a:rPr lang="en-US" dirty="0" smtClean="0"/>
              <a:t> </a:t>
            </a:r>
          </a:p>
          <a:p>
            <a:pPr lvl="3"/>
            <a:r>
              <a:rPr lang="en-US" dirty="0" smtClean="0"/>
              <a:t>Interpreted to include TROs and preliminary injunctions as well as permanent injunctions</a:t>
            </a:r>
          </a:p>
          <a:p>
            <a:pPr lvl="1"/>
            <a:r>
              <a:rPr lang="en-US" dirty="0" smtClean="0"/>
              <a:t>Test: Same as DOJ + immediate threat of irreparable harm</a:t>
            </a:r>
          </a:p>
          <a:p>
            <a:pPr lvl="2"/>
            <a:r>
              <a:rPr lang="en-US" dirty="0" smtClean="0"/>
              <a:t>Irreparable harm is harm no remediable by damages</a:t>
            </a:r>
          </a:p>
          <a:p>
            <a:pPr lvl="3"/>
            <a:r>
              <a:rPr lang="en-US" dirty="0" smtClean="0"/>
              <a:t>Courts </a:t>
            </a:r>
            <a:r>
              <a:rPr lang="en-US" dirty="0"/>
              <a:t>typically find that harm is not irreparable → Damages are sufficient </a:t>
            </a:r>
          </a:p>
          <a:p>
            <a:pPr lvl="3"/>
            <a:r>
              <a:rPr lang="en-US" dirty="0" smtClean="0"/>
              <a:t>But some cases hold that a harm resulting from a lessening of competition is a irreparable harm</a:t>
            </a:r>
            <a:r>
              <a:rPr lang="en-US" baseline="30000" dirty="0" smtClean="0"/>
              <a:t>2</a:t>
            </a:r>
          </a:p>
          <a:p>
            <a:pPr lvl="3"/>
            <a:r>
              <a:rPr lang="en-US" i="1" dirty="0" smtClean="0"/>
              <a:t>Query</a:t>
            </a:r>
            <a:r>
              <a:rPr lang="en-US" dirty="0" smtClean="0"/>
              <a:t>: Which is the proper reading in a private case?</a:t>
            </a:r>
          </a:p>
          <a:p>
            <a:pPr lvl="2"/>
            <a:r>
              <a:rPr lang="en-US" dirty="0" smtClean="0"/>
              <a:t>Threat of irreparable harm must be immediate</a:t>
            </a:r>
          </a:p>
          <a:p>
            <a:pPr lvl="3"/>
            <a:r>
              <a:rPr lang="en-US" dirty="0" smtClean="0"/>
              <a:t>Means that the plaintiff “is likely to suffer irreparable harm before a decision on the merits can be rendered.”</a:t>
            </a:r>
            <a:r>
              <a:rPr lang="en-US" baseline="30000" dirty="0" smtClean="0"/>
              <a:t>3</a:t>
            </a:r>
          </a:p>
          <a:p>
            <a:pPr lvl="2"/>
            <a:r>
              <a:rPr lang="en-US" dirty="0" smtClean="0"/>
              <a:t>Also requires actual or threatened antitrust injury and prudential standing</a:t>
            </a:r>
          </a:p>
          <a:p>
            <a:pPr lvl="2"/>
            <a:r>
              <a:rPr lang="en-US" dirty="0" smtClean="0"/>
              <a:t>The equities and the public interest count in the analysis (although still secondary to likelihood of success on the merits)</a:t>
            </a:r>
          </a:p>
          <a:p>
            <a:pPr lvl="1"/>
            <a:endParaRPr lang="en-US" dirty="0"/>
          </a:p>
        </p:txBody>
      </p:sp>
      <p:sp>
        <p:nvSpPr>
          <p:cNvPr id="4" name="Slide Number Placeholder 3"/>
          <p:cNvSpPr>
            <a:spLocks noGrp="1"/>
          </p:cNvSpPr>
          <p:nvPr>
            <p:ph type="sldNum" sz="quarter" idx="12"/>
          </p:nvPr>
        </p:nvSpPr>
        <p:spPr/>
        <p:txBody>
          <a:bodyPr/>
          <a:lstStyle/>
          <a:p>
            <a:fld id="{64A241CF-2A9D-4F7C-9199-B1435F5AB990}" type="slidenum">
              <a:rPr lang="en-US" altLang="en-US" smtClean="0"/>
              <a:pPr/>
              <a:t>28</a:t>
            </a:fld>
            <a:endParaRPr lang="en-US" altLang="en-US"/>
          </a:p>
        </p:txBody>
      </p:sp>
      <p:sp>
        <p:nvSpPr>
          <p:cNvPr id="5" name="TextBox 4"/>
          <p:cNvSpPr txBox="1"/>
          <p:nvPr/>
        </p:nvSpPr>
        <p:spPr>
          <a:xfrm>
            <a:off x="441594" y="5568188"/>
            <a:ext cx="8237457" cy="646331"/>
          </a:xfrm>
          <a:prstGeom prst="rect">
            <a:avLst/>
          </a:prstGeom>
          <a:noFill/>
        </p:spPr>
        <p:txBody>
          <a:bodyPr wrap="square" rtlCol="0">
            <a:spAutoFit/>
          </a:bodyPr>
          <a:lstStyle/>
          <a:p>
            <a:r>
              <a:rPr lang="en-US" sz="1200" baseline="30000" dirty="0" smtClean="0"/>
              <a:t>1</a:t>
            </a:r>
            <a:r>
              <a:rPr lang="en-US" sz="1200" dirty="0" smtClean="0"/>
              <a:t> 15 U.S.C. § 26.</a:t>
            </a:r>
          </a:p>
          <a:p>
            <a:r>
              <a:rPr lang="en-US" sz="1200" baseline="30000" dirty="0" smtClean="0"/>
              <a:t>2</a:t>
            </a:r>
            <a:r>
              <a:rPr lang="en-US" sz="1200" dirty="0" smtClean="0"/>
              <a:t> </a:t>
            </a:r>
            <a:r>
              <a:rPr lang="en-US" sz="1200" i="1" dirty="0" smtClean="0"/>
              <a:t>See, e.g</a:t>
            </a:r>
            <a:r>
              <a:rPr lang="en-US" sz="1200" dirty="0" smtClean="0"/>
              <a:t>., Boardman </a:t>
            </a:r>
            <a:r>
              <a:rPr lang="en-US" sz="1200" dirty="0"/>
              <a:t>v. Pacific Seafood Grp., 822 F.3d </a:t>
            </a:r>
            <a:r>
              <a:rPr lang="en-US" sz="1200" dirty="0" smtClean="0"/>
              <a:t>1011, 1022 </a:t>
            </a:r>
            <a:r>
              <a:rPr lang="en-US" sz="1200" dirty="0"/>
              <a:t>(9th Cir. </a:t>
            </a:r>
            <a:r>
              <a:rPr lang="en-US" sz="1200" dirty="0" smtClean="0"/>
              <a:t>2016).</a:t>
            </a:r>
          </a:p>
          <a:p>
            <a:r>
              <a:rPr lang="en-US" sz="1200" baseline="30000" dirty="0" smtClean="0"/>
              <a:t>3</a:t>
            </a:r>
            <a:r>
              <a:rPr lang="en-US" sz="1200" dirty="0" smtClean="0"/>
              <a:t> </a:t>
            </a:r>
            <a:r>
              <a:rPr lang="en-US" sz="1200" i="1" dirty="0" smtClean="0"/>
              <a:t>Winter</a:t>
            </a:r>
            <a:r>
              <a:rPr lang="en-US" sz="1200" dirty="0" smtClean="0"/>
              <a:t>, 555 U.S. at 22.</a:t>
            </a:r>
            <a:endParaRPr lang="en-US" sz="1200" dirty="0"/>
          </a:p>
        </p:txBody>
      </p:sp>
    </p:spTree>
    <p:extLst>
      <p:ext uri="{BB962C8B-B14F-4D97-AF65-F5344CB8AC3E}">
        <p14:creationId xmlns:p14="http://schemas.microsoft.com/office/powerpoint/2010/main" val="30135481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injunction standard</a:t>
            </a:r>
            <a:endParaRPr lang="en-US" dirty="0"/>
          </a:p>
        </p:txBody>
      </p:sp>
      <p:sp>
        <p:nvSpPr>
          <p:cNvPr id="3" name="Content Placeholder 2"/>
          <p:cNvSpPr>
            <a:spLocks noGrp="1"/>
          </p:cNvSpPr>
          <p:nvPr>
            <p:ph idx="1"/>
          </p:nvPr>
        </p:nvSpPr>
        <p:spPr>
          <a:xfrm>
            <a:off x="457199" y="1058400"/>
            <a:ext cx="8400081" cy="4996325"/>
          </a:xfrm>
        </p:spPr>
        <p:txBody>
          <a:bodyPr/>
          <a:lstStyle/>
          <a:p>
            <a:r>
              <a:rPr lang="en-US" dirty="0" smtClean="0"/>
              <a:t>Private parties (</a:t>
            </a:r>
            <a:r>
              <a:rPr lang="en-US" dirty="0" err="1" smtClean="0"/>
              <a:t>con’t</a:t>
            </a:r>
            <a:r>
              <a:rPr lang="en-US" dirty="0" smtClean="0"/>
              <a:t>)</a:t>
            </a:r>
          </a:p>
          <a:p>
            <a:pPr lvl="1"/>
            <a:r>
              <a:rPr lang="en-US" dirty="0" smtClean="0"/>
              <a:t>Type of relief</a:t>
            </a:r>
          </a:p>
          <a:p>
            <a:pPr lvl="2"/>
            <a:r>
              <a:rPr lang="en-US" dirty="0" smtClean="0"/>
              <a:t>While private parties can obtain preliminary injunctive relief, courts are reluctant to grant it</a:t>
            </a:r>
          </a:p>
          <a:p>
            <a:pPr lvl="3"/>
            <a:r>
              <a:rPr lang="en-US" dirty="0" smtClean="0"/>
              <a:t>Especially true when deal has been challenged and settled by the DOJ or FTC</a:t>
            </a:r>
          </a:p>
          <a:p>
            <a:pPr lvl="3"/>
            <a:r>
              <a:rPr lang="en-US" dirty="0" smtClean="0"/>
              <a:t>There are exceptions</a:t>
            </a:r>
            <a:r>
              <a:rPr lang="en-US" baseline="30000" dirty="0" smtClean="0"/>
              <a:t>1</a:t>
            </a:r>
            <a:r>
              <a:rPr lang="en-US" dirty="0" smtClean="0"/>
              <a:t> </a:t>
            </a:r>
          </a:p>
          <a:p>
            <a:pPr lvl="2"/>
            <a:r>
              <a:rPr lang="en-US" dirty="0" smtClean="0"/>
              <a:t> Courts typically find that harm is not irreparable → Damages are sufficient </a:t>
            </a:r>
            <a:endParaRPr lang="en-US" dirty="0"/>
          </a:p>
          <a:p>
            <a:pPr lvl="2"/>
            <a:endParaRPr lang="en-US" dirty="0"/>
          </a:p>
          <a:p>
            <a:pPr lvl="1"/>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29</a:t>
            </a:fld>
            <a:endParaRPr lang="en-US" altLang="en-US"/>
          </a:p>
        </p:txBody>
      </p:sp>
      <p:sp>
        <p:nvSpPr>
          <p:cNvPr id="5" name="TextBox 4"/>
          <p:cNvSpPr txBox="1"/>
          <p:nvPr/>
        </p:nvSpPr>
        <p:spPr>
          <a:xfrm>
            <a:off x="441594" y="5893650"/>
            <a:ext cx="8237457" cy="276999"/>
          </a:xfrm>
          <a:prstGeom prst="rect">
            <a:avLst/>
          </a:prstGeom>
          <a:noFill/>
        </p:spPr>
        <p:txBody>
          <a:bodyPr wrap="square" rtlCol="0">
            <a:spAutoFit/>
          </a:bodyPr>
          <a:lstStyle/>
          <a:p>
            <a:r>
              <a:rPr lang="en-US" sz="1200" baseline="30000" dirty="0" smtClean="0"/>
              <a:t>1 </a:t>
            </a:r>
            <a:r>
              <a:rPr lang="en-US" sz="1200" i="1" dirty="0" smtClean="0"/>
              <a:t>See, e.g</a:t>
            </a:r>
            <a:r>
              <a:rPr lang="en-US" sz="1200" dirty="0" smtClean="0"/>
              <a:t>., Boardman </a:t>
            </a:r>
            <a:r>
              <a:rPr lang="en-US" sz="1200" dirty="0"/>
              <a:t>v. Pacific Seafood Grp., 822 F.3d </a:t>
            </a:r>
            <a:r>
              <a:rPr lang="en-US" sz="1200" dirty="0" smtClean="0"/>
              <a:t>1011 </a:t>
            </a:r>
            <a:r>
              <a:rPr lang="en-US" sz="1200" dirty="0"/>
              <a:t>(9th Cir. 2016</a:t>
            </a:r>
            <a:r>
              <a:rPr lang="en-US" sz="1200" dirty="0" smtClean="0"/>
              <a:t>).</a:t>
            </a:r>
            <a:endParaRPr lang="en-US" sz="1200" dirty="0"/>
          </a:p>
        </p:txBody>
      </p:sp>
    </p:spTree>
    <p:extLst>
      <p:ext uri="{BB962C8B-B14F-4D97-AF65-F5344CB8AC3E}">
        <p14:creationId xmlns:p14="http://schemas.microsoft.com/office/powerpoint/2010/main" val="20237699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Antitrust merger litigation generally</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a:t>
            </a:fld>
            <a:endParaRPr lang="en-US" altLang="en-US"/>
          </a:p>
        </p:txBody>
      </p:sp>
      <p:graphicFrame>
        <p:nvGraphicFramePr>
          <p:cNvPr id="5" name="Table 4"/>
          <p:cNvGraphicFramePr>
            <a:graphicFrameLocks noGrp="1"/>
          </p:cNvGraphicFramePr>
          <p:nvPr>
            <p:extLst>
              <p:ext uri="{D42A27DB-BD31-4B8C-83A1-F6EECF244321}">
                <p14:modId xmlns:p14="http://schemas.microsoft.com/office/powerpoint/2010/main" val="2977664521"/>
              </p:ext>
            </p:extLst>
          </p:nvPr>
        </p:nvGraphicFramePr>
        <p:xfrm>
          <a:off x="906716" y="1735098"/>
          <a:ext cx="7315200" cy="3220720"/>
        </p:xfrm>
        <a:graphic>
          <a:graphicData uri="http://schemas.openxmlformats.org/drawingml/2006/table">
            <a:tbl>
              <a:tblPr firstRow="1" bandRow="1">
                <a:tableStyleId>{5C22544A-7EE6-4342-B048-85BDC9FD1C3A}</a:tableStyleId>
              </a:tblPr>
              <a:tblGrid>
                <a:gridCol w="1970186"/>
                <a:gridCol w="2906614"/>
                <a:gridCol w="2438400"/>
              </a:tblGrid>
              <a:tr h="370840">
                <a:tc>
                  <a:txBody>
                    <a:bodyPr/>
                    <a:lstStyle/>
                    <a:p>
                      <a:pPr algn="ctr"/>
                      <a:r>
                        <a:rPr lang="en-US" dirty="0" smtClean="0"/>
                        <a:t>Plaintiff</a:t>
                      </a:r>
                      <a:endParaRPr lang="en-US" dirty="0"/>
                    </a:p>
                  </a:txBody>
                  <a:tcPr/>
                </a:tc>
                <a:tc>
                  <a:txBody>
                    <a:bodyPr/>
                    <a:lstStyle/>
                    <a:p>
                      <a:pPr algn="ctr"/>
                      <a:r>
                        <a:rPr lang="en-US" dirty="0" smtClean="0"/>
                        <a:t>Trial Forum</a:t>
                      </a:r>
                      <a:endParaRPr lang="en-US" dirty="0"/>
                    </a:p>
                  </a:txBody>
                  <a:tcPr anchor="ctr"/>
                </a:tc>
                <a:tc>
                  <a:txBody>
                    <a:bodyPr/>
                    <a:lstStyle/>
                    <a:p>
                      <a:pPr algn="ctr"/>
                      <a:r>
                        <a:rPr lang="en-US" dirty="0" smtClean="0"/>
                        <a:t>Appeal</a:t>
                      </a:r>
                      <a:endParaRPr lang="en-US" dirty="0"/>
                    </a:p>
                  </a:txBody>
                  <a:tcPr anchor="ctr"/>
                </a:tc>
              </a:tr>
              <a:tr h="370840">
                <a:tc>
                  <a:txBody>
                    <a:bodyPr/>
                    <a:lstStyle/>
                    <a:p>
                      <a:r>
                        <a:rPr lang="en-US" dirty="0" smtClean="0"/>
                        <a:t>DOJ</a:t>
                      </a:r>
                      <a:endParaRPr lang="en-US" dirty="0"/>
                    </a:p>
                  </a:txBody>
                  <a:tcPr/>
                </a:tc>
                <a:tc>
                  <a:txBody>
                    <a:bodyPr/>
                    <a:lstStyle/>
                    <a:p>
                      <a:r>
                        <a:rPr lang="en-US" dirty="0" smtClean="0"/>
                        <a:t>Federal district</a:t>
                      </a:r>
                      <a:r>
                        <a:rPr lang="en-US" baseline="0" dirty="0" smtClean="0"/>
                        <a:t> court</a:t>
                      </a:r>
                      <a:endParaRPr lang="en-US" dirty="0"/>
                    </a:p>
                  </a:txBody>
                  <a:tcPr/>
                </a:tc>
                <a:tc>
                  <a:txBody>
                    <a:bodyPr/>
                    <a:lstStyle/>
                    <a:p>
                      <a:r>
                        <a:rPr lang="en-US" dirty="0" smtClean="0"/>
                        <a:t>Court of appeals</a:t>
                      </a:r>
                      <a:endParaRPr lang="en-US" dirty="0"/>
                    </a:p>
                  </a:txBody>
                  <a:tcPr/>
                </a:tc>
              </a:tr>
              <a:tr h="370840">
                <a:tc>
                  <a:txBody>
                    <a:bodyPr/>
                    <a:lstStyle/>
                    <a:p>
                      <a:r>
                        <a:rPr lang="en-US" dirty="0" smtClean="0"/>
                        <a:t>FTC</a:t>
                      </a:r>
                    </a:p>
                    <a:p>
                      <a:pPr>
                        <a:lnSpc>
                          <a:spcPct val="150000"/>
                        </a:lnSpc>
                      </a:pPr>
                      <a:r>
                        <a:rPr lang="en-US" dirty="0" smtClean="0"/>
                        <a:t>–</a:t>
                      </a:r>
                      <a:r>
                        <a:rPr lang="en-US" sz="1800" kern="1200" dirty="0" smtClean="0">
                          <a:solidFill>
                            <a:schemeClr val="dk1"/>
                          </a:solidFill>
                          <a:latin typeface="+mn-lt"/>
                          <a:ea typeface="+mn-ea"/>
                          <a:cs typeface="+mn-cs"/>
                        </a:rPr>
                        <a:t>Preliminary</a:t>
                      </a:r>
                      <a:r>
                        <a:rPr lang="en-US" dirty="0" smtClean="0"/>
                        <a:t> inj.</a:t>
                      </a:r>
                      <a:r>
                        <a:rPr lang="en-US" baseline="0" dirty="0" smtClean="0"/>
                        <a:t>        –</a:t>
                      </a:r>
                      <a:r>
                        <a:rPr lang="en-US" sz="1800" kern="1200" dirty="0" smtClean="0">
                          <a:solidFill>
                            <a:schemeClr val="dk1"/>
                          </a:solidFill>
                          <a:latin typeface="+mn-lt"/>
                          <a:ea typeface="+mn-ea"/>
                          <a:cs typeface="+mn-cs"/>
                        </a:rPr>
                        <a:t>Permanent</a:t>
                      </a:r>
                      <a:r>
                        <a:rPr lang="en-US" baseline="0" dirty="0" smtClean="0"/>
                        <a:t> inj.</a:t>
                      </a:r>
                      <a:endParaRPr lang="en-US" dirty="0"/>
                    </a:p>
                  </a:txBody>
                  <a:tcPr/>
                </a:tc>
                <a:tc>
                  <a:txBody>
                    <a:bodyPr/>
                    <a:lstStyle/>
                    <a:p>
                      <a:endParaRPr lang="en-US" dirty="0" smtClean="0"/>
                    </a:p>
                    <a:p>
                      <a:pPr>
                        <a:lnSpc>
                          <a:spcPct val="150000"/>
                        </a:lnSpc>
                      </a:pPr>
                      <a:r>
                        <a:rPr lang="en-US" dirty="0" smtClean="0"/>
                        <a:t>Federal district court </a:t>
                      </a:r>
                    </a:p>
                    <a:p>
                      <a:pPr>
                        <a:lnSpc>
                          <a:spcPct val="150000"/>
                        </a:lnSpc>
                      </a:pPr>
                      <a:r>
                        <a:rPr lang="en-US" dirty="0" smtClean="0"/>
                        <a:t>FTC administrative t</a:t>
                      </a:r>
                      <a:r>
                        <a:rPr lang="en-US" baseline="0" dirty="0" smtClean="0"/>
                        <a:t>rial</a:t>
                      </a:r>
                      <a:endParaRPr lang="en-US" dirty="0"/>
                    </a:p>
                  </a:txBody>
                  <a:tcPr/>
                </a:tc>
                <a:tc>
                  <a:txBody>
                    <a:bodyPr/>
                    <a:lstStyle/>
                    <a:p>
                      <a:endParaRPr lang="en-US" dirty="0" smtClean="0"/>
                    </a:p>
                    <a:p>
                      <a:pPr>
                        <a:lnSpc>
                          <a:spcPct val="150000"/>
                        </a:lnSpc>
                      </a:pPr>
                      <a:r>
                        <a:rPr lang="en-US" dirty="0" smtClean="0"/>
                        <a:t>Court of appeals</a:t>
                      </a:r>
                    </a:p>
                    <a:p>
                      <a:pPr>
                        <a:lnSpc>
                          <a:spcPct val="150000"/>
                        </a:lnSpc>
                      </a:pPr>
                      <a:r>
                        <a:rPr lang="en-US" dirty="0" smtClean="0"/>
                        <a:t>Full commission, </a:t>
                      </a:r>
                    </a:p>
                    <a:p>
                      <a:r>
                        <a:rPr lang="en-US" dirty="0" smtClean="0"/>
                        <a:t>then any court of appeals with</a:t>
                      </a:r>
                      <a:r>
                        <a:rPr lang="en-US" baseline="0" dirty="0" smtClean="0"/>
                        <a:t> venue</a:t>
                      </a:r>
                      <a:endParaRPr lang="en-US" dirty="0"/>
                    </a:p>
                  </a:txBody>
                  <a:tcPr/>
                </a:tc>
              </a:tr>
              <a:tr h="370840">
                <a:tc>
                  <a:txBody>
                    <a:bodyPr/>
                    <a:lstStyle/>
                    <a:p>
                      <a:r>
                        <a:rPr lang="en-US" dirty="0" smtClean="0"/>
                        <a:t>State AGs*</a:t>
                      </a:r>
                    </a:p>
                  </a:txBody>
                  <a:tcPr/>
                </a:tc>
                <a:tc>
                  <a:txBody>
                    <a:bodyPr/>
                    <a:lstStyle/>
                    <a:p>
                      <a:r>
                        <a:rPr lang="en-US" dirty="0" smtClean="0"/>
                        <a:t>Federal district court</a:t>
                      </a:r>
                    </a:p>
                  </a:txBody>
                  <a:tcPr/>
                </a:tc>
                <a:tc>
                  <a:txBody>
                    <a:bodyPr/>
                    <a:lstStyle/>
                    <a:p>
                      <a:r>
                        <a:rPr lang="en-US" dirty="0" smtClean="0"/>
                        <a:t>Court of appeals</a:t>
                      </a:r>
                      <a:endParaRPr lang="en-US" dirty="0"/>
                    </a:p>
                  </a:txBody>
                  <a:tcPr/>
                </a:tc>
              </a:tr>
              <a:tr h="370840">
                <a:tc>
                  <a:txBody>
                    <a:bodyPr/>
                    <a:lstStyle/>
                    <a:p>
                      <a:r>
                        <a:rPr lang="en-US" dirty="0" smtClean="0"/>
                        <a:t>Private parties*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Federal district court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Court of appeals</a:t>
                      </a:r>
                    </a:p>
                  </a:txBody>
                  <a:tcPr/>
                </a:tc>
              </a:tr>
            </a:tbl>
          </a:graphicData>
        </a:graphic>
      </p:graphicFrame>
      <p:sp>
        <p:nvSpPr>
          <p:cNvPr id="6" name="TextBox 5"/>
          <p:cNvSpPr txBox="1"/>
          <p:nvPr/>
        </p:nvSpPr>
        <p:spPr>
          <a:xfrm>
            <a:off x="914400" y="4955862"/>
            <a:ext cx="5125251" cy="276999"/>
          </a:xfrm>
          <a:prstGeom prst="rect">
            <a:avLst/>
          </a:prstGeom>
          <a:noFill/>
        </p:spPr>
        <p:txBody>
          <a:bodyPr wrap="square" rtlCol="0">
            <a:spAutoFit/>
          </a:bodyPr>
          <a:lstStyle/>
          <a:p>
            <a:r>
              <a:rPr lang="en-US" sz="1200" dirty="0" smtClean="0"/>
              <a:t>* May bring state claims in state court or join state claims in federal court</a:t>
            </a:r>
            <a:endParaRPr lang="en-US" sz="1200" dirty="0"/>
          </a:p>
        </p:txBody>
      </p:sp>
    </p:spTree>
    <p:extLst>
      <p:ext uri="{BB962C8B-B14F-4D97-AF65-F5344CB8AC3E}">
        <p14:creationId xmlns:p14="http://schemas.microsoft.com/office/powerpoint/2010/main" val="14439331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a:t>
            </a:r>
            <a:r>
              <a:rPr lang="en-US" dirty="0" smtClean="0"/>
              <a:t>injunction—Appeals</a:t>
            </a:r>
            <a:endParaRPr lang="en-US" dirty="0"/>
          </a:p>
        </p:txBody>
      </p:sp>
      <p:sp>
        <p:nvSpPr>
          <p:cNvPr id="3" name="Content Placeholder 2"/>
          <p:cNvSpPr>
            <a:spLocks noGrp="1"/>
          </p:cNvSpPr>
          <p:nvPr>
            <p:ph idx="1"/>
          </p:nvPr>
        </p:nvSpPr>
        <p:spPr/>
        <p:txBody>
          <a:bodyPr/>
          <a:lstStyle/>
          <a:p>
            <a:r>
              <a:rPr lang="en-US" dirty="0" smtClean="0"/>
              <a:t>Appeal</a:t>
            </a:r>
          </a:p>
          <a:p>
            <a:pPr lvl="1"/>
            <a:r>
              <a:rPr lang="en-US" dirty="0" smtClean="0"/>
              <a:t>The grant or denial of a motion for a preliminary injunction is immediately appealable as a matter of right under 28 U.S.C. § 1292(a)(1):</a:t>
            </a:r>
          </a:p>
          <a:p>
            <a:pPr lvl="1"/>
            <a:endParaRPr lang="en-US" dirty="0"/>
          </a:p>
          <a:p>
            <a:pPr lvl="1"/>
            <a:endParaRPr lang="en-US" dirty="0" smtClean="0"/>
          </a:p>
          <a:p>
            <a:pPr lvl="1"/>
            <a:endParaRPr lang="en-US" dirty="0"/>
          </a:p>
          <a:p>
            <a:pPr lvl="1"/>
            <a:endParaRPr lang="en-US" dirty="0" smtClean="0"/>
          </a:p>
          <a:p>
            <a:pPr lvl="1"/>
            <a:endParaRPr lang="en-US" dirty="0"/>
          </a:p>
          <a:p>
            <a:pPr lvl="1"/>
            <a:r>
              <a:rPr lang="en-US" dirty="0" smtClean="0"/>
              <a:t>The standard of review is abuse of discretion</a:t>
            </a:r>
          </a:p>
          <a:p>
            <a:pPr lvl="2"/>
            <a:r>
              <a:rPr lang="en-US" dirty="0" smtClean="0"/>
              <a:t>Review legal </a:t>
            </a:r>
            <a:r>
              <a:rPr lang="en-US" dirty="0"/>
              <a:t>conclusions de novo </a:t>
            </a:r>
            <a:endParaRPr lang="en-US" dirty="0" smtClean="0"/>
          </a:p>
          <a:p>
            <a:pPr lvl="2"/>
            <a:r>
              <a:rPr lang="en-US" dirty="0" smtClean="0"/>
              <a:t>Review factual </a:t>
            </a:r>
            <a:r>
              <a:rPr lang="en-US" dirty="0"/>
              <a:t>findings for clear </a:t>
            </a:r>
            <a:r>
              <a:rPr lang="en-US" dirty="0" smtClean="0"/>
              <a:t>error</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30</a:t>
            </a:fld>
            <a:endParaRPr lang="en-US" altLang="en-US" dirty="0"/>
          </a:p>
        </p:txBody>
      </p:sp>
      <p:sp>
        <p:nvSpPr>
          <p:cNvPr id="5" name="TextBox 4"/>
          <p:cNvSpPr txBox="1"/>
          <p:nvPr/>
        </p:nvSpPr>
        <p:spPr>
          <a:xfrm>
            <a:off x="1543050" y="2085975"/>
            <a:ext cx="6076950" cy="1169551"/>
          </a:xfrm>
          <a:prstGeom prst="rect">
            <a:avLst/>
          </a:prstGeom>
          <a:noFill/>
          <a:ln>
            <a:solidFill>
              <a:schemeClr val="tx2"/>
            </a:solidFill>
          </a:ln>
        </p:spPr>
        <p:txBody>
          <a:bodyPr wrap="square" rtlCol="0">
            <a:spAutoFit/>
          </a:bodyPr>
          <a:lstStyle/>
          <a:p>
            <a:r>
              <a:rPr lang="en-US" sz="1400" dirty="0" smtClean="0"/>
              <a:t>[T]he </a:t>
            </a:r>
            <a:r>
              <a:rPr lang="en-US" sz="1400" dirty="0"/>
              <a:t>courts of appeals shall have jurisdiction of appeals from</a:t>
            </a:r>
            <a:r>
              <a:rPr lang="en-US" sz="1400" dirty="0" smtClean="0"/>
              <a:t>: (</a:t>
            </a:r>
            <a:r>
              <a:rPr lang="en-US" sz="1400" dirty="0"/>
              <a:t>1) Interlocutory orders of the district courts of the United </a:t>
            </a:r>
            <a:r>
              <a:rPr lang="en-US" sz="1400" dirty="0" smtClean="0"/>
              <a:t>States . . . or </a:t>
            </a:r>
            <a:r>
              <a:rPr lang="en-US" sz="1400" dirty="0"/>
              <a:t>of the judges thereof, granting, continuing, modifying, refusing or dissolving injunctions, or refusing to dissolve or modify injunctions, except where a direct review may be had in the Supreme Court;</a:t>
            </a:r>
          </a:p>
        </p:txBody>
      </p:sp>
    </p:spTree>
    <p:extLst>
      <p:ext uri="{BB962C8B-B14F-4D97-AF65-F5344CB8AC3E}">
        <p14:creationId xmlns:p14="http://schemas.microsoft.com/office/powerpoint/2010/main" val="23282050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Permanent injunctions</a:t>
            </a:r>
            <a:endParaRPr lang="en-US" dirty="0"/>
          </a:p>
        </p:txBody>
      </p:sp>
      <p:sp>
        <p:nvSpPr>
          <p:cNvPr id="3" name="Content Placeholder 2"/>
          <p:cNvSpPr>
            <a:spLocks noGrp="1"/>
          </p:cNvSpPr>
          <p:nvPr>
            <p:ph idx="1"/>
          </p:nvPr>
        </p:nvSpPr>
        <p:spPr/>
        <p:txBody>
          <a:bodyPr/>
          <a:lstStyle/>
          <a:p>
            <a:r>
              <a:rPr lang="en-US" dirty="0" smtClean="0"/>
              <a:t>Identical to usual federal court preliminary injunction standard </a:t>
            </a:r>
          </a:p>
          <a:p>
            <a:pPr lvl="1"/>
            <a:r>
              <a:rPr lang="en-US" dirty="0"/>
              <a:t>EXCEPT </a:t>
            </a:r>
            <a:r>
              <a:rPr lang="en-US" dirty="0" smtClean="0"/>
              <a:t>that a </a:t>
            </a:r>
            <a:r>
              <a:rPr lang="en-US" dirty="0"/>
              <a:t>permanent injunction requires </a:t>
            </a:r>
            <a:r>
              <a:rPr lang="en-US" i="1" dirty="0"/>
              <a:t>actual</a:t>
            </a:r>
            <a:r>
              <a:rPr lang="en-US" dirty="0"/>
              <a:t> success on the </a:t>
            </a:r>
            <a:r>
              <a:rPr lang="en-US" dirty="0" smtClean="0"/>
              <a:t>merits</a:t>
            </a:r>
            <a:r>
              <a:rPr lang="en-US" baseline="30000" dirty="0" smtClean="0"/>
              <a:t>1</a:t>
            </a:r>
          </a:p>
          <a:p>
            <a:pPr lvl="1"/>
            <a:r>
              <a:rPr lang="en-US" dirty="0" smtClean="0"/>
              <a:t>Success on the merits requires proof by the preponderance of the evidence</a:t>
            </a:r>
          </a:p>
          <a:p>
            <a:pPr lvl="1"/>
            <a:r>
              <a:rPr lang="en-US" dirty="0" smtClean="0"/>
              <a:t>Also, the record for a decision on a permanent injunction may be more developed if additional discovery and briefing have occurred since the preliminary injunction hearing</a:t>
            </a:r>
          </a:p>
          <a:p>
            <a:r>
              <a:rPr lang="en-US" dirty="0" smtClean="0"/>
              <a:t>Factual findings in the preliminary injunction hearing</a:t>
            </a:r>
          </a:p>
          <a:p>
            <a:pPr lvl="1"/>
            <a:r>
              <a:rPr lang="en-US" dirty="0" smtClean="0"/>
              <a:t>Not binding</a:t>
            </a:r>
          </a:p>
          <a:p>
            <a:pPr lvl="1"/>
            <a:r>
              <a:rPr lang="en-US" dirty="0" smtClean="0"/>
              <a:t>BUT unlikely to be overturned in the absence of new evidence</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31</a:t>
            </a:fld>
            <a:endParaRPr lang="en-US" altLang="en-US" dirty="0"/>
          </a:p>
        </p:txBody>
      </p:sp>
      <p:sp>
        <p:nvSpPr>
          <p:cNvPr id="5" name="TextBox 4"/>
          <p:cNvSpPr txBox="1"/>
          <p:nvPr/>
        </p:nvSpPr>
        <p:spPr>
          <a:xfrm>
            <a:off x="457200" y="5872182"/>
            <a:ext cx="5475538" cy="276999"/>
          </a:xfrm>
          <a:prstGeom prst="rect">
            <a:avLst/>
          </a:prstGeom>
          <a:noFill/>
        </p:spPr>
        <p:txBody>
          <a:bodyPr wrap="none" rtlCol="0">
            <a:spAutoFit/>
          </a:bodyPr>
          <a:lstStyle/>
          <a:p>
            <a:r>
              <a:rPr lang="en-US" sz="1200" baseline="30000" dirty="0"/>
              <a:t>1</a:t>
            </a:r>
            <a:r>
              <a:rPr lang="en-US" sz="1200" dirty="0"/>
              <a:t>  Amoco Prod. Co. v. </a:t>
            </a:r>
            <a:r>
              <a:rPr lang="en-US" sz="1200" dirty="0" err="1"/>
              <a:t>Vill</a:t>
            </a:r>
            <a:r>
              <a:rPr lang="en-US" sz="1200" dirty="0"/>
              <a:t>. of </a:t>
            </a:r>
            <a:r>
              <a:rPr lang="en-US" sz="1200" dirty="0" err="1"/>
              <a:t>Gambell</a:t>
            </a:r>
            <a:r>
              <a:rPr lang="en-US" sz="1200" dirty="0"/>
              <a:t>, Alaska, 480 U.S. 531, 546 </a:t>
            </a:r>
            <a:r>
              <a:rPr lang="en-US" sz="1200" dirty="0" smtClean="0"/>
              <a:t>n.12 (1987).</a:t>
            </a:r>
            <a:endParaRPr lang="en-US" sz="1200" dirty="0"/>
          </a:p>
        </p:txBody>
      </p:sp>
    </p:spTree>
    <p:extLst>
      <p:ext uri="{BB962C8B-B14F-4D97-AF65-F5344CB8AC3E}">
        <p14:creationId xmlns:p14="http://schemas.microsoft.com/office/powerpoint/2010/main" val="110881114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litigated cases</a:t>
            </a:r>
            <a:endParaRPr lang="en-US" dirty="0"/>
          </a:p>
        </p:txBody>
      </p:sp>
      <p:sp>
        <p:nvSpPr>
          <p:cNvPr id="3" name="Content Placeholder 2"/>
          <p:cNvSpPr>
            <a:spLocks noGrp="1"/>
          </p:cNvSpPr>
          <p:nvPr>
            <p:ph idx="1"/>
          </p:nvPr>
        </p:nvSpPr>
        <p:spPr>
          <a:xfrm>
            <a:off x="457200" y="1058401"/>
            <a:ext cx="8229600" cy="427500"/>
          </a:xfrm>
        </p:spPr>
        <p:txBody>
          <a:bodyPr/>
          <a:lstStyle/>
          <a:p>
            <a:r>
              <a:rPr lang="en-US" dirty="0" smtClean="0"/>
              <a:t>Recent DOJ actions litigated to conclusion (not settled)</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32</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86919993"/>
              </p:ext>
            </p:extLst>
          </p:nvPr>
        </p:nvGraphicFramePr>
        <p:xfrm>
          <a:off x="885824" y="1479523"/>
          <a:ext cx="7800975" cy="4577080"/>
        </p:xfrm>
        <a:graphic>
          <a:graphicData uri="http://schemas.openxmlformats.org/drawingml/2006/table">
            <a:tbl>
              <a:tblPr firstRow="1" bandRow="1">
                <a:tableStyleId>{5C22544A-7EE6-4342-B048-85BDC9FD1C3A}</a:tableStyleId>
              </a:tblPr>
              <a:tblGrid>
                <a:gridCol w="2600325"/>
                <a:gridCol w="1390651"/>
                <a:gridCol w="3809999"/>
              </a:tblGrid>
              <a:tr h="370840">
                <a:tc>
                  <a:txBody>
                    <a:bodyPr/>
                    <a:lstStyle/>
                    <a:p>
                      <a:pPr algn="ctr"/>
                      <a:r>
                        <a:rPr lang="en-US" sz="1200" dirty="0" smtClean="0"/>
                        <a:t>Case</a:t>
                      </a:r>
                      <a:endParaRPr lang="en-US" sz="1200" dirty="0"/>
                    </a:p>
                  </a:txBody>
                  <a:tcPr anchor="ctr"/>
                </a:tc>
                <a:tc>
                  <a:txBody>
                    <a:bodyPr/>
                    <a:lstStyle/>
                    <a:p>
                      <a:pPr algn="ctr"/>
                      <a:r>
                        <a:rPr lang="en-US" sz="1200" dirty="0" smtClean="0"/>
                        <a:t>Deal Status</a:t>
                      </a:r>
                      <a:endParaRPr lang="en-US" sz="1200" dirty="0"/>
                    </a:p>
                  </a:txBody>
                  <a:tcPr anchor="ctr"/>
                </a:tc>
                <a:tc>
                  <a:txBody>
                    <a:bodyPr/>
                    <a:lstStyle/>
                    <a:p>
                      <a:pPr algn="ctr"/>
                      <a:r>
                        <a:rPr lang="en-US" sz="1200" dirty="0" smtClean="0"/>
                        <a:t>Litigation Result</a:t>
                      </a:r>
                      <a:endParaRPr lang="en-US" sz="1200" dirty="0"/>
                    </a:p>
                  </a:txBody>
                  <a:tcPr anchor="ct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United States v. Anthem Inc., 2017 WL 685563 (D.D.C. Feb. 9,</a:t>
                      </a:r>
                      <a:r>
                        <a:rPr lang="en-US" sz="1200" baseline="0" dirty="0" smtClean="0"/>
                        <a:t> 2017)</a:t>
                      </a:r>
                      <a:r>
                        <a:rPr lang="en-US" sz="1200" dirty="0" smtClean="0"/>
                        <a:t> </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Blocking permanent injunction entered.</a:t>
                      </a:r>
                    </a:p>
                    <a:p>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United States v. Aetna Inc., 2017 WL 325189 (D.D.C. Jan. 23, 2017)</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Blocking permanent injunction entered. Parties abandoned merger.</a:t>
                      </a:r>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United States v. </a:t>
                      </a:r>
                      <a:r>
                        <a:rPr lang="en-US" sz="1200" dirty="0" err="1" smtClean="0"/>
                        <a:t>Bazaarvoice</a:t>
                      </a:r>
                      <a:r>
                        <a:rPr lang="en-US" sz="1200" dirty="0" smtClean="0"/>
                        <a:t>, Inc., 2014 WL 203966 (N.D. Cal. 2014) </a:t>
                      </a:r>
                      <a:endParaRPr lang="en-US" sz="1200" dirty="0"/>
                    </a:p>
                  </a:txBody>
                  <a:tcPr/>
                </a:tc>
                <a:tc>
                  <a:txBody>
                    <a:bodyPr/>
                    <a:lstStyle/>
                    <a:p>
                      <a:r>
                        <a:rPr lang="en-US" sz="1200" dirty="0" smtClean="0"/>
                        <a:t>Consummated </a:t>
                      </a:r>
                    </a:p>
                    <a:p>
                      <a:r>
                        <a:rPr lang="en-US" sz="1200" dirty="0" smtClean="0"/>
                        <a:t>transaction</a:t>
                      </a:r>
                      <a:endParaRPr lang="en-US" sz="1200" dirty="0"/>
                    </a:p>
                  </a:txBody>
                  <a:tcPr/>
                </a:tc>
                <a:tc>
                  <a:txBody>
                    <a:bodyPr/>
                    <a:lstStyle/>
                    <a:p>
                      <a:r>
                        <a:rPr lang="en-US" sz="1200" dirty="0" smtClean="0"/>
                        <a:t>No PI sought. Tried on the merits.</a:t>
                      </a:r>
                      <a:r>
                        <a:rPr lang="en-US" sz="1200" baseline="0" dirty="0" smtClean="0"/>
                        <a:t> </a:t>
                      </a:r>
                      <a:r>
                        <a:rPr lang="en-US" sz="1200" dirty="0" smtClean="0"/>
                        <a:t>Permanent injunction entered.</a:t>
                      </a:r>
                      <a:endParaRPr lang="en-US" sz="1200" dirty="0"/>
                    </a:p>
                  </a:txBody>
                  <a:tcPr/>
                </a:tc>
              </a:tr>
              <a:tr h="370840">
                <a:tc>
                  <a:txBody>
                    <a:bodyPr/>
                    <a:lstStyle/>
                    <a:p>
                      <a:r>
                        <a:rPr lang="en-US" sz="1200" dirty="0" smtClean="0"/>
                        <a:t>United States v. H &amp; R Block, Inc., 833 F. Supp. 2d 36 (D.D.C. 2011)</a:t>
                      </a:r>
                      <a:endParaRPr lang="en-US" sz="1200" dirty="0"/>
                    </a:p>
                  </a:txBody>
                  <a:tcPr/>
                </a:tc>
                <a:tc>
                  <a:txBody>
                    <a:bodyPr/>
                    <a:lstStyle/>
                    <a:p>
                      <a:r>
                        <a:rPr lang="en-US" sz="1200" dirty="0" smtClean="0"/>
                        <a:t>Preclosing challenge</a:t>
                      </a:r>
                      <a:endParaRPr lang="en-US" sz="1200" dirty="0"/>
                    </a:p>
                  </a:txBody>
                  <a:tcPr/>
                </a:tc>
                <a:tc>
                  <a:txBody>
                    <a:bodyPr/>
                    <a:lstStyle/>
                    <a:p>
                      <a:r>
                        <a:rPr lang="en-US" sz="1200" dirty="0" smtClean="0">
                          <a:solidFill>
                            <a:schemeClr val="tx1"/>
                          </a:solidFill>
                        </a:rPr>
                        <a:t>Consolidated under FRCP 65(a)(2). </a:t>
                      </a:r>
                      <a:r>
                        <a:rPr lang="en-US" sz="1200" dirty="0" smtClean="0"/>
                        <a:t>Tried on the merits. Blocking permanent injunction entered.</a:t>
                      </a:r>
                      <a:endParaRPr lang="en-US" sz="1200" dirty="0"/>
                    </a:p>
                  </a:txBody>
                  <a:tcPr/>
                </a:tc>
              </a:tr>
              <a:tr h="370840">
                <a:tc>
                  <a:txBody>
                    <a:bodyPr/>
                    <a:lstStyle/>
                    <a:p>
                      <a:r>
                        <a:rPr lang="en-US" sz="1200" dirty="0" smtClean="0"/>
                        <a:t>United States v. Oracle Corp., 331 F. Supp. 2d 1098 (N.D. Cal. 2004)</a:t>
                      </a:r>
                      <a:endParaRPr lang="en-US" sz="1200" dirty="0"/>
                    </a:p>
                  </a:txBody>
                  <a:tcPr/>
                </a:tc>
                <a:tc>
                  <a:txBody>
                    <a:bodyPr/>
                    <a:lstStyle/>
                    <a:p>
                      <a:r>
                        <a:rPr lang="en-US" sz="1200" dirty="0" smtClean="0"/>
                        <a:t>Preclosing challenge</a:t>
                      </a:r>
                    </a:p>
                  </a:txBody>
                  <a:tcPr/>
                </a:tc>
                <a:tc>
                  <a:txBody>
                    <a:bodyPr/>
                    <a:lstStyle/>
                    <a:p>
                      <a:r>
                        <a:rPr lang="en-US" sz="1200" dirty="0" smtClean="0"/>
                        <a:t>Stipulated PI. Tried on the merits. No violation. </a:t>
                      </a:r>
                      <a:endParaRPr lang="en-US" sz="1200" dirty="0"/>
                    </a:p>
                  </a:txBody>
                  <a:tcPr/>
                </a:tc>
              </a:tr>
              <a:tr h="370840">
                <a:tc>
                  <a:txBody>
                    <a:bodyPr/>
                    <a:lstStyle/>
                    <a:p>
                      <a:r>
                        <a:rPr lang="en-US" sz="1200" dirty="0" smtClean="0"/>
                        <a:t>United States v. SunGard Data Sys., Inc., 172 F. Supp. 2d 172 (D.D.C. 2001) </a:t>
                      </a:r>
                      <a:endParaRPr lang="en-US" sz="1200" dirty="0"/>
                    </a:p>
                  </a:txBody>
                  <a:tcPr/>
                </a:tc>
                <a:tc>
                  <a:txBody>
                    <a:bodyPr/>
                    <a:lstStyle/>
                    <a:p>
                      <a:r>
                        <a:rPr lang="en-US" sz="1200" dirty="0" smtClean="0"/>
                        <a:t>Preclosing challenge</a:t>
                      </a:r>
                    </a:p>
                    <a:p>
                      <a:endParaRPr lang="en-US" sz="1200" dirty="0" smtClean="0"/>
                    </a:p>
                  </a:txBody>
                  <a:tcPr/>
                </a:tc>
                <a:tc>
                  <a:txBody>
                    <a:bodyPr/>
                    <a:lstStyle/>
                    <a:p>
                      <a:r>
                        <a:rPr lang="en-US" sz="1200" dirty="0" smtClean="0"/>
                        <a:t>Consolidated under FRCP 65(a)(2). No violation. </a:t>
                      </a:r>
                    </a:p>
                    <a:p>
                      <a:endParaRPr lang="en-US" sz="1200" dirty="0"/>
                    </a:p>
                  </a:txBody>
                  <a:tcPr/>
                </a:tc>
              </a:tr>
              <a:tr h="370840">
                <a:tc>
                  <a:txBody>
                    <a:bodyPr/>
                    <a:lstStyle/>
                    <a:p>
                      <a:r>
                        <a:rPr lang="en-US" sz="1200" dirty="0" smtClean="0"/>
                        <a:t>United States v. Franklin Elec. Co., 130 F. Supp. 2d 1025 (W.D. Wis. 2000) </a:t>
                      </a:r>
                    </a:p>
                  </a:txBody>
                  <a:tcPr/>
                </a:tc>
                <a:tc>
                  <a:txBody>
                    <a:bodyPr/>
                    <a:lstStyle/>
                    <a:p>
                      <a:r>
                        <a:rPr lang="en-US" sz="1200" dirty="0" smtClean="0"/>
                        <a:t>Preclosing challenge</a:t>
                      </a:r>
                    </a:p>
                    <a:p>
                      <a:endParaRPr lang="en-US" sz="1200" dirty="0" smtClean="0"/>
                    </a:p>
                  </a:txBody>
                  <a:tcPr/>
                </a:tc>
                <a:tc>
                  <a:txBody>
                    <a:bodyPr/>
                    <a:lstStyle/>
                    <a:p>
                      <a:r>
                        <a:rPr lang="en-US" sz="1200" dirty="0" smtClean="0"/>
                        <a:t>Stipulated PI. Tried on the merits. Blocking permanent injunction entered.</a:t>
                      </a:r>
                      <a:endParaRPr lang="en-US" sz="1200" dirty="0"/>
                    </a:p>
                  </a:txBody>
                  <a:tcPr/>
                </a:tc>
              </a:tr>
              <a:tr h="370840">
                <a:tc>
                  <a:txBody>
                    <a:bodyPr/>
                    <a:lstStyle/>
                    <a:p>
                      <a:r>
                        <a:rPr lang="en-US" sz="1200" dirty="0" smtClean="0"/>
                        <a:t>United States v. Engelhard Corp., 970 F. Supp. 1463 (M.D. Ga.), </a:t>
                      </a:r>
                      <a:br>
                        <a:rPr lang="en-US" sz="1200" dirty="0" smtClean="0"/>
                      </a:br>
                      <a:r>
                        <a:rPr lang="en-US" sz="1200" i="1" dirty="0" err="1" smtClean="0"/>
                        <a:t>aff'd</a:t>
                      </a:r>
                      <a:r>
                        <a:rPr lang="en-US" sz="1200" dirty="0" smtClean="0"/>
                        <a:t>, 126 F.3d 1302 (11th Cir. 1997)</a:t>
                      </a:r>
                    </a:p>
                  </a:txBody>
                  <a:tcPr/>
                </a:tc>
                <a:tc>
                  <a:txBody>
                    <a:bodyPr/>
                    <a:lstStyle/>
                    <a:p>
                      <a:r>
                        <a:rPr lang="en-US" sz="1200" dirty="0" smtClean="0"/>
                        <a:t>Preclosing challenge</a:t>
                      </a:r>
                    </a:p>
                    <a:p>
                      <a:endParaRPr lang="en-US" sz="1200" dirty="0" smtClean="0"/>
                    </a:p>
                  </a:txBody>
                  <a:tcPr/>
                </a:tc>
                <a:tc>
                  <a:txBody>
                    <a:bodyPr/>
                    <a:lstStyle/>
                    <a:p>
                      <a:r>
                        <a:rPr lang="en-US" sz="1200" dirty="0" smtClean="0">
                          <a:solidFill>
                            <a:schemeClr val="tx1"/>
                          </a:solidFill>
                        </a:rPr>
                        <a:t>Stipulated PI. </a:t>
                      </a:r>
                      <a:r>
                        <a:rPr lang="en-US" sz="1200" dirty="0" smtClean="0"/>
                        <a:t>Tried on the merits. No violation. </a:t>
                      </a:r>
                      <a:endParaRPr lang="en-US" sz="1200" dirty="0"/>
                    </a:p>
                  </a:txBody>
                  <a:tcPr/>
                </a:tc>
              </a:tr>
            </a:tbl>
          </a:graphicData>
        </a:graphic>
      </p:graphicFrame>
    </p:spTree>
    <p:extLst>
      <p:ext uri="{BB962C8B-B14F-4D97-AF65-F5344CB8AC3E}">
        <p14:creationId xmlns:p14="http://schemas.microsoft.com/office/powerpoint/2010/main" val="15282871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litigated cases</a:t>
            </a:r>
            <a:endParaRPr lang="en-US" dirty="0"/>
          </a:p>
        </p:txBody>
      </p:sp>
      <p:sp>
        <p:nvSpPr>
          <p:cNvPr id="3" name="Content Placeholder 2"/>
          <p:cNvSpPr>
            <a:spLocks noGrp="1"/>
          </p:cNvSpPr>
          <p:nvPr>
            <p:ph idx="1"/>
          </p:nvPr>
        </p:nvSpPr>
        <p:spPr>
          <a:xfrm>
            <a:off x="457200" y="1058401"/>
            <a:ext cx="8229600" cy="427500"/>
          </a:xfrm>
        </p:spPr>
        <p:txBody>
          <a:bodyPr/>
          <a:lstStyle/>
          <a:p>
            <a:r>
              <a:rPr lang="en-US" dirty="0" smtClean="0"/>
              <a:t>Recent DOJ actions litigated to a preliminary or final conclusion</a:t>
            </a:r>
            <a:r>
              <a:rPr lang="en-US" baseline="30000" dirty="0" smtClean="0"/>
              <a:t>1</a:t>
            </a:r>
            <a:endParaRPr lang="en-US" baseline="30000"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33</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7528015"/>
              </p:ext>
            </p:extLst>
          </p:nvPr>
        </p:nvGraphicFramePr>
        <p:xfrm>
          <a:off x="885824" y="1681823"/>
          <a:ext cx="7800975" cy="3754120"/>
        </p:xfrm>
        <a:graphic>
          <a:graphicData uri="http://schemas.openxmlformats.org/drawingml/2006/table">
            <a:tbl>
              <a:tblPr firstRow="1" bandRow="1">
                <a:tableStyleId>{5C22544A-7EE6-4342-B048-85BDC9FD1C3A}</a:tableStyleId>
              </a:tblPr>
              <a:tblGrid>
                <a:gridCol w="2600325"/>
                <a:gridCol w="1390651"/>
                <a:gridCol w="3809999"/>
              </a:tblGrid>
              <a:tr h="370840">
                <a:tc>
                  <a:txBody>
                    <a:bodyPr/>
                    <a:lstStyle/>
                    <a:p>
                      <a:pPr algn="ctr"/>
                      <a:r>
                        <a:rPr lang="en-US" sz="1200" dirty="0" smtClean="0"/>
                        <a:t>Case</a:t>
                      </a:r>
                      <a:endParaRPr lang="en-US" sz="1200" dirty="0"/>
                    </a:p>
                  </a:txBody>
                  <a:tcPr anchor="ctr"/>
                </a:tc>
                <a:tc>
                  <a:txBody>
                    <a:bodyPr/>
                    <a:lstStyle/>
                    <a:p>
                      <a:pPr algn="ctr"/>
                      <a:r>
                        <a:rPr lang="en-US" sz="1200" dirty="0" smtClean="0"/>
                        <a:t>Deal Status</a:t>
                      </a:r>
                      <a:endParaRPr lang="en-US" sz="1200" dirty="0"/>
                    </a:p>
                  </a:txBody>
                  <a:tcPr anchor="ctr"/>
                </a:tc>
                <a:tc>
                  <a:txBody>
                    <a:bodyPr/>
                    <a:lstStyle/>
                    <a:p>
                      <a:pPr algn="ctr"/>
                      <a:r>
                        <a:rPr lang="en-US" sz="1200" dirty="0" smtClean="0"/>
                        <a:t>Litigation Result</a:t>
                      </a:r>
                      <a:endParaRPr lang="en-US" sz="1200" dirty="0"/>
                    </a:p>
                  </a:txBody>
                  <a:tcPr anchor="ct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United States v. Long Island Jewish Med. Ctr., 983 F. Supp. 121 (E.D.N.Y. 1997)</a:t>
                      </a:r>
                      <a:endParaRPr lang="en-US" sz="1200" dirty="0"/>
                    </a:p>
                  </a:txBody>
                  <a:tcPr/>
                </a:tc>
                <a:tc>
                  <a:txBody>
                    <a:bodyPr/>
                    <a:lstStyle/>
                    <a:p>
                      <a:r>
                        <a:rPr lang="en-US" sz="1200" dirty="0" smtClean="0"/>
                        <a:t>Preclosing challenge</a:t>
                      </a:r>
                    </a:p>
                    <a:p>
                      <a:endParaRPr lang="en-US" sz="1200" dirty="0" smtClean="0"/>
                    </a:p>
                  </a:txBody>
                  <a:tcPr/>
                </a:tc>
                <a:tc>
                  <a:txBody>
                    <a:bodyPr/>
                    <a:lstStyle/>
                    <a:p>
                      <a:r>
                        <a:rPr lang="en-US" sz="1200" dirty="0" smtClean="0"/>
                        <a:t>Consolidated under FRCP 65(a)(2). No violation. </a:t>
                      </a:r>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United States v. Mercy Health </a:t>
                      </a:r>
                      <a:r>
                        <a:rPr lang="en-US" sz="1200" dirty="0" err="1" smtClean="0"/>
                        <a:t>Servs</a:t>
                      </a:r>
                      <a:r>
                        <a:rPr lang="en-US" sz="1200" dirty="0" smtClean="0"/>
                        <a:t>., 902 F. Supp. 968 (N.D. Iowa 1995), </a:t>
                      </a:r>
                      <a:r>
                        <a:rPr lang="en-US" sz="1200" i="1" dirty="0" smtClean="0"/>
                        <a:t>vacated</a:t>
                      </a:r>
                      <a:r>
                        <a:rPr lang="en-US" sz="1200" dirty="0" smtClean="0"/>
                        <a:t>,  107 F.3d 632 (8th Cir. 1997)</a:t>
                      </a:r>
                      <a:endParaRPr lang="en-US" sz="1200" dirty="0"/>
                    </a:p>
                  </a:txBody>
                  <a:tcPr/>
                </a:tc>
                <a:tc>
                  <a:txBody>
                    <a:bodyPr/>
                    <a:lstStyle/>
                    <a:p>
                      <a:r>
                        <a:rPr lang="en-US" sz="1200" dirty="0" smtClean="0"/>
                        <a:t>Preclosing challenge</a:t>
                      </a:r>
                    </a:p>
                    <a:p>
                      <a:endParaRPr lang="en-US" sz="1200" dirty="0" smtClean="0"/>
                    </a:p>
                  </a:txBody>
                  <a:tcPr/>
                </a:tc>
                <a:tc>
                  <a:txBody>
                    <a:bodyPr/>
                    <a:lstStyle/>
                    <a:p>
                      <a:r>
                        <a:rPr lang="en-US" sz="1200" dirty="0" smtClean="0"/>
                        <a:t>Stipulated PI. Tried on the merits. No violation. Judgment vacated when parties later terminated the transaction.</a:t>
                      </a:r>
                    </a:p>
                    <a:p>
                      <a:endParaRPr lang="en-US" sz="1200" dirty="0"/>
                    </a:p>
                  </a:txBody>
                  <a:tcPr/>
                </a:tc>
              </a:tr>
              <a:tr h="370840">
                <a:tc>
                  <a:txBody>
                    <a:bodyPr/>
                    <a:lstStyle/>
                    <a:p>
                      <a:r>
                        <a:rPr lang="en-US" sz="1200" dirty="0" smtClean="0"/>
                        <a:t>United States v. Gillette Co., 828 F. Supp. 78 (D.D.C. 1993)</a:t>
                      </a:r>
                      <a:endParaRPr lang="en-US" sz="1200" dirty="0"/>
                    </a:p>
                  </a:txBody>
                  <a:tcPr/>
                </a:tc>
                <a:tc>
                  <a:txBody>
                    <a:bodyPr/>
                    <a:lstStyle/>
                    <a:p>
                      <a:r>
                        <a:rPr lang="en-US" sz="1200" dirty="0" smtClean="0"/>
                        <a:t>Preclosing challenge</a:t>
                      </a:r>
                    </a:p>
                  </a:txBody>
                  <a:tcPr/>
                </a:tc>
                <a:tc>
                  <a:txBody>
                    <a:bodyPr/>
                    <a:lstStyle/>
                    <a:p>
                      <a:r>
                        <a:rPr lang="en-US" sz="1200" dirty="0" smtClean="0"/>
                        <a:t>Preliminary injunction denied. DOJ dismissed case</a:t>
                      </a:r>
                      <a:r>
                        <a:rPr lang="en-US" sz="1200" baseline="0" dirty="0" smtClean="0"/>
                        <a:t> and did not pursue a full merits decision.</a:t>
                      </a:r>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United States v. Baker Hughes Inc., 731 F. Supp. 3 (D.D.C.), </a:t>
                      </a:r>
                      <a:r>
                        <a:rPr lang="en-US" sz="1200" i="1" dirty="0" err="1" smtClean="0"/>
                        <a:t>aff’d</a:t>
                      </a:r>
                      <a:r>
                        <a:rPr lang="en-US" sz="1200" dirty="0" smtClean="0"/>
                        <a:t>, </a:t>
                      </a:r>
                      <a:br>
                        <a:rPr lang="en-US" sz="1200" dirty="0" smtClean="0"/>
                      </a:br>
                      <a:r>
                        <a:rPr lang="en-US" sz="1200" dirty="0" smtClean="0"/>
                        <a:t>908 F.2d 981 (D.C. Cir. 1990)</a:t>
                      </a:r>
                      <a:endParaRPr lang="en-US" sz="1200" dirty="0"/>
                    </a:p>
                  </a:txBody>
                  <a:tcPr/>
                </a:tc>
                <a:tc>
                  <a:txBody>
                    <a:bodyPr/>
                    <a:lstStyle/>
                    <a:p>
                      <a:r>
                        <a:rPr lang="en-US" sz="1200" dirty="0" smtClean="0"/>
                        <a:t>Preclosing challenge</a:t>
                      </a:r>
                    </a:p>
                    <a:p>
                      <a:endParaRPr lang="en-US" sz="1200" dirty="0" smtClean="0"/>
                    </a:p>
                  </a:txBody>
                  <a:tcPr/>
                </a:tc>
                <a:tc>
                  <a:txBody>
                    <a:bodyPr/>
                    <a:lstStyle/>
                    <a:p>
                      <a:r>
                        <a:rPr lang="en-US" sz="1200" dirty="0" smtClean="0"/>
                        <a:t>Consolidated under FRCP 65(a)(2). No violation. Affirmed on appeal.</a:t>
                      </a:r>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United States v. Rockford </a:t>
                      </a:r>
                      <a:r>
                        <a:rPr lang="en-US" sz="1200" dirty="0" err="1" smtClean="0"/>
                        <a:t>Mem'l</a:t>
                      </a:r>
                      <a:r>
                        <a:rPr lang="en-US" sz="1200" dirty="0" smtClean="0"/>
                        <a:t> Corp., 717 F. Supp. 1251 (N.D. Ill. 1989), </a:t>
                      </a:r>
                      <a:r>
                        <a:rPr lang="en-US" sz="1200" i="1" dirty="0" err="1" smtClean="0"/>
                        <a:t>aff’d</a:t>
                      </a:r>
                      <a:r>
                        <a:rPr lang="en-US" sz="1200" dirty="0" smtClean="0"/>
                        <a:t>, 898 F.2d 1278 (7th Cir. 1990)</a:t>
                      </a:r>
                      <a:endParaRPr lang="en-US" sz="1200" dirty="0"/>
                    </a:p>
                  </a:txBody>
                  <a:tcPr/>
                </a:tc>
                <a:tc>
                  <a:txBody>
                    <a:bodyPr/>
                    <a:lstStyle/>
                    <a:p>
                      <a:r>
                        <a:rPr lang="en-US" sz="1200" dirty="0" smtClean="0"/>
                        <a:t>Preclosing challenge</a:t>
                      </a:r>
                    </a:p>
                    <a:p>
                      <a:endParaRPr lang="en-US" sz="1200" dirty="0" smtClean="0"/>
                    </a:p>
                  </a:txBody>
                  <a:tcPr/>
                </a:tc>
                <a:tc>
                  <a:txBody>
                    <a:bodyPr/>
                    <a:lstStyle/>
                    <a:p>
                      <a:r>
                        <a:rPr lang="en-US" sz="1200" dirty="0" smtClean="0"/>
                        <a:t>Consolidated under FRCP 65(a)(2). Blocking permanent injunction entered.</a:t>
                      </a:r>
                    </a:p>
                    <a:p>
                      <a:endParaRPr lang="en-US" sz="1200" dirty="0" smtClean="0"/>
                    </a:p>
                    <a:p>
                      <a:endParaRPr lang="en-US" sz="1200" dirty="0"/>
                    </a:p>
                  </a:txBody>
                  <a:tcPr/>
                </a:tc>
              </a:tr>
            </a:tbl>
          </a:graphicData>
        </a:graphic>
      </p:graphicFrame>
      <p:sp>
        <p:nvSpPr>
          <p:cNvPr id="6" name="TextBox 5"/>
          <p:cNvSpPr txBox="1"/>
          <p:nvPr/>
        </p:nvSpPr>
        <p:spPr>
          <a:xfrm>
            <a:off x="449734" y="5705475"/>
            <a:ext cx="8246592" cy="461665"/>
          </a:xfrm>
          <a:prstGeom prst="rect">
            <a:avLst/>
          </a:prstGeom>
          <a:noFill/>
        </p:spPr>
        <p:txBody>
          <a:bodyPr wrap="square" rtlCol="0">
            <a:spAutoFit/>
          </a:bodyPr>
          <a:lstStyle/>
          <a:p>
            <a:r>
              <a:rPr lang="en-US" sz="1200" baseline="30000" dirty="0" smtClean="0"/>
              <a:t>1 </a:t>
            </a:r>
            <a:r>
              <a:rPr lang="en-US" sz="1200" dirty="0" smtClean="0"/>
              <a:t> Includes actions where a decision was rendered on a preliminary or permanent injunction.  Does not include actions where complaints were filed but were settled prior to a decision on a preliminary or permanent injunction.</a:t>
            </a:r>
            <a:endParaRPr lang="en-US" sz="1200" dirty="0"/>
          </a:p>
        </p:txBody>
      </p:sp>
    </p:spTree>
    <p:extLst>
      <p:ext uri="{BB962C8B-B14F-4D97-AF65-F5344CB8AC3E}">
        <p14:creationId xmlns:p14="http://schemas.microsoft.com/office/powerpoint/2010/main" val="418340438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litigated cases</a:t>
            </a:r>
            <a:endParaRPr lang="en-US" dirty="0"/>
          </a:p>
        </p:txBody>
      </p:sp>
      <p:sp>
        <p:nvSpPr>
          <p:cNvPr id="3" name="Content Placeholder 2"/>
          <p:cNvSpPr>
            <a:spLocks noGrp="1"/>
          </p:cNvSpPr>
          <p:nvPr>
            <p:ph idx="1"/>
          </p:nvPr>
        </p:nvSpPr>
        <p:spPr>
          <a:xfrm>
            <a:off x="457200" y="1058401"/>
            <a:ext cx="8229600" cy="427500"/>
          </a:xfrm>
        </p:spPr>
        <p:txBody>
          <a:bodyPr/>
          <a:lstStyle/>
          <a:p>
            <a:r>
              <a:rPr lang="en-US" dirty="0" smtClean="0"/>
              <a:t>Recent FTC Section 13(b) actions</a:t>
            </a:r>
            <a:r>
              <a:rPr lang="en-US" baseline="30000" dirty="0" smtClean="0"/>
              <a:t>1</a:t>
            </a:r>
            <a:endParaRPr lang="en-US" baseline="30000"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34</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3141359821"/>
              </p:ext>
            </p:extLst>
          </p:nvPr>
        </p:nvGraphicFramePr>
        <p:xfrm>
          <a:off x="819837" y="1510318"/>
          <a:ext cx="7800975" cy="3845560"/>
        </p:xfrm>
        <a:graphic>
          <a:graphicData uri="http://schemas.openxmlformats.org/drawingml/2006/table">
            <a:tbl>
              <a:tblPr firstRow="1" bandRow="1">
                <a:tableStyleId>{5C22544A-7EE6-4342-B048-85BDC9FD1C3A}</a:tableStyleId>
              </a:tblPr>
              <a:tblGrid>
                <a:gridCol w="2600325"/>
                <a:gridCol w="1390651"/>
                <a:gridCol w="3809999"/>
              </a:tblGrid>
              <a:tr h="370840">
                <a:tc>
                  <a:txBody>
                    <a:bodyPr/>
                    <a:lstStyle/>
                    <a:p>
                      <a:pPr algn="ctr"/>
                      <a:r>
                        <a:rPr lang="en-US" sz="1200" dirty="0" smtClean="0"/>
                        <a:t>Case</a:t>
                      </a:r>
                      <a:endParaRPr lang="en-US" sz="1200" dirty="0"/>
                    </a:p>
                  </a:txBody>
                  <a:tcPr anchor="ctr"/>
                </a:tc>
                <a:tc>
                  <a:txBody>
                    <a:bodyPr/>
                    <a:lstStyle/>
                    <a:p>
                      <a:pPr algn="ctr"/>
                      <a:r>
                        <a:rPr lang="en-US" sz="1200" dirty="0" smtClean="0"/>
                        <a:t>Deal Status</a:t>
                      </a:r>
                      <a:endParaRPr lang="en-US" sz="1200" dirty="0"/>
                    </a:p>
                  </a:txBody>
                  <a:tcPr anchor="ctr"/>
                </a:tc>
                <a:tc>
                  <a:txBody>
                    <a:bodyPr/>
                    <a:lstStyle/>
                    <a:p>
                      <a:pPr algn="ctr"/>
                      <a:r>
                        <a:rPr lang="en-US" sz="1200" dirty="0" smtClean="0"/>
                        <a:t>Litigation Result</a:t>
                      </a:r>
                      <a:endParaRPr lang="en-US" sz="1200" dirty="0"/>
                    </a:p>
                  </a:txBody>
                  <a:tcPr anchor="ct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Advocate Health Care Network, 841 F.3d 460 (7th Cir. 2016), </a:t>
                      </a:r>
                      <a:r>
                        <a:rPr lang="en-US" sz="1200" i="1" dirty="0" smtClean="0"/>
                        <a:t>on remand</a:t>
                      </a:r>
                      <a:r>
                        <a:rPr lang="en-US" sz="1200" dirty="0" smtClean="0"/>
                        <a:t>, 2017 WL 1022015 (N.D. Ill Mar. 16, 2017)</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Preliminary injunction denied. Seventh Circuit reversed and remanded for further proceedings. Preliminary injunction entered on remand.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Penn State Hershey Med. Ctr., 838 F. 3d 327 (3d Cir. 2016)</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Preliminary injunction denied. Third Circuit reversed and remanded with instructions to enter a blocking</a:t>
                      </a:r>
                      <a:r>
                        <a:rPr lang="en-US" sz="1200" baseline="0" dirty="0" smtClean="0"/>
                        <a:t> preliminary injunction. Transaction abandoned.</a:t>
                      </a:r>
                      <a:endParaRPr lang="en-US" sz="1200"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Staples Inc., </a:t>
                      </a:r>
                      <a:r>
                        <a:rPr lang="sv-SE" sz="1200" dirty="0" smtClean="0"/>
                        <a:t>190 F. Supp. 3d 100 (D.D.C. 2016)</a:t>
                      </a:r>
                      <a:r>
                        <a:rPr lang="en-US" sz="1200" dirty="0" smtClean="0"/>
                        <a:t> </a:t>
                      </a:r>
                      <a:endParaRPr lang="en-US" sz="1200" dirty="0"/>
                    </a:p>
                  </a:txBody>
                  <a:tcPr/>
                </a:tc>
                <a:tc>
                  <a:txBody>
                    <a:bodyPr/>
                    <a:lstStyle/>
                    <a:p>
                      <a:r>
                        <a:rPr lang="en-US" sz="1200" dirty="0" smtClean="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Entered blocking preliminary injunction. Transaction abandoned.</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Sysco Corp., 113 F.Supp.3d 1 (D.D.C. 2015) </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Entered blocking preliminary injunction. Transaction abandoned.</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Steris Corp., No. 1:15 CV 1080, 2015 WL 5657294 (N.D. Ohio Sept. 24, 2015)</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p>
                      <a:endParaRPr lang="en-US" sz="1200" dirty="0" smtClean="0"/>
                    </a:p>
                  </a:txBody>
                  <a:tcPr/>
                </a:tc>
                <a:tc>
                  <a:txBody>
                    <a:bodyPr/>
                    <a:lstStyle/>
                    <a:p>
                      <a:r>
                        <a:rPr lang="en-US" sz="1200" dirty="0" smtClean="0"/>
                        <a:t>Denied preliminary injunction. Administrative complaint voluntarily dismissed.</a:t>
                      </a:r>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OSF Healthcare Sys., 852 F. Supp. 2d 1069 (N.D. Ill. 2012) </a:t>
                      </a:r>
                      <a:endParaRPr lang="en-US" sz="1200" dirty="0"/>
                    </a:p>
                  </a:txBody>
                  <a:tcPr/>
                </a:tc>
                <a:tc>
                  <a:txBody>
                    <a:bodyPr/>
                    <a:lstStyle/>
                    <a:p>
                      <a:r>
                        <a:rPr lang="en-US" sz="1200" dirty="0" smtClean="0"/>
                        <a:t>Preclosing challenge</a:t>
                      </a:r>
                    </a:p>
                  </a:txBody>
                  <a:tcPr/>
                </a:tc>
                <a:tc>
                  <a:txBody>
                    <a:bodyPr/>
                    <a:lstStyle/>
                    <a:p>
                      <a:r>
                        <a:rPr lang="en-US" sz="1200" dirty="0" smtClean="0"/>
                        <a:t>Entered blocking preliminary injunction. Transaction abandoned.</a:t>
                      </a:r>
                      <a:endParaRPr lang="en-US" sz="1200" dirty="0"/>
                    </a:p>
                  </a:txBody>
                  <a:tcPr/>
                </a:tc>
              </a:tr>
            </a:tbl>
          </a:graphicData>
        </a:graphic>
      </p:graphicFrame>
      <p:sp>
        <p:nvSpPr>
          <p:cNvPr id="6" name="TextBox 5"/>
          <p:cNvSpPr txBox="1"/>
          <p:nvPr/>
        </p:nvSpPr>
        <p:spPr>
          <a:xfrm>
            <a:off x="449734" y="5705475"/>
            <a:ext cx="8246592" cy="461665"/>
          </a:xfrm>
          <a:prstGeom prst="rect">
            <a:avLst/>
          </a:prstGeom>
          <a:noFill/>
        </p:spPr>
        <p:txBody>
          <a:bodyPr wrap="square" rtlCol="0">
            <a:spAutoFit/>
          </a:bodyPr>
          <a:lstStyle/>
          <a:p>
            <a:r>
              <a:rPr lang="en-US" sz="1200" baseline="30000" dirty="0" smtClean="0"/>
              <a:t>1 </a:t>
            </a:r>
            <a:r>
              <a:rPr lang="en-US" sz="1200" dirty="0" smtClean="0"/>
              <a:t> Includes actions where a decision was rendered on a preliminary or permanent injunction.  Does not include actions where complaints were filed but were settled prior to a decision on a preliminary or permanent injunction.</a:t>
            </a:r>
            <a:endParaRPr lang="en-US" sz="1200" dirty="0"/>
          </a:p>
        </p:txBody>
      </p:sp>
    </p:spTree>
    <p:extLst>
      <p:ext uri="{BB962C8B-B14F-4D97-AF65-F5344CB8AC3E}">
        <p14:creationId xmlns:p14="http://schemas.microsoft.com/office/powerpoint/2010/main" val="71064978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litigated cases</a:t>
            </a:r>
            <a:endParaRPr lang="en-US" dirty="0"/>
          </a:p>
        </p:txBody>
      </p:sp>
      <p:sp>
        <p:nvSpPr>
          <p:cNvPr id="3" name="Content Placeholder 2"/>
          <p:cNvSpPr>
            <a:spLocks noGrp="1"/>
          </p:cNvSpPr>
          <p:nvPr>
            <p:ph idx="1"/>
          </p:nvPr>
        </p:nvSpPr>
        <p:spPr>
          <a:xfrm>
            <a:off x="457200" y="1058401"/>
            <a:ext cx="8229600" cy="427500"/>
          </a:xfrm>
        </p:spPr>
        <p:txBody>
          <a:bodyPr/>
          <a:lstStyle/>
          <a:p>
            <a:r>
              <a:rPr lang="en-US" dirty="0" smtClean="0"/>
              <a:t>Recent FTC Section 13(b) actions (</a:t>
            </a:r>
            <a:r>
              <a:rPr lang="en-US" dirty="0" err="1" smtClean="0"/>
              <a:t>con’t</a:t>
            </a:r>
            <a:r>
              <a:rPr lang="en-US" dirty="0" smtClean="0"/>
              <a:t>)</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35</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606264686"/>
              </p:ext>
            </p:extLst>
          </p:nvPr>
        </p:nvGraphicFramePr>
        <p:xfrm>
          <a:off x="885824" y="1577975"/>
          <a:ext cx="7800975" cy="4485640"/>
        </p:xfrm>
        <a:graphic>
          <a:graphicData uri="http://schemas.openxmlformats.org/drawingml/2006/table">
            <a:tbl>
              <a:tblPr firstRow="1" bandRow="1">
                <a:tableStyleId>{5C22544A-7EE6-4342-B048-85BDC9FD1C3A}</a:tableStyleId>
              </a:tblPr>
              <a:tblGrid>
                <a:gridCol w="2600325"/>
                <a:gridCol w="1390651"/>
                <a:gridCol w="3809999"/>
              </a:tblGrid>
              <a:tr h="370840">
                <a:tc>
                  <a:txBody>
                    <a:bodyPr/>
                    <a:lstStyle/>
                    <a:p>
                      <a:pPr algn="ctr"/>
                      <a:r>
                        <a:rPr lang="en-US" sz="1200" dirty="0" smtClean="0"/>
                        <a:t>Case</a:t>
                      </a:r>
                      <a:endParaRPr lang="en-US" sz="1200" dirty="0"/>
                    </a:p>
                  </a:txBody>
                  <a:tcPr anchor="ctr"/>
                </a:tc>
                <a:tc>
                  <a:txBody>
                    <a:bodyPr/>
                    <a:lstStyle/>
                    <a:p>
                      <a:pPr algn="ctr"/>
                      <a:r>
                        <a:rPr lang="en-US" sz="1200" dirty="0" smtClean="0"/>
                        <a:t>Deal Status</a:t>
                      </a:r>
                      <a:endParaRPr lang="en-US" sz="1200" dirty="0"/>
                    </a:p>
                  </a:txBody>
                  <a:tcPr anchor="ctr"/>
                </a:tc>
                <a:tc>
                  <a:txBody>
                    <a:bodyPr/>
                    <a:lstStyle/>
                    <a:p>
                      <a:pPr algn="ctr"/>
                      <a:r>
                        <a:rPr lang="en-US" sz="1200" dirty="0" smtClean="0"/>
                        <a:t>Litigation Result</a:t>
                      </a:r>
                      <a:endParaRPr lang="en-US" sz="1200" dirty="0"/>
                    </a:p>
                  </a:txBody>
                  <a:tcPr anchor="ctr"/>
                </a:tc>
              </a:tr>
              <a:tr h="370840">
                <a:tc>
                  <a:txBody>
                    <a:bodyPr/>
                    <a:lstStyle/>
                    <a:p>
                      <a:r>
                        <a:rPr lang="en-US" sz="1200" dirty="0" smtClean="0"/>
                        <a:t>FTC v. Phoebe Putney Health Sys., Inc., 793 F. Supp. 2d 1356 (M.D. Ga. 2011), </a:t>
                      </a:r>
                      <a:r>
                        <a:rPr lang="en-US" sz="1200" i="1" dirty="0" err="1" smtClean="0"/>
                        <a:t>aff'd</a:t>
                      </a:r>
                      <a:r>
                        <a:rPr lang="en-US" sz="1200" dirty="0" smtClean="0"/>
                        <a:t>, 663 F.3d 1369 (11th Cir. 2011), </a:t>
                      </a:r>
                      <a:r>
                        <a:rPr lang="en-US" sz="1200" i="1" dirty="0" smtClean="0"/>
                        <a:t>rev’d</a:t>
                      </a:r>
                      <a:r>
                        <a:rPr lang="en-US" sz="1200" dirty="0" smtClean="0"/>
                        <a:t>, 133 </a:t>
                      </a:r>
                      <a:r>
                        <a:rPr lang="en-US" sz="1200" dirty="0" err="1" smtClean="0"/>
                        <a:t>S.Ct</a:t>
                      </a:r>
                      <a:r>
                        <a:rPr lang="en-US" sz="1200" dirty="0" smtClean="0"/>
                        <a:t>. 1003 (2013)</a:t>
                      </a:r>
                      <a:endParaRPr lang="en-US" sz="1200" dirty="0"/>
                    </a:p>
                  </a:txBody>
                  <a:tcPr/>
                </a:tc>
                <a:tc>
                  <a:txBody>
                    <a:bodyPr/>
                    <a:lstStyle/>
                    <a:p>
                      <a:endParaRPr lang="en-US" sz="1200" dirty="0"/>
                    </a:p>
                  </a:txBody>
                  <a:tcPr/>
                </a:tc>
                <a:tc>
                  <a:txBody>
                    <a:bodyPr/>
                    <a:lstStyle/>
                    <a:p>
                      <a:r>
                        <a:rPr lang="en-US" sz="1200" dirty="0" smtClean="0"/>
                        <a:t>Dismissed on state action grounds. Affirmed by Eleventh Circuit. Reversed by Supreme Court.</a:t>
                      </a:r>
                      <a:endParaRPr lang="en-US" sz="1200" dirty="0"/>
                    </a:p>
                  </a:txBody>
                  <a:tcPr/>
                </a:tc>
              </a:tr>
              <a:tr h="370840">
                <a:tc>
                  <a:txBody>
                    <a:bodyPr/>
                    <a:lstStyle/>
                    <a:p>
                      <a:r>
                        <a:rPr lang="en-US" sz="1200" dirty="0" smtClean="0"/>
                        <a:t>FTC v. </a:t>
                      </a:r>
                      <a:r>
                        <a:rPr lang="en-US" sz="1200" dirty="0" err="1" smtClean="0"/>
                        <a:t>Promedica</a:t>
                      </a:r>
                      <a:r>
                        <a:rPr lang="en-US" sz="1200" dirty="0" smtClean="0"/>
                        <a:t> Health Sys., Inc., No. 3:11 CV 47, 2011 WL 1219281 (N.D. Ohio Mar. 29, 2011)</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Consummated transaction</a:t>
                      </a:r>
                    </a:p>
                  </a:txBody>
                  <a:tcPr/>
                </a:tc>
                <a:tc>
                  <a:txBody>
                    <a:bodyPr/>
                    <a:lstStyle/>
                    <a:p>
                      <a:r>
                        <a:rPr lang="en-US" sz="1200" dirty="0" smtClean="0"/>
                        <a:t>Entered preliminary injunction</a:t>
                      </a:r>
                      <a:r>
                        <a:rPr lang="en-US" sz="1200" baseline="0" dirty="0" smtClean="0"/>
                        <a:t> enjoining ProMedica from further consolidating its operations with those of St. Luke's Hospital.</a:t>
                      </a:r>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Laboratory Corp. of Am., No. SACV 10-1873 AG (</a:t>
                      </a:r>
                      <a:r>
                        <a:rPr lang="en-US" sz="1200" dirty="0" err="1" smtClean="0"/>
                        <a:t>MLGx</a:t>
                      </a:r>
                      <a:r>
                        <a:rPr lang="en-US" sz="1200" dirty="0" smtClean="0"/>
                        <a:t>), 2011 WL 3100372 (C.D. Cal. Feb. 22, 2011)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Consummated transaction</a:t>
                      </a:r>
                    </a:p>
                    <a:p>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Denied preliminary</a:t>
                      </a:r>
                      <a:r>
                        <a:rPr lang="en-US" sz="1200" baseline="0" dirty="0" smtClean="0"/>
                        <a:t> injunction </a:t>
                      </a:r>
                      <a:r>
                        <a:rPr lang="en-US" sz="1200" dirty="0" smtClean="0"/>
                        <a:t>to enjoin Lab Corp from taking further steps to integrated acquired assets. Denial of injunction affirmed.</a:t>
                      </a:r>
                      <a:r>
                        <a:rPr lang="en-US" sz="1200" baseline="0" dirty="0" smtClean="0"/>
                        <a:t> Administrative complaint voluntarily dismissed.</a:t>
                      </a:r>
                      <a:endParaRPr lang="en-US" sz="1200"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a:t>
                      </a:r>
                      <a:r>
                        <a:rPr lang="en-US" sz="1200" dirty="0" err="1" smtClean="0"/>
                        <a:t>Lundbeck</a:t>
                      </a:r>
                      <a:r>
                        <a:rPr lang="en-US" sz="1200" dirty="0" smtClean="0"/>
                        <a:t>, Inc., Civ. Nos. 08-6379 (JNE/JJG), 08-6381 (JNE/JJG), 2010 WL 3810015 (D. Minn. Aug. 31, 2010), </a:t>
                      </a:r>
                      <a:r>
                        <a:rPr lang="en-US" sz="1200" i="1" dirty="0" smtClean="0"/>
                        <a:t>aff'd</a:t>
                      </a:r>
                      <a:r>
                        <a:rPr lang="en-US" sz="1200" dirty="0" smtClean="0"/>
                        <a:t>, 650 F.3d 1236 (8th Cir. 2011)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Consummated transaction</a:t>
                      </a:r>
                    </a:p>
                    <a:p>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Denied permanent injunction to require </a:t>
                      </a:r>
                      <a:r>
                        <a:rPr lang="en-US" sz="1200" dirty="0" err="1" smtClean="0"/>
                        <a:t>Lundbeck</a:t>
                      </a:r>
                      <a:r>
                        <a:rPr lang="en-US" sz="1200" dirty="0" smtClean="0"/>
                        <a:t> to divest acquired assets or</a:t>
                      </a:r>
                      <a:r>
                        <a:rPr lang="en-US" sz="1200" baseline="0" dirty="0" smtClean="0"/>
                        <a:t> rescind acquisition agreement and dismissing action.  Affirmed. (There was no accompanying administrative complaint.)</a:t>
                      </a:r>
                      <a:endParaRPr lang="en-US" sz="1200" dirty="0" smtClean="0"/>
                    </a:p>
                    <a:p>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CCC Holdings Inc., 605 F. Supp. 2d 26 (D.D.C. 2009)</a:t>
                      </a:r>
                    </a:p>
                  </a:txBody>
                  <a:tcPr/>
                </a:tc>
                <a:tc>
                  <a:txBody>
                    <a:bodyPr/>
                    <a:lstStyle/>
                    <a:p>
                      <a:r>
                        <a:rPr lang="en-US" sz="1200" dirty="0" smtClean="0"/>
                        <a:t>Preclosing challenge</a:t>
                      </a:r>
                    </a:p>
                  </a:txBody>
                  <a:tcPr/>
                </a:tc>
                <a:tc>
                  <a:txBody>
                    <a:bodyPr/>
                    <a:lstStyle/>
                    <a:p>
                      <a:r>
                        <a:rPr lang="en-US" sz="1200" dirty="0" smtClean="0"/>
                        <a:t>Entered blocking preliminary injunction. Transaction abandoned.</a:t>
                      </a:r>
                    </a:p>
                    <a:p>
                      <a:endParaRPr lang="en-US" sz="1200" dirty="0"/>
                    </a:p>
                  </a:txBody>
                  <a:tcPr/>
                </a:tc>
              </a:tr>
            </a:tbl>
          </a:graphicData>
        </a:graphic>
      </p:graphicFrame>
    </p:spTree>
    <p:extLst>
      <p:ext uri="{BB962C8B-B14F-4D97-AF65-F5344CB8AC3E}">
        <p14:creationId xmlns:p14="http://schemas.microsoft.com/office/powerpoint/2010/main" val="4292443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litigated cases</a:t>
            </a:r>
            <a:endParaRPr lang="en-US" dirty="0"/>
          </a:p>
        </p:txBody>
      </p:sp>
      <p:sp>
        <p:nvSpPr>
          <p:cNvPr id="3" name="Content Placeholder 2"/>
          <p:cNvSpPr>
            <a:spLocks noGrp="1"/>
          </p:cNvSpPr>
          <p:nvPr>
            <p:ph idx="1"/>
          </p:nvPr>
        </p:nvSpPr>
        <p:spPr>
          <a:xfrm>
            <a:off x="457200" y="1058401"/>
            <a:ext cx="8229600" cy="427500"/>
          </a:xfrm>
        </p:spPr>
        <p:txBody>
          <a:bodyPr/>
          <a:lstStyle/>
          <a:p>
            <a:r>
              <a:rPr lang="en-US" dirty="0" smtClean="0"/>
              <a:t>Recent FTC Section 13(b) actions (</a:t>
            </a:r>
            <a:r>
              <a:rPr lang="en-US" dirty="0" err="1" smtClean="0"/>
              <a:t>con’t</a:t>
            </a:r>
            <a:r>
              <a:rPr lang="en-US" dirty="0" smtClean="0"/>
              <a:t>)</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36</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704590182"/>
              </p:ext>
            </p:extLst>
          </p:nvPr>
        </p:nvGraphicFramePr>
        <p:xfrm>
          <a:off x="885825" y="1549400"/>
          <a:ext cx="7800975" cy="4759960"/>
        </p:xfrm>
        <a:graphic>
          <a:graphicData uri="http://schemas.openxmlformats.org/drawingml/2006/table">
            <a:tbl>
              <a:tblPr firstRow="1" bandRow="1">
                <a:tableStyleId>{5C22544A-7EE6-4342-B048-85BDC9FD1C3A}</a:tableStyleId>
              </a:tblPr>
              <a:tblGrid>
                <a:gridCol w="2600325"/>
                <a:gridCol w="1390651"/>
                <a:gridCol w="3809999"/>
              </a:tblGrid>
              <a:tr h="370840">
                <a:tc>
                  <a:txBody>
                    <a:bodyPr/>
                    <a:lstStyle/>
                    <a:p>
                      <a:pPr algn="ctr"/>
                      <a:r>
                        <a:rPr lang="en-US" sz="1200" dirty="0" smtClean="0"/>
                        <a:t>Case</a:t>
                      </a:r>
                      <a:endParaRPr lang="en-US" sz="1200" dirty="0"/>
                    </a:p>
                  </a:txBody>
                  <a:tcPr anchor="ctr"/>
                </a:tc>
                <a:tc>
                  <a:txBody>
                    <a:bodyPr/>
                    <a:lstStyle/>
                    <a:p>
                      <a:pPr algn="ctr"/>
                      <a:r>
                        <a:rPr lang="en-US" sz="1200" dirty="0" smtClean="0"/>
                        <a:t>Deal Status</a:t>
                      </a:r>
                      <a:endParaRPr lang="en-US" sz="1200" dirty="0"/>
                    </a:p>
                  </a:txBody>
                  <a:tcPr anchor="ctr"/>
                </a:tc>
                <a:tc>
                  <a:txBody>
                    <a:bodyPr/>
                    <a:lstStyle/>
                    <a:p>
                      <a:pPr algn="ctr"/>
                      <a:r>
                        <a:rPr lang="en-US" sz="1200" dirty="0" smtClean="0"/>
                        <a:t>Litigation Result</a:t>
                      </a:r>
                      <a:endParaRPr lang="en-US" sz="1200" dirty="0"/>
                    </a:p>
                  </a:txBody>
                  <a:tcPr anchor="ct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Whole Foods Market, Inc., 502 F. Supp. 2d 1 (D.D.C. 2007), </a:t>
                      </a:r>
                      <a:r>
                        <a:rPr lang="en-US" sz="1200" i="1" dirty="0" smtClean="0"/>
                        <a:t>rev’d and remanded</a:t>
                      </a:r>
                      <a:r>
                        <a:rPr lang="en-US" sz="1200" dirty="0" smtClean="0"/>
                        <a:t>, 548 F.3d 1028 (D.C. Cir. 2008) (amended and reissued)</a:t>
                      </a:r>
                    </a:p>
                  </a:txBody>
                  <a:tcPr/>
                </a:tc>
                <a:tc>
                  <a:txBody>
                    <a:bodyPr/>
                    <a:lstStyle/>
                    <a:p>
                      <a:r>
                        <a:rPr lang="en-US" sz="1200" dirty="0" smtClean="0"/>
                        <a:t>Preclosing challenge</a:t>
                      </a:r>
                    </a:p>
                  </a:txBody>
                  <a:tcPr/>
                </a:tc>
                <a:tc>
                  <a:txBody>
                    <a:bodyPr/>
                    <a:lstStyle/>
                    <a:p>
                      <a:r>
                        <a:rPr lang="en-US" sz="1200" dirty="0" smtClean="0"/>
                        <a:t>Denied preliminary injunction, after which transaction</a:t>
                      </a:r>
                      <a:r>
                        <a:rPr lang="en-US" sz="1200" baseline="0" dirty="0" smtClean="0"/>
                        <a:t> closed. On appeal, reversed, finding FTC had established a likelihood of success on the merits, and remanded for consideration of the equities. Administrative litigation was settled with partial divestitures and Section 13(b) proceeding was voluntarily dismissed.</a:t>
                      </a:r>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Foster, No. CIV 07-352 JBACT. 2007 WL 1793441 (D.N.M. May 29, 2007)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p>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Denied blocking preliminary injunction. Administrative complaint voluntarily dismissed.</a:t>
                      </a:r>
                    </a:p>
                    <a:p>
                      <a:endParaRPr lang="en-US" sz="1200"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Arch Coal, Inc., 329 F. Supp. 2d 109 (D.D.C. 2004), </a:t>
                      </a:r>
                      <a:r>
                        <a:rPr lang="en-US" sz="1200" i="1" dirty="0" smtClean="0"/>
                        <a:t>appeal voluntarily dismissed</a:t>
                      </a:r>
                      <a:r>
                        <a:rPr lang="en-US" sz="1200" dirty="0" smtClean="0"/>
                        <a:t>, Nos. 04-5291, 04-7120, 2004 WL 2066879 (D.C. Cir. Sept. 15, 2004)</a:t>
                      </a:r>
                    </a:p>
                    <a:p>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p>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Denied blocking preliminary injunction. Administrative complaint voluntarily dismissed.</a:t>
                      </a:r>
                    </a:p>
                    <a:p>
                      <a:endParaRPr lang="en-US" sz="1200" dirty="0" smtClean="0"/>
                    </a:p>
                  </a:txBody>
                  <a:tcPr/>
                </a:tc>
              </a:tr>
              <a:tr h="370840">
                <a:tc>
                  <a:txBody>
                    <a:bodyPr/>
                    <a:lstStyle/>
                    <a:p>
                      <a:r>
                        <a:rPr lang="en-US" sz="1200" dirty="0" smtClean="0"/>
                        <a:t>FTC v. </a:t>
                      </a:r>
                      <a:r>
                        <a:rPr lang="en-US" sz="1200" dirty="0" err="1" smtClean="0"/>
                        <a:t>Libbey</a:t>
                      </a:r>
                      <a:r>
                        <a:rPr lang="en-US" sz="1200" dirty="0" smtClean="0"/>
                        <a:t>, Inc., 211 F. Supp.2d 34 (D.D.C. 2002)</a:t>
                      </a:r>
                    </a:p>
                  </a:txBody>
                  <a:tcPr/>
                </a:tc>
                <a:tc>
                  <a:txBody>
                    <a:bodyPr/>
                    <a:lstStyle/>
                    <a:p>
                      <a:r>
                        <a:rPr lang="en-US" sz="1200" dirty="0" smtClean="0"/>
                        <a:t>Preclosing challenge</a:t>
                      </a:r>
                    </a:p>
                  </a:txBody>
                  <a:tcPr/>
                </a:tc>
                <a:tc>
                  <a:txBody>
                    <a:bodyPr/>
                    <a:lstStyle/>
                    <a:p>
                      <a:r>
                        <a:rPr lang="en-US" sz="1200" dirty="0" smtClean="0"/>
                        <a:t>Entered blocking preliminary injunction. Transaction abandoned. Administrative litigation settled after </a:t>
                      </a:r>
                      <a:r>
                        <a:rPr lang="en-US" sz="1200" dirty="0" err="1" smtClean="0"/>
                        <a:t>Libbey</a:t>
                      </a:r>
                      <a:r>
                        <a:rPr lang="en-US" sz="1200" dirty="0" smtClean="0"/>
                        <a:t> and Newell agreed to provide the Commission with written notice prior to the acquisition, sale, transfer, or other conveyance of all or part of Anchor or Anchor's Food Service Business.</a:t>
                      </a:r>
                    </a:p>
                  </a:txBody>
                  <a:tcPr/>
                </a:tc>
              </a:tr>
            </a:tbl>
          </a:graphicData>
        </a:graphic>
      </p:graphicFrame>
    </p:spTree>
    <p:extLst>
      <p:ext uri="{BB962C8B-B14F-4D97-AF65-F5344CB8AC3E}">
        <p14:creationId xmlns:p14="http://schemas.microsoft.com/office/powerpoint/2010/main" val="289677219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litigated cases</a:t>
            </a:r>
            <a:endParaRPr lang="en-US" dirty="0"/>
          </a:p>
        </p:txBody>
      </p:sp>
      <p:sp>
        <p:nvSpPr>
          <p:cNvPr id="3" name="Content Placeholder 2"/>
          <p:cNvSpPr>
            <a:spLocks noGrp="1"/>
          </p:cNvSpPr>
          <p:nvPr>
            <p:ph idx="1"/>
          </p:nvPr>
        </p:nvSpPr>
        <p:spPr>
          <a:xfrm>
            <a:off x="457200" y="1058401"/>
            <a:ext cx="8229600" cy="427500"/>
          </a:xfrm>
        </p:spPr>
        <p:txBody>
          <a:bodyPr/>
          <a:lstStyle/>
          <a:p>
            <a:r>
              <a:rPr lang="en-US" dirty="0" smtClean="0"/>
              <a:t>Recent FTC Section 13(b) actions (</a:t>
            </a:r>
            <a:r>
              <a:rPr lang="en-US" dirty="0" err="1" smtClean="0"/>
              <a:t>con’t</a:t>
            </a:r>
            <a:r>
              <a:rPr lang="en-US" dirty="0" smtClean="0"/>
              <a:t>)</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37</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699459825"/>
              </p:ext>
            </p:extLst>
          </p:nvPr>
        </p:nvGraphicFramePr>
        <p:xfrm>
          <a:off x="885825" y="1549400"/>
          <a:ext cx="7800975" cy="2839720"/>
        </p:xfrm>
        <a:graphic>
          <a:graphicData uri="http://schemas.openxmlformats.org/drawingml/2006/table">
            <a:tbl>
              <a:tblPr firstRow="1" bandRow="1">
                <a:tableStyleId>{5C22544A-7EE6-4342-B048-85BDC9FD1C3A}</a:tableStyleId>
              </a:tblPr>
              <a:tblGrid>
                <a:gridCol w="2600325"/>
                <a:gridCol w="1390651"/>
                <a:gridCol w="3809999"/>
              </a:tblGrid>
              <a:tr h="370840">
                <a:tc>
                  <a:txBody>
                    <a:bodyPr/>
                    <a:lstStyle/>
                    <a:p>
                      <a:pPr algn="ctr"/>
                      <a:r>
                        <a:rPr lang="en-US" sz="1200" dirty="0" smtClean="0"/>
                        <a:t>Case</a:t>
                      </a:r>
                      <a:endParaRPr lang="en-US" sz="1200" dirty="0"/>
                    </a:p>
                  </a:txBody>
                  <a:tcPr anchor="ctr"/>
                </a:tc>
                <a:tc>
                  <a:txBody>
                    <a:bodyPr/>
                    <a:lstStyle/>
                    <a:p>
                      <a:pPr algn="ctr"/>
                      <a:r>
                        <a:rPr lang="en-US" sz="1200" dirty="0" smtClean="0"/>
                        <a:t>Deal Status</a:t>
                      </a:r>
                      <a:endParaRPr lang="en-US" sz="1200" dirty="0"/>
                    </a:p>
                  </a:txBody>
                  <a:tcPr anchor="ctr"/>
                </a:tc>
                <a:tc>
                  <a:txBody>
                    <a:bodyPr/>
                    <a:lstStyle/>
                    <a:p>
                      <a:pPr algn="ctr"/>
                      <a:r>
                        <a:rPr lang="en-US" sz="1200" dirty="0" smtClean="0"/>
                        <a:t>Litigation Result</a:t>
                      </a:r>
                      <a:endParaRPr lang="en-US" sz="1200" dirty="0"/>
                    </a:p>
                  </a:txBody>
                  <a:tcPr anchor="ctr"/>
                </a:tc>
              </a:tr>
              <a:tr h="370840">
                <a:tc>
                  <a:txBody>
                    <a:bodyPr/>
                    <a:lstStyle/>
                    <a:p>
                      <a:r>
                        <a:rPr lang="en-US" sz="1200" dirty="0" smtClean="0"/>
                        <a:t>FTC v. H.J. Heinz Co., 164 F. Supp.2d 659 (D.D.C.), </a:t>
                      </a:r>
                      <a:r>
                        <a:rPr lang="en-US" sz="1200" i="1" dirty="0" smtClean="0"/>
                        <a:t>on remand from</a:t>
                      </a:r>
                      <a:r>
                        <a:rPr lang="en-US" sz="1200" dirty="0" smtClean="0"/>
                        <a:t> 246 F.3d 708 (D.C. Cir. 2001), </a:t>
                      </a:r>
                      <a:r>
                        <a:rPr lang="en-US" sz="1200" i="1" dirty="0" smtClean="0"/>
                        <a:t>rev'g and remanding </a:t>
                      </a:r>
                      <a:r>
                        <a:rPr lang="en-US" sz="1200" dirty="0" smtClean="0"/>
                        <a:t>116 F. Supp. 2d 190 (D.D.C. 2000)</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txBody>
                  <a:tcPr/>
                </a:tc>
                <a:tc>
                  <a:txBody>
                    <a:bodyPr/>
                    <a:lstStyle/>
                    <a:p>
                      <a:r>
                        <a:rPr lang="en-US" sz="1200" dirty="0" smtClean="0"/>
                        <a:t>Denied blocking preliminary injunction</a:t>
                      </a:r>
                      <a:r>
                        <a:rPr lang="en-US" sz="1200" baseline="0" dirty="0" smtClean="0"/>
                        <a:t>. Reversed on appeal. On remand, action dismissed as moot when parties voluntarily terminated merger.</a:t>
                      </a:r>
                      <a:endParaRPr lang="en-US" sz="1200" dirty="0"/>
                    </a:p>
                  </a:txBody>
                  <a:tcPr/>
                </a:tc>
              </a:tr>
              <a:tr h="370840">
                <a:tc>
                  <a:txBody>
                    <a:bodyPr/>
                    <a:lstStyle/>
                    <a:p>
                      <a:r>
                        <a:rPr lang="en-US" sz="1200" dirty="0" smtClean="0"/>
                        <a:t>FTC v. Swedish Match, 131 F.Supp.2d 151 (D.D.C. 2000)</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txBody>
                  <a:tcPr/>
                </a:tc>
                <a:tc>
                  <a:txBody>
                    <a:bodyPr/>
                    <a:lstStyle/>
                    <a:p>
                      <a:r>
                        <a:rPr lang="en-US" sz="1200" dirty="0" smtClean="0"/>
                        <a:t>Entered blocking preliminary injunction. Transaction abandoned</a:t>
                      </a:r>
                      <a:endParaRPr lang="en-US" sz="1200" dirty="0"/>
                    </a:p>
                  </a:txBody>
                  <a:tcPr/>
                </a:tc>
              </a:tr>
              <a:tr h="370840">
                <a:tc>
                  <a:txBody>
                    <a:bodyPr/>
                    <a:lstStyle/>
                    <a:p>
                      <a:r>
                        <a:rPr lang="en-US" sz="1200" dirty="0" smtClean="0"/>
                        <a:t>FTC v. Cardinal Health, Inc., 12 F. Supp. 2d 34 (D.D.C. 1998)</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Dual preclosing challenges</a:t>
                      </a:r>
                    </a:p>
                  </a:txBody>
                  <a:tcPr/>
                </a:tc>
                <a:tc>
                  <a:txBody>
                    <a:bodyPr/>
                    <a:lstStyle/>
                    <a:p>
                      <a:r>
                        <a:rPr lang="en-US" sz="1200" dirty="0" smtClean="0"/>
                        <a:t>Entered blocking preliminary injunction</a:t>
                      </a:r>
                      <a:r>
                        <a:rPr lang="en-US" sz="1200" baseline="0" dirty="0" smtClean="0"/>
                        <a:t> enjoining Cardinal Health’s merger with Bergen Brunswig and McKesson’s merger with </a:t>
                      </a:r>
                      <a:r>
                        <a:rPr lang="en-US" sz="1200" baseline="0" dirty="0" err="1" smtClean="0"/>
                        <a:t>AmeriSource</a:t>
                      </a:r>
                      <a:r>
                        <a:rPr lang="en-US" sz="1200" baseline="0" dirty="0" smtClean="0"/>
                        <a:t>.  Transactions abandoned. Bergen Brunswig and </a:t>
                      </a:r>
                      <a:r>
                        <a:rPr lang="en-US" sz="1200" baseline="0" dirty="0" err="1" smtClean="0"/>
                        <a:t>AmeriSource</a:t>
                      </a:r>
                      <a:r>
                        <a:rPr lang="en-US" sz="1200" baseline="0" dirty="0" smtClean="0"/>
                        <a:t> then merged.</a:t>
                      </a:r>
                      <a:endParaRPr lang="en-US" sz="1200" dirty="0"/>
                    </a:p>
                  </a:txBody>
                  <a:tcPr/>
                </a:tc>
              </a:tr>
            </a:tbl>
          </a:graphicData>
        </a:graphic>
      </p:graphicFrame>
    </p:spTree>
    <p:extLst>
      <p:ext uri="{BB962C8B-B14F-4D97-AF65-F5344CB8AC3E}">
        <p14:creationId xmlns:p14="http://schemas.microsoft.com/office/powerpoint/2010/main" val="394933625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litigated cases</a:t>
            </a:r>
            <a:endParaRPr lang="en-US" dirty="0"/>
          </a:p>
        </p:txBody>
      </p:sp>
      <p:sp>
        <p:nvSpPr>
          <p:cNvPr id="3" name="Content Placeholder 2"/>
          <p:cNvSpPr>
            <a:spLocks noGrp="1"/>
          </p:cNvSpPr>
          <p:nvPr>
            <p:ph idx="1"/>
          </p:nvPr>
        </p:nvSpPr>
        <p:spPr>
          <a:xfrm>
            <a:off x="457200" y="1058401"/>
            <a:ext cx="8229600" cy="427500"/>
          </a:xfrm>
        </p:spPr>
        <p:txBody>
          <a:bodyPr/>
          <a:lstStyle/>
          <a:p>
            <a:r>
              <a:rPr lang="en-US" dirty="0" smtClean="0"/>
              <a:t>Recent FTC actions in federal court for permanent injunctive relief</a:t>
            </a:r>
            <a:endParaRPr lang="en-US" baseline="30000"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38</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796854325"/>
              </p:ext>
            </p:extLst>
          </p:nvPr>
        </p:nvGraphicFramePr>
        <p:xfrm>
          <a:off x="885825" y="1463675"/>
          <a:ext cx="7800975" cy="1742440"/>
        </p:xfrm>
        <a:graphic>
          <a:graphicData uri="http://schemas.openxmlformats.org/drawingml/2006/table">
            <a:tbl>
              <a:tblPr firstRow="1" bandRow="1">
                <a:tableStyleId>{5C22544A-7EE6-4342-B048-85BDC9FD1C3A}</a:tableStyleId>
              </a:tblPr>
              <a:tblGrid>
                <a:gridCol w="2600325"/>
                <a:gridCol w="1173773"/>
                <a:gridCol w="4026877"/>
              </a:tblGrid>
              <a:tr h="370840">
                <a:tc>
                  <a:txBody>
                    <a:bodyPr/>
                    <a:lstStyle/>
                    <a:p>
                      <a:pPr algn="ctr"/>
                      <a:r>
                        <a:rPr lang="en-US" sz="1200" dirty="0" smtClean="0"/>
                        <a:t>Case</a:t>
                      </a:r>
                      <a:endParaRPr lang="en-US" sz="1200" dirty="0"/>
                    </a:p>
                  </a:txBody>
                  <a:tcPr anchor="ctr"/>
                </a:tc>
                <a:tc>
                  <a:txBody>
                    <a:bodyPr/>
                    <a:lstStyle/>
                    <a:p>
                      <a:pPr algn="ctr"/>
                      <a:r>
                        <a:rPr lang="en-US" sz="1200" dirty="0" smtClean="0"/>
                        <a:t>Deal Status</a:t>
                      </a:r>
                      <a:endParaRPr lang="en-US" sz="1200" dirty="0"/>
                    </a:p>
                  </a:txBody>
                  <a:tcPr anchor="ctr"/>
                </a:tc>
                <a:tc>
                  <a:txBody>
                    <a:bodyPr/>
                    <a:lstStyle/>
                    <a:p>
                      <a:pPr algn="ctr"/>
                      <a:r>
                        <a:rPr lang="en-US" sz="1200" dirty="0" smtClean="0"/>
                        <a:t>Litigation Result</a:t>
                      </a:r>
                      <a:endParaRPr lang="en-US" sz="1200" dirty="0"/>
                    </a:p>
                  </a:txBody>
                  <a:tcPr anchor="ctr"/>
                </a:tc>
              </a:tr>
              <a:tr h="370840">
                <a:tc>
                  <a:txBody>
                    <a:bodyPr/>
                    <a:lstStyle/>
                    <a:p>
                      <a:r>
                        <a:rPr lang="en-US" sz="1200" dirty="0" smtClean="0"/>
                        <a:t>FTC v. St. Luke’s Health Sys., </a:t>
                      </a:r>
                    </a:p>
                    <a:p>
                      <a:r>
                        <a:rPr lang="en-US" sz="1200" dirty="0" smtClean="0"/>
                        <a:t>No. 1:12-CV-00560-BLW (D. Idaho Jan. 24, 2014), </a:t>
                      </a:r>
                      <a:r>
                        <a:rPr lang="en-US" sz="1200" i="1" dirty="0" smtClean="0"/>
                        <a:t>aff’d</a:t>
                      </a:r>
                      <a:r>
                        <a:rPr lang="en-US" sz="1200" dirty="0" smtClean="0"/>
                        <a:t>, No. 14-35173 (9</a:t>
                      </a:r>
                      <a:r>
                        <a:rPr lang="en-US" sz="1200" baseline="30000" dirty="0" smtClean="0"/>
                        <a:t>th</a:t>
                      </a:r>
                      <a:r>
                        <a:rPr lang="en-US" sz="1200" dirty="0" smtClean="0"/>
                        <a:t> Cir. Feb. 10, 2015)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Consummated transaction</a:t>
                      </a:r>
                    </a:p>
                    <a:p>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Divestiture ordered to sever affiliation between St. Luke’s and the </a:t>
                      </a:r>
                      <a:r>
                        <a:rPr lang="en-US" sz="1200" dirty="0" err="1" smtClean="0"/>
                        <a:t>Saltzer</a:t>
                      </a:r>
                      <a:r>
                        <a:rPr lang="en-US" sz="1200" dirty="0" smtClean="0"/>
                        <a:t> Medical Group.</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smtClean="0"/>
                        <a:t>Note</a:t>
                      </a:r>
                      <a:r>
                        <a:rPr lang="en-US" sz="1200" dirty="0" smtClean="0"/>
                        <a:t>: FTC and State of Idaho jointly brought suit seeking permanent injunctive relief. Case was joined with a pending private action and tried simultaneously.</a:t>
                      </a:r>
                    </a:p>
                    <a:p>
                      <a:endParaRPr lang="en-US" sz="1200" dirty="0" smtClean="0"/>
                    </a:p>
                  </a:txBody>
                  <a:tcPr/>
                </a:tc>
              </a:tr>
            </a:tbl>
          </a:graphicData>
        </a:graphic>
      </p:graphicFrame>
    </p:spTree>
    <p:extLst>
      <p:ext uri="{BB962C8B-B14F-4D97-AF65-F5344CB8AC3E}">
        <p14:creationId xmlns:p14="http://schemas.microsoft.com/office/powerpoint/2010/main" val="168890319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litigated cases</a:t>
            </a:r>
            <a:endParaRPr lang="en-US" dirty="0"/>
          </a:p>
        </p:txBody>
      </p:sp>
      <p:sp>
        <p:nvSpPr>
          <p:cNvPr id="3" name="Content Placeholder 2"/>
          <p:cNvSpPr>
            <a:spLocks noGrp="1"/>
          </p:cNvSpPr>
          <p:nvPr>
            <p:ph idx="1"/>
          </p:nvPr>
        </p:nvSpPr>
        <p:spPr>
          <a:xfrm>
            <a:off x="457200" y="1058401"/>
            <a:ext cx="8229600" cy="427500"/>
          </a:xfrm>
        </p:spPr>
        <p:txBody>
          <a:bodyPr/>
          <a:lstStyle/>
          <a:p>
            <a:r>
              <a:rPr lang="en-US" dirty="0" smtClean="0"/>
              <a:t>Recent FTC administrative actions</a:t>
            </a:r>
            <a:r>
              <a:rPr lang="en-US" baseline="30000" dirty="0" smtClean="0"/>
              <a:t>1</a:t>
            </a:r>
            <a:endParaRPr lang="en-US" baseline="30000"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39</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466995943"/>
              </p:ext>
            </p:extLst>
          </p:nvPr>
        </p:nvGraphicFramePr>
        <p:xfrm>
          <a:off x="885825" y="1463675"/>
          <a:ext cx="7800975" cy="4394200"/>
        </p:xfrm>
        <a:graphic>
          <a:graphicData uri="http://schemas.openxmlformats.org/drawingml/2006/table">
            <a:tbl>
              <a:tblPr firstRow="1" bandRow="1">
                <a:tableStyleId>{5C22544A-7EE6-4342-B048-85BDC9FD1C3A}</a:tableStyleId>
              </a:tblPr>
              <a:tblGrid>
                <a:gridCol w="2600325"/>
                <a:gridCol w="1173773"/>
                <a:gridCol w="4026877"/>
              </a:tblGrid>
              <a:tr h="370840">
                <a:tc>
                  <a:txBody>
                    <a:bodyPr/>
                    <a:lstStyle/>
                    <a:p>
                      <a:pPr algn="ctr"/>
                      <a:r>
                        <a:rPr lang="en-US" sz="1200" dirty="0" smtClean="0"/>
                        <a:t>Case</a:t>
                      </a:r>
                      <a:endParaRPr lang="en-US" sz="1200" dirty="0"/>
                    </a:p>
                  </a:txBody>
                  <a:tcPr anchor="ctr"/>
                </a:tc>
                <a:tc>
                  <a:txBody>
                    <a:bodyPr/>
                    <a:lstStyle/>
                    <a:p>
                      <a:pPr algn="ctr"/>
                      <a:r>
                        <a:rPr lang="en-US" sz="1200" dirty="0" smtClean="0"/>
                        <a:t>Deal Status</a:t>
                      </a:r>
                      <a:endParaRPr lang="en-US" sz="1200" dirty="0"/>
                    </a:p>
                  </a:txBody>
                  <a:tcPr anchor="ctr"/>
                </a:tc>
                <a:tc>
                  <a:txBody>
                    <a:bodyPr/>
                    <a:lstStyle/>
                    <a:p>
                      <a:pPr algn="ctr"/>
                      <a:r>
                        <a:rPr lang="en-US" sz="1200" dirty="0" smtClean="0"/>
                        <a:t>Litigation Result</a:t>
                      </a:r>
                      <a:endParaRPr lang="en-US" sz="1200" dirty="0"/>
                    </a:p>
                  </a:txBody>
                  <a:tcPr anchor="ctr"/>
                </a:tc>
              </a:tr>
              <a:tr h="370840">
                <a:tc>
                  <a:txBody>
                    <a:bodyPr/>
                    <a:lstStyle/>
                    <a:p>
                      <a:r>
                        <a:rPr lang="en-US" sz="1200" i="1" dirty="0" smtClean="0"/>
                        <a:t>In re </a:t>
                      </a:r>
                      <a:r>
                        <a:rPr lang="en-US" sz="1200" dirty="0" smtClean="0"/>
                        <a:t>ProMedica Health Sys., Inc., </a:t>
                      </a:r>
                      <a:r>
                        <a:rPr lang="en-US" sz="1200" dirty="0" err="1" smtClean="0"/>
                        <a:t>Dkt</a:t>
                      </a:r>
                      <a:r>
                        <a:rPr lang="en-US" sz="1200" dirty="0" smtClean="0"/>
                        <a:t>. No. 9346 (FTC June 25, 2012), </a:t>
                      </a:r>
                      <a:r>
                        <a:rPr lang="en-US" sz="1200" i="1" dirty="0" err="1" smtClean="0"/>
                        <a:t>aff'd</a:t>
                      </a:r>
                      <a:r>
                        <a:rPr lang="en-US" sz="1200" dirty="0" smtClean="0"/>
                        <a:t>, ProMedica Health System, Inc. v. FTC, No. 12-3583 (6th Cir. Apr. 22, 2014)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Consummated transaction</a:t>
                      </a:r>
                    </a:p>
                    <a:p>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Divestiture ordered</a:t>
                      </a:r>
                    </a:p>
                    <a:p>
                      <a:endParaRPr lang="en-US" sz="1200" dirty="0" smtClean="0"/>
                    </a:p>
                  </a:txBody>
                  <a:tcPr/>
                </a:tc>
              </a:tr>
              <a:tr h="370840">
                <a:tc>
                  <a:txBody>
                    <a:bodyPr/>
                    <a:lstStyle/>
                    <a:p>
                      <a:r>
                        <a:rPr lang="en-US" sz="1200" i="1" dirty="0" smtClean="0"/>
                        <a:t>In re</a:t>
                      </a:r>
                      <a:r>
                        <a:rPr lang="en-US" sz="1200" dirty="0" smtClean="0"/>
                        <a:t> Polypore Int'l, Inc., 149 F.T.C. 486 (</a:t>
                      </a:r>
                      <a:r>
                        <a:rPr lang="en-US" sz="1200" dirty="0" err="1" smtClean="0"/>
                        <a:t>Dkt</a:t>
                      </a:r>
                      <a:r>
                        <a:rPr lang="en-US" sz="1200" dirty="0" smtClean="0"/>
                        <a:t>. No. 9327) (FTC Dec. 13, 2010), </a:t>
                      </a:r>
                      <a:r>
                        <a:rPr lang="en-US" sz="1200" i="1" dirty="0" smtClean="0"/>
                        <a:t>aff'd</a:t>
                      </a:r>
                      <a:r>
                        <a:rPr lang="en-US" sz="1200" dirty="0" smtClean="0"/>
                        <a:t>, Polypore Int'l, Inc. v. FTC, 686 F.3d 1208 </a:t>
                      </a:r>
                      <a:br>
                        <a:rPr lang="en-US" sz="1200" dirty="0" smtClean="0"/>
                      </a:br>
                      <a:r>
                        <a:rPr lang="en-US" sz="1200" dirty="0" smtClean="0"/>
                        <a:t>(11th Cir. 2012)</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Consummated transaction</a:t>
                      </a:r>
                    </a:p>
                    <a:p>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Divestiture ordered</a:t>
                      </a:r>
                    </a:p>
                    <a:p>
                      <a:endParaRPr lang="en-US" sz="1200" dirty="0"/>
                    </a:p>
                  </a:txBody>
                  <a:tcPr/>
                </a:tc>
              </a:tr>
              <a:tr h="370840">
                <a:tc>
                  <a:txBody>
                    <a:bodyPr/>
                    <a:lstStyle/>
                    <a:p>
                      <a:r>
                        <a:rPr lang="en-US" sz="1200" i="1" dirty="0" smtClean="0"/>
                        <a:t>In re</a:t>
                      </a:r>
                      <a:r>
                        <a:rPr lang="en-US" sz="1200" dirty="0" smtClean="0"/>
                        <a:t> Evanston Northwestern Healthcare Corp., </a:t>
                      </a:r>
                      <a:r>
                        <a:rPr lang="en-US" sz="1200" dirty="0" err="1" smtClean="0"/>
                        <a:t>Dkt</a:t>
                      </a:r>
                      <a:r>
                        <a:rPr lang="en-US" sz="1200" dirty="0" smtClean="0"/>
                        <a:t>. No. 9315 (FTC Aug. 6, 2007, and Apr. 28, 2008) (opinions on liability and remedy)  </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Consummated transaction</a:t>
                      </a:r>
                    </a:p>
                  </a:txBody>
                  <a:tcPr/>
                </a:tc>
                <a:tc>
                  <a:txBody>
                    <a:bodyPr/>
                    <a:lstStyle/>
                    <a:p>
                      <a:r>
                        <a:rPr lang="en-US" sz="1200" dirty="0" smtClean="0"/>
                        <a:t>Rejecting ALJ’s divestiture</a:t>
                      </a:r>
                      <a:r>
                        <a:rPr lang="en-US" sz="1200" baseline="0" dirty="0" smtClean="0"/>
                        <a:t> </a:t>
                      </a:r>
                      <a:r>
                        <a:rPr lang="en-US" sz="1200" dirty="0" smtClean="0"/>
                        <a:t>order and instead requiring Evanston to set up two separate and independent contract negotiation teams to bargain with managed care organizations to revive competition between Evanston’s two hospitals and the Highland Park hospital</a:t>
                      </a:r>
                      <a:endParaRPr lang="en-US" sz="1200" dirty="0"/>
                    </a:p>
                  </a:txBody>
                  <a:tcPr/>
                </a:tc>
              </a:tr>
              <a:tr h="370840">
                <a:tc>
                  <a:txBody>
                    <a:bodyPr/>
                    <a:lstStyle/>
                    <a:p>
                      <a:r>
                        <a:rPr lang="en-US" sz="1200" i="1" dirty="0" smtClean="0"/>
                        <a:t>In re </a:t>
                      </a:r>
                      <a:r>
                        <a:rPr lang="en-US" sz="1200" dirty="0" smtClean="0"/>
                        <a:t>Chicago Bridge &amp; Iron Co., 138 F.T.C. 1024 (Jan. 6, 2005) (</a:t>
                      </a:r>
                      <a:r>
                        <a:rPr lang="en-US" sz="1200" dirty="0" err="1" smtClean="0"/>
                        <a:t>Dkt</a:t>
                      </a:r>
                      <a:r>
                        <a:rPr lang="en-US" sz="1200" dirty="0" smtClean="0"/>
                        <a:t>. No. 9300), </a:t>
                      </a:r>
                      <a:r>
                        <a:rPr lang="en-US" sz="1200" i="1" dirty="0" smtClean="0"/>
                        <a:t>aff’d</a:t>
                      </a:r>
                      <a:r>
                        <a:rPr lang="en-US" sz="1200" dirty="0" smtClean="0"/>
                        <a:t>, Chicago Bridge &amp; Iron Co. v. FTC, 534 F.3d 410 (5th Cir. 2008).</a:t>
                      </a:r>
                      <a:endParaRPr lang="en-US" sz="1200" dirty="0"/>
                    </a:p>
                  </a:txBody>
                  <a:tcPr/>
                </a:tc>
                <a:tc>
                  <a:txBody>
                    <a:bodyPr/>
                    <a:lstStyle/>
                    <a:p>
                      <a:r>
                        <a:rPr lang="en-US" sz="1200" dirty="0" smtClean="0"/>
                        <a:t>Consummated transaction</a:t>
                      </a:r>
                    </a:p>
                  </a:txBody>
                  <a:tcPr/>
                </a:tc>
                <a:tc>
                  <a:txBody>
                    <a:bodyPr/>
                    <a:lstStyle/>
                    <a:p>
                      <a:r>
                        <a:rPr lang="en-US" sz="1200" dirty="0" smtClean="0"/>
                        <a:t>Divestiture ordered</a:t>
                      </a:r>
                      <a:endParaRPr lang="en-US" sz="1200" dirty="0"/>
                    </a:p>
                  </a:txBody>
                  <a:tcPr/>
                </a:tc>
              </a:tr>
            </a:tbl>
          </a:graphicData>
        </a:graphic>
      </p:graphicFrame>
      <p:sp>
        <p:nvSpPr>
          <p:cNvPr id="6" name="TextBox 5"/>
          <p:cNvSpPr txBox="1"/>
          <p:nvPr/>
        </p:nvSpPr>
        <p:spPr>
          <a:xfrm>
            <a:off x="449734" y="5886450"/>
            <a:ext cx="8246592" cy="276999"/>
          </a:xfrm>
          <a:prstGeom prst="rect">
            <a:avLst/>
          </a:prstGeom>
          <a:noFill/>
        </p:spPr>
        <p:txBody>
          <a:bodyPr wrap="square" rtlCol="0">
            <a:spAutoFit/>
          </a:bodyPr>
          <a:lstStyle/>
          <a:p>
            <a:r>
              <a:rPr lang="en-US" sz="1200" baseline="30000" dirty="0" smtClean="0"/>
              <a:t>1 </a:t>
            </a:r>
            <a:r>
              <a:rPr lang="en-US" sz="1200" dirty="0" smtClean="0"/>
              <a:t> Includes actions where an initial decision was issued. </a:t>
            </a:r>
            <a:endParaRPr lang="en-US" sz="1200" dirty="0"/>
          </a:p>
        </p:txBody>
      </p:sp>
    </p:spTree>
    <p:extLst>
      <p:ext uri="{BB962C8B-B14F-4D97-AF65-F5344CB8AC3E}">
        <p14:creationId xmlns:p14="http://schemas.microsoft.com/office/powerpoint/2010/main" val="21214145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injunctions in merger cases</a:t>
            </a:r>
            <a:endParaRPr lang="en-US" dirty="0"/>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solidFill>
                  <a:srgbClr val="000000"/>
                </a:solidFill>
              </a:rPr>
              <a:pPr>
                <a:defRPr/>
              </a:pPr>
              <a:t>4</a:t>
            </a:fld>
            <a:endParaRPr lang="en-US" altLang="en-US">
              <a:solidFill>
                <a:srgbClr val="0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930190915"/>
              </p:ext>
            </p:extLst>
          </p:nvPr>
        </p:nvGraphicFramePr>
        <p:xfrm>
          <a:off x="492369" y="2224455"/>
          <a:ext cx="8159262" cy="2417884"/>
        </p:xfrm>
        <a:graphic>
          <a:graphicData uri="http://schemas.openxmlformats.org/drawingml/2006/table">
            <a:tbl>
              <a:tblPr firstRow="1" firstCol="1" bandRow="1">
                <a:tableStyleId>{5C22544A-7EE6-4342-B048-85BDC9FD1C3A}</a:tableStyleId>
              </a:tblPr>
              <a:tblGrid>
                <a:gridCol w="2545935"/>
                <a:gridCol w="5613327"/>
              </a:tblGrid>
              <a:tr h="324380">
                <a:tc>
                  <a:txBody>
                    <a:bodyPr/>
                    <a:lstStyle/>
                    <a:p>
                      <a:pPr marL="0" marR="0" algn="ctr">
                        <a:spcBef>
                          <a:spcPts val="0"/>
                        </a:spcBef>
                        <a:spcAft>
                          <a:spcPts val="600"/>
                        </a:spcAft>
                        <a:tabLst>
                          <a:tab pos="137160" algn="l"/>
                          <a:tab pos="914400" algn="l"/>
                        </a:tabLst>
                      </a:pPr>
                      <a:r>
                        <a:rPr lang="en-US" sz="1400" dirty="0" smtClean="0">
                          <a:effectLst/>
                          <a:latin typeface="Helvetica"/>
                          <a:ea typeface="Times New Roman"/>
                          <a:cs typeface="Times New Roman"/>
                        </a:rPr>
                        <a:t>Injunction type</a:t>
                      </a:r>
                      <a:endParaRPr lang="en-US" sz="1400" dirty="0">
                        <a:effectLst/>
                        <a:latin typeface="Helvetica"/>
                        <a:ea typeface="Times New Roman"/>
                        <a:cs typeface="Times New Roman"/>
                      </a:endParaRPr>
                    </a:p>
                  </a:txBody>
                  <a:tcPr marL="68580" marR="68580" marT="0" marB="0" anchor="ctr"/>
                </a:tc>
                <a:tc>
                  <a:txBody>
                    <a:bodyPr/>
                    <a:lstStyle/>
                    <a:p>
                      <a:pPr marL="0" marR="0" algn="ctr">
                        <a:spcBef>
                          <a:spcPts val="0"/>
                        </a:spcBef>
                        <a:spcAft>
                          <a:spcPts val="600"/>
                        </a:spcAft>
                        <a:tabLst>
                          <a:tab pos="137160" algn="l"/>
                          <a:tab pos="914400" algn="l"/>
                        </a:tabLst>
                      </a:pPr>
                      <a:r>
                        <a:rPr lang="en-US" sz="1400" dirty="0" smtClean="0">
                          <a:effectLst/>
                          <a:latin typeface="Helvetica"/>
                          <a:ea typeface="Times New Roman"/>
                          <a:cs typeface="Times New Roman"/>
                        </a:rPr>
                        <a:t>Relief ordered</a:t>
                      </a:r>
                      <a:endParaRPr lang="en-US" sz="1400" dirty="0">
                        <a:effectLst/>
                        <a:latin typeface="Helvetica"/>
                        <a:ea typeface="Times New Roman"/>
                        <a:cs typeface="Times New Roman"/>
                      </a:endParaRPr>
                    </a:p>
                  </a:txBody>
                  <a:tcPr marL="68580" marR="68580" marT="0" marB="0" anchor="ctr"/>
                </a:tc>
              </a:tr>
              <a:tr h="324380">
                <a:tc>
                  <a:txBody>
                    <a:bodyPr/>
                    <a:lstStyle/>
                    <a:p>
                      <a:pPr marL="0" marR="0">
                        <a:spcBef>
                          <a:spcPts val="600"/>
                        </a:spcBef>
                        <a:spcAft>
                          <a:spcPts val="600"/>
                        </a:spcAft>
                        <a:tabLst>
                          <a:tab pos="137160" algn="l"/>
                          <a:tab pos="914400" algn="l"/>
                        </a:tabLst>
                      </a:pPr>
                      <a:r>
                        <a:rPr lang="en-US" sz="1400" dirty="0">
                          <a:effectLst/>
                        </a:rPr>
                        <a:t>TRO</a:t>
                      </a:r>
                      <a:endParaRPr lang="en-US" sz="1400" dirty="0">
                        <a:effectLst/>
                        <a:latin typeface="Helvetica"/>
                        <a:ea typeface="Times New Roman"/>
                        <a:cs typeface="Times New Roman"/>
                      </a:endParaRPr>
                    </a:p>
                  </a:txBody>
                  <a:tcPr marL="68580" marR="68580" marT="0" marB="0" anchor="ctr"/>
                </a:tc>
                <a:tc>
                  <a:txBody>
                    <a:bodyPr/>
                    <a:lstStyle/>
                    <a:p>
                      <a:pPr marL="0" marR="0">
                        <a:spcBef>
                          <a:spcPts val="600"/>
                        </a:spcBef>
                        <a:spcAft>
                          <a:spcPts val="600"/>
                        </a:spcAft>
                        <a:tabLst>
                          <a:tab pos="137160" algn="l"/>
                          <a:tab pos="914400" algn="l"/>
                        </a:tabLst>
                      </a:pPr>
                      <a:r>
                        <a:rPr lang="en-US" sz="1400" dirty="0">
                          <a:effectLst/>
                        </a:rPr>
                        <a:t>Maintain status quo </a:t>
                      </a:r>
                      <a:r>
                        <a:rPr lang="en-US" sz="1400" dirty="0" smtClean="0">
                          <a:effectLst/>
                        </a:rPr>
                        <a:t>pending decision</a:t>
                      </a:r>
                      <a:r>
                        <a:rPr lang="en-US" sz="1400" baseline="0" dirty="0" smtClean="0">
                          <a:effectLst/>
                        </a:rPr>
                        <a:t> on a preliminary injunction</a:t>
                      </a:r>
                      <a:endParaRPr lang="en-US" sz="1400" dirty="0">
                        <a:effectLst/>
                        <a:latin typeface="Helvetica"/>
                        <a:ea typeface="Times New Roman"/>
                        <a:cs typeface="Times New Roman"/>
                      </a:endParaRPr>
                    </a:p>
                  </a:txBody>
                  <a:tcPr marL="68580" marR="68580" marT="0" marB="0" anchor="ctr"/>
                </a:tc>
              </a:tr>
              <a:tr h="958174">
                <a:tc>
                  <a:txBody>
                    <a:bodyPr/>
                    <a:lstStyle/>
                    <a:p>
                      <a:pPr marL="0" marR="0">
                        <a:spcBef>
                          <a:spcPts val="600"/>
                        </a:spcBef>
                        <a:spcAft>
                          <a:spcPts val="600"/>
                        </a:spcAft>
                        <a:tabLst>
                          <a:tab pos="137160" algn="l"/>
                          <a:tab pos="914400" algn="l"/>
                        </a:tabLst>
                      </a:pPr>
                      <a:r>
                        <a:rPr lang="en-US" sz="1400" dirty="0">
                          <a:effectLst/>
                        </a:rPr>
                        <a:t>Preliminary injunction</a:t>
                      </a:r>
                      <a:endParaRPr lang="en-US" sz="1400" dirty="0">
                        <a:effectLst/>
                        <a:latin typeface="Helvetica"/>
                        <a:ea typeface="Times New Roman"/>
                        <a:cs typeface="Times New Roman"/>
                      </a:endParaRPr>
                    </a:p>
                  </a:txBody>
                  <a:tcPr marL="68580" marR="68580" marT="0" marB="0"/>
                </a:tc>
                <a:tc>
                  <a:txBody>
                    <a:bodyPr/>
                    <a:lstStyle/>
                    <a:p>
                      <a:pPr marL="0" marR="0">
                        <a:spcBef>
                          <a:spcPts val="0"/>
                        </a:spcBef>
                        <a:spcAft>
                          <a:spcPts val="600"/>
                        </a:spcAft>
                        <a:tabLst>
                          <a:tab pos="137160" algn="l"/>
                          <a:tab pos="914400" algn="l"/>
                        </a:tabLst>
                      </a:pPr>
                      <a:r>
                        <a:rPr lang="en-US" sz="1400" dirty="0">
                          <a:effectLst/>
                        </a:rPr>
                        <a:t>Premerger: 	Blocking injunctions (not hold separate)</a:t>
                      </a:r>
                    </a:p>
                    <a:p>
                      <a:pPr marL="0" marR="0">
                        <a:spcBef>
                          <a:spcPts val="0"/>
                        </a:spcBef>
                        <a:spcAft>
                          <a:spcPts val="600"/>
                        </a:spcAft>
                        <a:tabLst>
                          <a:tab pos="137160" algn="l"/>
                          <a:tab pos="914400" algn="l"/>
                        </a:tabLst>
                      </a:pPr>
                      <a:r>
                        <a:rPr lang="en-US" sz="1400" dirty="0">
                          <a:effectLst/>
                        </a:rPr>
                        <a:t>Postmerger: 	Hold separate/preserve assets for divestiture</a:t>
                      </a:r>
                    </a:p>
                    <a:p>
                      <a:pPr marL="0" marR="0">
                        <a:spcBef>
                          <a:spcPts val="0"/>
                        </a:spcBef>
                        <a:spcAft>
                          <a:spcPts val="600"/>
                        </a:spcAft>
                        <a:tabLst>
                          <a:tab pos="137160" algn="l"/>
                          <a:tab pos="914400" algn="l"/>
                        </a:tabLst>
                      </a:pPr>
                      <a:r>
                        <a:rPr lang="en-US" sz="1400" dirty="0">
                          <a:effectLst/>
                        </a:rPr>
                        <a:t>		</a:t>
                      </a:r>
                      <a:r>
                        <a:rPr lang="en-US" sz="1400" dirty="0" smtClean="0">
                          <a:effectLst/>
                        </a:rPr>
                        <a:t>	</a:t>
                      </a:r>
                      <a:r>
                        <a:rPr lang="en-US" sz="1400" dirty="0" err="1" smtClean="0">
                          <a:effectLst/>
                        </a:rPr>
                        <a:t>Recission</a:t>
                      </a:r>
                      <a:r>
                        <a:rPr lang="en-US" sz="1400" dirty="0" smtClean="0">
                          <a:effectLst/>
                        </a:rPr>
                        <a:t> </a:t>
                      </a:r>
                      <a:r>
                        <a:rPr lang="en-US" sz="1400" dirty="0">
                          <a:effectLst/>
                        </a:rPr>
                        <a:t>in the right case</a:t>
                      </a:r>
                      <a:endParaRPr lang="en-US" sz="1400" dirty="0">
                        <a:effectLst/>
                        <a:latin typeface="Helvetica"/>
                        <a:ea typeface="Times New Roman"/>
                        <a:cs typeface="Times New Roman"/>
                      </a:endParaRPr>
                    </a:p>
                  </a:txBody>
                  <a:tcPr marL="68580" marR="68580" marT="0" marB="0" anchor="ctr"/>
                </a:tc>
              </a:tr>
              <a:tr h="810950">
                <a:tc>
                  <a:txBody>
                    <a:bodyPr/>
                    <a:lstStyle/>
                    <a:p>
                      <a:pPr marL="0" marR="0">
                        <a:spcBef>
                          <a:spcPts val="0"/>
                        </a:spcBef>
                        <a:spcAft>
                          <a:spcPts val="600"/>
                        </a:spcAft>
                        <a:tabLst>
                          <a:tab pos="137160" algn="l"/>
                          <a:tab pos="914400" algn="l"/>
                        </a:tabLst>
                      </a:pPr>
                      <a:r>
                        <a:rPr lang="en-US" sz="1400" dirty="0">
                          <a:effectLst/>
                        </a:rPr>
                        <a:t>Permanent injunction</a:t>
                      </a:r>
                      <a:endParaRPr lang="en-US" sz="1400" dirty="0">
                        <a:effectLst/>
                        <a:latin typeface="Helvetica"/>
                        <a:ea typeface="Times New Roman"/>
                        <a:cs typeface="Times New Roman"/>
                      </a:endParaRPr>
                    </a:p>
                  </a:txBody>
                  <a:tcPr marL="68580" marR="68580" marT="0" marB="0"/>
                </a:tc>
                <a:tc>
                  <a:txBody>
                    <a:bodyPr/>
                    <a:lstStyle/>
                    <a:p>
                      <a:pPr marL="0" marR="0">
                        <a:spcBef>
                          <a:spcPts val="0"/>
                        </a:spcBef>
                        <a:spcAft>
                          <a:spcPts val="600"/>
                        </a:spcAft>
                        <a:tabLst>
                          <a:tab pos="137160" algn="l"/>
                          <a:tab pos="914400" algn="l"/>
                        </a:tabLst>
                      </a:pPr>
                      <a:r>
                        <a:rPr lang="en-US" sz="1400" dirty="0">
                          <a:effectLst/>
                        </a:rPr>
                        <a:t>Premerger: 	Blocking injunction </a:t>
                      </a:r>
                    </a:p>
                    <a:p>
                      <a:pPr marL="0" marR="0">
                        <a:spcBef>
                          <a:spcPts val="0"/>
                        </a:spcBef>
                        <a:spcAft>
                          <a:spcPts val="600"/>
                        </a:spcAft>
                        <a:tabLst>
                          <a:tab pos="137160" algn="l"/>
                          <a:tab pos="914400" algn="l"/>
                        </a:tabLst>
                      </a:pPr>
                      <a:r>
                        <a:rPr lang="en-US" sz="1400" dirty="0">
                          <a:effectLst/>
                        </a:rPr>
                        <a:t>Postmerger:	Divestiture (</a:t>
                      </a:r>
                      <a:r>
                        <a:rPr lang="en-US" sz="1400" dirty="0" err="1">
                          <a:effectLst/>
                        </a:rPr>
                        <a:t>recission</a:t>
                      </a:r>
                      <a:r>
                        <a:rPr lang="en-US" sz="1400" dirty="0">
                          <a:effectLst/>
                        </a:rPr>
                        <a:t> in one case)</a:t>
                      </a:r>
                      <a:endParaRPr lang="en-US" sz="1400" dirty="0">
                        <a:effectLst/>
                        <a:latin typeface="Helvetica"/>
                        <a:ea typeface="Times New Roman"/>
                        <a:cs typeface="Times New Roman"/>
                      </a:endParaRPr>
                    </a:p>
                  </a:txBody>
                  <a:tcPr marL="68580" marR="68580" marT="0" marB="0" anchor="ctr"/>
                </a:tc>
              </a:tr>
            </a:tbl>
          </a:graphicData>
        </a:graphic>
      </p:graphicFrame>
    </p:spTree>
    <p:extLst>
      <p:ext uri="{BB962C8B-B14F-4D97-AF65-F5344CB8AC3E}">
        <p14:creationId xmlns:p14="http://schemas.microsoft.com/office/powerpoint/2010/main" val="34478149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TextBox 92"/>
          <p:cNvSpPr txBox="1"/>
          <p:nvPr/>
        </p:nvSpPr>
        <p:spPr>
          <a:xfrm>
            <a:off x="2723985" y="4829696"/>
            <a:ext cx="1118761" cy="461665"/>
          </a:xfrm>
          <a:prstGeom prst="rect">
            <a:avLst/>
          </a:prstGeom>
          <a:noFill/>
        </p:spPr>
        <p:txBody>
          <a:bodyPr wrap="square" rtlCol="0">
            <a:spAutoFit/>
          </a:bodyPr>
          <a:lstStyle/>
          <a:p>
            <a:pPr algn="ctr"/>
            <a:r>
              <a:rPr lang="en-US" sz="1200" dirty="0" smtClean="0">
                <a:latin typeface="Arial Narrow" panose="020B0606020202030204" pitchFamily="34" charset="0"/>
              </a:rPr>
              <a:t>Stipulate </a:t>
            </a:r>
            <a:br>
              <a:rPr lang="en-US" sz="1200" dirty="0" smtClean="0">
                <a:latin typeface="Arial Narrow" panose="020B0606020202030204" pitchFamily="34" charset="0"/>
              </a:rPr>
            </a:br>
            <a:r>
              <a:rPr lang="en-US" sz="1200" dirty="0" smtClean="0">
                <a:latin typeface="Arial Narrow" panose="020B0606020202030204" pitchFamily="34" charset="0"/>
              </a:rPr>
              <a:t>to TRO</a:t>
            </a:r>
            <a:endParaRPr lang="en-US" sz="1200" dirty="0">
              <a:latin typeface="Arial Narrow" panose="020B0606020202030204" pitchFamily="34" charset="0"/>
            </a:endParaRPr>
          </a:p>
        </p:txBody>
      </p:sp>
      <p:sp>
        <p:nvSpPr>
          <p:cNvPr id="10" name="TextBox 9"/>
          <p:cNvSpPr txBox="1"/>
          <p:nvPr/>
        </p:nvSpPr>
        <p:spPr>
          <a:xfrm>
            <a:off x="2752603" y="2382225"/>
            <a:ext cx="1090144" cy="461665"/>
          </a:xfrm>
          <a:prstGeom prst="rect">
            <a:avLst/>
          </a:prstGeom>
          <a:noFill/>
        </p:spPr>
        <p:txBody>
          <a:bodyPr wrap="square" rtlCol="0">
            <a:spAutoFit/>
          </a:bodyPr>
          <a:lstStyle/>
          <a:p>
            <a:pPr algn="ctr"/>
            <a:r>
              <a:rPr lang="en-US" sz="1200" dirty="0" smtClean="0">
                <a:latin typeface="Arial Narrow" panose="020B0606020202030204" pitchFamily="34" charset="0"/>
              </a:rPr>
              <a:t>Stipulate </a:t>
            </a:r>
            <a:br>
              <a:rPr lang="en-US" sz="1200" dirty="0" smtClean="0">
                <a:latin typeface="Arial Narrow" panose="020B0606020202030204" pitchFamily="34" charset="0"/>
              </a:rPr>
            </a:br>
            <a:r>
              <a:rPr lang="en-US" sz="1200" dirty="0" smtClean="0">
                <a:latin typeface="Arial Narrow" panose="020B0606020202030204" pitchFamily="34" charset="0"/>
              </a:rPr>
              <a:t>to TRO</a:t>
            </a:r>
            <a:endParaRPr lang="en-US" sz="1200" dirty="0">
              <a:latin typeface="Arial Narrow" panose="020B0606020202030204" pitchFamily="34" charset="0"/>
            </a:endParaRPr>
          </a:p>
        </p:txBody>
      </p:sp>
      <p:sp>
        <p:nvSpPr>
          <p:cNvPr id="120" name="TextBox 119"/>
          <p:cNvSpPr txBox="1"/>
          <p:nvPr/>
        </p:nvSpPr>
        <p:spPr>
          <a:xfrm>
            <a:off x="923925" y="5657675"/>
            <a:ext cx="1009650" cy="461665"/>
          </a:xfrm>
          <a:prstGeom prst="rect">
            <a:avLst/>
          </a:prstGeom>
          <a:noFill/>
        </p:spPr>
        <p:txBody>
          <a:bodyPr wrap="square" rtlCol="0">
            <a:spAutoFit/>
          </a:bodyPr>
          <a:lstStyle/>
          <a:p>
            <a:pPr algn="ctr"/>
            <a:r>
              <a:rPr lang="en-US" sz="1200" dirty="0" smtClean="0">
                <a:latin typeface="Arial Narrow" panose="020B0606020202030204" pitchFamily="34" charset="0"/>
              </a:rPr>
              <a:t>Administrative</a:t>
            </a:r>
          </a:p>
          <a:p>
            <a:pPr algn="ctr"/>
            <a:r>
              <a:rPr lang="en-US" sz="1200" dirty="0" smtClean="0">
                <a:latin typeface="Arial Narrow" panose="020B0606020202030204" pitchFamily="34" charset="0"/>
              </a:rPr>
              <a:t>Complaint</a:t>
            </a:r>
            <a:endParaRPr lang="en-US" sz="1200" dirty="0">
              <a:latin typeface="Arial Narrow" panose="020B0606020202030204" pitchFamily="34" charset="0"/>
            </a:endParaRPr>
          </a:p>
        </p:txBody>
      </p:sp>
      <p:sp>
        <p:nvSpPr>
          <p:cNvPr id="26" name="TextBox 25"/>
          <p:cNvSpPr txBox="1"/>
          <p:nvPr/>
        </p:nvSpPr>
        <p:spPr>
          <a:xfrm>
            <a:off x="4566457" y="1585492"/>
            <a:ext cx="1053291" cy="461665"/>
          </a:xfrm>
          <a:prstGeom prst="rect">
            <a:avLst/>
          </a:prstGeom>
          <a:noFill/>
        </p:spPr>
        <p:txBody>
          <a:bodyPr wrap="square" rtlCol="0">
            <a:spAutoFit/>
          </a:bodyPr>
          <a:lstStyle/>
          <a:p>
            <a:pPr algn="ctr"/>
            <a:r>
              <a:rPr lang="en-US" sz="1200" dirty="0" smtClean="0">
                <a:latin typeface="Arial Narrow" panose="020B0606020202030204" pitchFamily="34" charset="0"/>
              </a:rPr>
              <a:t>Interlocutory Appeal</a:t>
            </a:r>
            <a:endParaRPr lang="en-US" sz="1200" dirty="0">
              <a:latin typeface="Arial Narrow" panose="020B0606020202030204" pitchFamily="34" charset="0"/>
            </a:endParaRPr>
          </a:p>
        </p:txBody>
      </p:sp>
      <p:sp>
        <p:nvSpPr>
          <p:cNvPr id="20" name="TextBox 19"/>
          <p:cNvSpPr txBox="1"/>
          <p:nvPr/>
        </p:nvSpPr>
        <p:spPr>
          <a:xfrm>
            <a:off x="4560753" y="2378436"/>
            <a:ext cx="1058996" cy="461665"/>
          </a:xfrm>
          <a:prstGeom prst="rect">
            <a:avLst/>
          </a:prstGeom>
          <a:noFill/>
        </p:spPr>
        <p:txBody>
          <a:bodyPr wrap="square" rtlCol="0">
            <a:spAutoFit/>
          </a:bodyPr>
          <a:lstStyle/>
          <a:p>
            <a:pPr algn="ctr"/>
            <a:r>
              <a:rPr lang="en-US" sz="1200" dirty="0" smtClean="0">
                <a:latin typeface="Arial Narrow" panose="020B0606020202030204" pitchFamily="34" charset="0"/>
              </a:rPr>
              <a:t>Preliminary </a:t>
            </a:r>
            <a:br>
              <a:rPr lang="en-US" sz="1200" dirty="0" smtClean="0">
                <a:latin typeface="Arial Narrow" panose="020B0606020202030204" pitchFamily="34" charset="0"/>
              </a:rPr>
            </a:br>
            <a:r>
              <a:rPr lang="en-US" sz="1200" dirty="0" smtClean="0">
                <a:latin typeface="Arial Narrow" panose="020B0606020202030204" pitchFamily="34" charset="0"/>
              </a:rPr>
              <a:t>Injunction</a:t>
            </a:r>
            <a:endParaRPr lang="en-US" sz="1200" dirty="0">
              <a:latin typeface="Arial Narrow" panose="020B0606020202030204" pitchFamily="34" charset="0"/>
            </a:endParaRPr>
          </a:p>
        </p:txBody>
      </p:sp>
      <p:sp>
        <p:nvSpPr>
          <p:cNvPr id="100" name="TextBox 99"/>
          <p:cNvSpPr txBox="1"/>
          <p:nvPr/>
        </p:nvSpPr>
        <p:spPr>
          <a:xfrm>
            <a:off x="4570278" y="4826361"/>
            <a:ext cx="1049472" cy="461665"/>
          </a:xfrm>
          <a:prstGeom prst="rect">
            <a:avLst/>
          </a:prstGeom>
          <a:noFill/>
        </p:spPr>
        <p:txBody>
          <a:bodyPr wrap="square" rtlCol="0">
            <a:spAutoFit/>
          </a:bodyPr>
          <a:lstStyle/>
          <a:p>
            <a:pPr algn="ctr"/>
            <a:r>
              <a:rPr lang="en-US" sz="1200" dirty="0" smtClean="0">
                <a:latin typeface="Arial Narrow" panose="020B0606020202030204" pitchFamily="34" charset="0"/>
              </a:rPr>
              <a:t>Preliminary </a:t>
            </a:r>
            <a:br>
              <a:rPr lang="en-US" sz="1200" dirty="0" smtClean="0">
                <a:latin typeface="Arial Narrow" panose="020B0606020202030204" pitchFamily="34" charset="0"/>
              </a:rPr>
            </a:br>
            <a:r>
              <a:rPr lang="en-US" sz="1200" dirty="0" smtClean="0">
                <a:latin typeface="Arial Narrow" panose="020B0606020202030204" pitchFamily="34" charset="0"/>
              </a:rPr>
              <a:t>Injunction</a:t>
            </a:r>
            <a:endParaRPr lang="en-US" sz="1200" dirty="0">
              <a:latin typeface="Arial Narrow" panose="020B0606020202030204" pitchFamily="34" charset="0"/>
            </a:endParaRPr>
          </a:p>
        </p:txBody>
      </p:sp>
      <p:sp>
        <p:nvSpPr>
          <p:cNvPr id="140" name="TextBox 139"/>
          <p:cNvSpPr txBox="1"/>
          <p:nvPr/>
        </p:nvSpPr>
        <p:spPr>
          <a:xfrm>
            <a:off x="4572001" y="4025306"/>
            <a:ext cx="1047750" cy="461665"/>
          </a:xfrm>
          <a:prstGeom prst="rect">
            <a:avLst/>
          </a:prstGeom>
          <a:noFill/>
        </p:spPr>
        <p:txBody>
          <a:bodyPr wrap="square" rtlCol="0">
            <a:spAutoFit/>
          </a:bodyPr>
          <a:lstStyle/>
          <a:p>
            <a:pPr algn="ctr"/>
            <a:r>
              <a:rPr lang="en-US" sz="1200" dirty="0" smtClean="0">
                <a:latin typeface="Arial Narrow" panose="020B0606020202030204" pitchFamily="34" charset="0"/>
              </a:rPr>
              <a:t>Appeal to </a:t>
            </a:r>
            <a:br>
              <a:rPr lang="en-US" sz="1200" dirty="0" smtClean="0">
                <a:latin typeface="Arial Narrow" panose="020B0606020202030204" pitchFamily="34" charset="0"/>
              </a:rPr>
            </a:br>
            <a:r>
              <a:rPr lang="en-US" sz="1200" dirty="0" smtClean="0">
                <a:latin typeface="Arial Narrow" panose="020B0606020202030204" pitchFamily="34" charset="0"/>
              </a:rPr>
              <a:t>Ct. of Appeals</a:t>
            </a:r>
            <a:endParaRPr lang="en-US" sz="1200" dirty="0">
              <a:latin typeface="Arial Narrow" panose="020B0606020202030204" pitchFamily="34" charset="0"/>
            </a:endParaRPr>
          </a:p>
        </p:txBody>
      </p:sp>
      <p:sp>
        <p:nvSpPr>
          <p:cNvPr id="124" name="TextBox 123"/>
          <p:cNvSpPr txBox="1"/>
          <p:nvPr/>
        </p:nvSpPr>
        <p:spPr>
          <a:xfrm>
            <a:off x="7665091" y="5639798"/>
            <a:ext cx="1000303" cy="461665"/>
          </a:xfrm>
          <a:prstGeom prst="rect">
            <a:avLst/>
          </a:prstGeom>
          <a:noFill/>
        </p:spPr>
        <p:txBody>
          <a:bodyPr wrap="square" rtlCol="0">
            <a:spAutoFit/>
          </a:bodyPr>
          <a:lstStyle/>
          <a:p>
            <a:pPr algn="ctr"/>
            <a:r>
              <a:rPr lang="en-US" sz="1200" dirty="0" smtClean="0">
                <a:latin typeface="Arial Narrow" panose="020B0606020202030204" pitchFamily="34" charset="0"/>
              </a:rPr>
              <a:t>Appeal to Commission</a:t>
            </a:r>
            <a:endParaRPr lang="en-US" sz="1200" dirty="0">
              <a:latin typeface="Arial Narrow" panose="020B0606020202030204" pitchFamily="34" charset="0"/>
            </a:endParaRPr>
          </a:p>
        </p:txBody>
      </p:sp>
      <p:sp>
        <p:nvSpPr>
          <p:cNvPr id="2" name="Title 1"/>
          <p:cNvSpPr>
            <a:spLocks noGrp="1"/>
          </p:cNvSpPr>
          <p:nvPr>
            <p:ph type="title"/>
          </p:nvPr>
        </p:nvSpPr>
        <p:spPr/>
        <p:txBody>
          <a:bodyPr/>
          <a:lstStyle/>
          <a:p>
            <a:r>
              <a:rPr lang="en-US" dirty="0" smtClean="0"/>
              <a:t>Typical litigation paradigms</a:t>
            </a:r>
            <a:endParaRPr lang="en-US" dirty="0"/>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5</a:t>
            </a:fld>
            <a:endParaRPr lang="en-US" altLang="en-US"/>
          </a:p>
        </p:txBody>
      </p:sp>
      <p:sp>
        <p:nvSpPr>
          <p:cNvPr id="9" name="Diamond 8"/>
          <p:cNvSpPr/>
          <p:nvPr/>
        </p:nvSpPr>
        <p:spPr>
          <a:xfrm>
            <a:off x="2724838" y="2335456"/>
            <a:ext cx="1125658" cy="566147"/>
          </a:xfrm>
          <a:prstGeom prst="diamond">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p:cNvCxnSpPr>
            <a:stCxn id="14" idx="3"/>
            <a:endCxn id="9" idx="1"/>
          </p:cNvCxnSpPr>
          <p:nvPr/>
        </p:nvCxnSpPr>
        <p:spPr>
          <a:xfrm>
            <a:off x="1933574" y="2612679"/>
            <a:ext cx="791264" cy="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Flowchart: Process 13"/>
          <p:cNvSpPr/>
          <p:nvPr/>
        </p:nvSpPr>
        <p:spPr>
          <a:xfrm>
            <a:off x="914399" y="2382901"/>
            <a:ext cx="1019175"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908742" y="2474179"/>
            <a:ext cx="1042840" cy="276999"/>
          </a:xfrm>
          <a:prstGeom prst="rect">
            <a:avLst/>
          </a:prstGeom>
          <a:noFill/>
        </p:spPr>
        <p:txBody>
          <a:bodyPr wrap="square" rtlCol="0">
            <a:spAutoFit/>
          </a:bodyPr>
          <a:lstStyle/>
          <a:p>
            <a:pPr algn="ctr"/>
            <a:r>
              <a:rPr lang="en-US" sz="1200" dirty="0" smtClean="0">
                <a:latin typeface="Arial Narrow" panose="020B0606020202030204" pitchFamily="34" charset="0"/>
              </a:rPr>
              <a:t>Complaint</a:t>
            </a:r>
            <a:endParaRPr lang="en-US" sz="1200" dirty="0">
              <a:latin typeface="Arial Narrow" panose="020B0606020202030204" pitchFamily="34" charset="0"/>
            </a:endParaRPr>
          </a:p>
        </p:txBody>
      </p:sp>
      <p:sp>
        <p:nvSpPr>
          <p:cNvPr id="17" name="Flowchart: Process 16"/>
          <p:cNvSpPr/>
          <p:nvPr/>
        </p:nvSpPr>
        <p:spPr>
          <a:xfrm>
            <a:off x="2750196" y="1568342"/>
            <a:ext cx="1058990" cy="460483"/>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2770645" y="1658100"/>
            <a:ext cx="1038541" cy="276999"/>
          </a:xfrm>
          <a:prstGeom prst="rect">
            <a:avLst/>
          </a:prstGeom>
          <a:noFill/>
        </p:spPr>
        <p:txBody>
          <a:bodyPr wrap="square" rtlCol="0">
            <a:spAutoFit/>
          </a:bodyPr>
          <a:lstStyle/>
          <a:p>
            <a:pPr algn="ctr"/>
            <a:r>
              <a:rPr lang="en-US" sz="1200" dirty="0" smtClean="0">
                <a:latin typeface="Arial Narrow" panose="020B0606020202030204" pitchFamily="34" charset="0"/>
              </a:rPr>
              <a:t>Litigate TRO</a:t>
            </a:r>
            <a:endParaRPr lang="en-US" sz="1200" dirty="0">
              <a:latin typeface="Arial Narrow" panose="020B0606020202030204" pitchFamily="34" charset="0"/>
            </a:endParaRPr>
          </a:p>
        </p:txBody>
      </p:sp>
      <p:sp>
        <p:nvSpPr>
          <p:cNvPr id="19" name="Flowchart: Process 18"/>
          <p:cNvSpPr/>
          <p:nvPr/>
        </p:nvSpPr>
        <p:spPr>
          <a:xfrm>
            <a:off x="4569739" y="2382901"/>
            <a:ext cx="1050009"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lowchart: Process 20"/>
          <p:cNvSpPr/>
          <p:nvPr/>
        </p:nvSpPr>
        <p:spPr>
          <a:xfrm>
            <a:off x="6376267" y="2382754"/>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6354862" y="2388491"/>
            <a:ext cx="914399" cy="461665"/>
          </a:xfrm>
          <a:prstGeom prst="rect">
            <a:avLst/>
          </a:prstGeom>
          <a:noFill/>
        </p:spPr>
        <p:txBody>
          <a:bodyPr wrap="square" rtlCol="0">
            <a:spAutoFit/>
          </a:bodyPr>
          <a:lstStyle/>
          <a:p>
            <a:pPr algn="ctr"/>
            <a:r>
              <a:rPr lang="en-US" sz="1200" dirty="0" smtClean="0">
                <a:latin typeface="Arial Narrow" panose="020B0606020202030204" pitchFamily="34" charset="0"/>
              </a:rPr>
              <a:t>Permanent</a:t>
            </a:r>
            <a:br>
              <a:rPr lang="en-US" sz="1200" dirty="0" smtClean="0">
                <a:latin typeface="Arial Narrow" panose="020B0606020202030204" pitchFamily="34" charset="0"/>
              </a:rPr>
            </a:br>
            <a:r>
              <a:rPr lang="en-US" sz="1200" dirty="0" smtClean="0">
                <a:latin typeface="Arial Narrow" panose="020B0606020202030204" pitchFamily="34" charset="0"/>
              </a:rPr>
              <a:t>Injunction</a:t>
            </a:r>
            <a:endParaRPr lang="en-US" sz="1200" dirty="0">
              <a:latin typeface="Arial Narrow" panose="020B0606020202030204" pitchFamily="34" charset="0"/>
            </a:endParaRPr>
          </a:p>
        </p:txBody>
      </p:sp>
      <p:sp>
        <p:nvSpPr>
          <p:cNvPr id="25" name="Flowchart: Process 24"/>
          <p:cNvSpPr/>
          <p:nvPr/>
        </p:nvSpPr>
        <p:spPr>
          <a:xfrm>
            <a:off x="4565706" y="1565961"/>
            <a:ext cx="1054041"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lowchart: Process 28"/>
          <p:cNvSpPr/>
          <p:nvPr/>
        </p:nvSpPr>
        <p:spPr>
          <a:xfrm>
            <a:off x="6376267" y="1568342"/>
            <a:ext cx="914400"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6368518" y="1574099"/>
            <a:ext cx="906651" cy="461665"/>
          </a:xfrm>
          <a:prstGeom prst="rect">
            <a:avLst/>
          </a:prstGeom>
          <a:noFill/>
        </p:spPr>
        <p:txBody>
          <a:bodyPr wrap="square" rtlCol="0">
            <a:spAutoFit/>
          </a:bodyPr>
          <a:lstStyle/>
          <a:p>
            <a:pPr algn="ctr"/>
            <a:r>
              <a:rPr lang="en-US" sz="1200" dirty="0" smtClean="0">
                <a:latin typeface="Arial Narrow" panose="020B0606020202030204" pitchFamily="34" charset="0"/>
              </a:rPr>
              <a:t>Final </a:t>
            </a:r>
            <a:br>
              <a:rPr lang="en-US" sz="1200" dirty="0" smtClean="0">
                <a:latin typeface="Arial Narrow" panose="020B0606020202030204" pitchFamily="34" charset="0"/>
              </a:rPr>
            </a:br>
            <a:r>
              <a:rPr lang="en-US" sz="1200" dirty="0" smtClean="0">
                <a:latin typeface="Arial Narrow" panose="020B0606020202030204" pitchFamily="34" charset="0"/>
              </a:rPr>
              <a:t>Appeal</a:t>
            </a:r>
            <a:endParaRPr lang="en-US" sz="1200" dirty="0">
              <a:latin typeface="Arial Narrow" panose="020B0606020202030204" pitchFamily="34" charset="0"/>
            </a:endParaRPr>
          </a:p>
        </p:txBody>
      </p:sp>
      <p:cxnSp>
        <p:nvCxnSpPr>
          <p:cNvPr id="32" name="Straight Arrow Connector 31"/>
          <p:cNvCxnSpPr>
            <a:stCxn id="9" idx="3"/>
            <a:endCxn id="19" idx="1"/>
          </p:cNvCxnSpPr>
          <p:nvPr/>
        </p:nvCxnSpPr>
        <p:spPr>
          <a:xfrm flipV="1">
            <a:off x="3850496" y="2612679"/>
            <a:ext cx="719243" cy="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9" idx="0"/>
            <a:endCxn id="17" idx="2"/>
          </p:cNvCxnSpPr>
          <p:nvPr/>
        </p:nvCxnSpPr>
        <p:spPr>
          <a:xfrm flipH="1" flipV="1">
            <a:off x="3279691" y="2028825"/>
            <a:ext cx="7976" cy="3066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19" idx="3"/>
            <a:endCxn id="21" idx="1"/>
          </p:cNvCxnSpPr>
          <p:nvPr/>
        </p:nvCxnSpPr>
        <p:spPr>
          <a:xfrm>
            <a:off x="5619748" y="2612679"/>
            <a:ext cx="756519" cy="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19" idx="0"/>
            <a:endCxn id="25" idx="2"/>
          </p:cNvCxnSpPr>
          <p:nvPr/>
        </p:nvCxnSpPr>
        <p:spPr>
          <a:xfrm flipH="1" flipV="1">
            <a:off x="5092727" y="2035969"/>
            <a:ext cx="2017" cy="3469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21" idx="0"/>
            <a:endCxn id="29" idx="2"/>
          </p:cNvCxnSpPr>
          <p:nvPr/>
        </p:nvCxnSpPr>
        <p:spPr>
          <a:xfrm flipV="1">
            <a:off x="6833467" y="2038350"/>
            <a:ext cx="0"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18" idx="3"/>
          </p:cNvCxnSpPr>
          <p:nvPr/>
        </p:nvCxnSpPr>
        <p:spPr>
          <a:xfrm flipV="1">
            <a:off x="3809186" y="1796598"/>
            <a:ext cx="281400"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4090586" y="1789027"/>
            <a:ext cx="1" cy="685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a:off x="4083651" y="2474525"/>
            <a:ext cx="4820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5897663" y="1796571"/>
            <a:ext cx="1" cy="670833"/>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a:off x="5897981" y="2474179"/>
            <a:ext cx="47053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457200" y="1099322"/>
            <a:ext cx="3108543" cy="400110"/>
          </a:xfrm>
          <a:prstGeom prst="rect">
            <a:avLst/>
          </a:prstGeom>
          <a:noFill/>
        </p:spPr>
        <p:txBody>
          <a:bodyPr wrap="none" rtlCol="0">
            <a:spAutoFit/>
          </a:bodyPr>
          <a:lstStyle/>
          <a:p>
            <a:r>
              <a:rPr lang="en-US" sz="2000" dirty="0" smtClean="0"/>
              <a:t>DOJ preclosing challenge</a:t>
            </a:r>
            <a:endParaRPr lang="en-US" sz="2000" dirty="0"/>
          </a:p>
        </p:txBody>
      </p:sp>
      <p:sp>
        <p:nvSpPr>
          <p:cNvPr id="81" name="TextBox 80"/>
          <p:cNvSpPr txBox="1"/>
          <p:nvPr/>
        </p:nvSpPr>
        <p:spPr>
          <a:xfrm>
            <a:off x="457200" y="3477993"/>
            <a:ext cx="3095719" cy="400110"/>
          </a:xfrm>
          <a:prstGeom prst="rect">
            <a:avLst/>
          </a:prstGeom>
          <a:noFill/>
        </p:spPr>
        <p:txBody>
          <a:bodyPr wrap="none" rtlCol="0">
            <a:spAutoFit/>
          </a:bodyPr>
          <a:lstStyle/>
          <a:p>
            <a:r>
              <a:rPr lang="en-US" sz="2000" dirty="0" smtClean="0"/>
              <a:t>FTC preclosing challenge</a:t>
            </a:r>
            <a:endParaRPr lang="en-US" sz="2000" dirty="0"/>
          </a:p>
        </p:txBody>
      </p:sp>
      <p:sp>
        <p:nvSpPr>
          <p:cNvPr id="92" name="Diamond 91"/>
          <p:cNvSpPr/>
          <p:nvPr/>
        </p:nvSpPr>
        <p:spPr>
          <a:xfrm>
            <a:off x="2723986" y="4782927"/>
            <a:ext cx="1126509" cy="566147"/>
          </a:xfrm>
          <a:prstGeom prst="diamond">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4" name="Straight Arrow Connector 93"/>
          <p:cNvCxnSpPr>
            <a:stCxn id="95" idx="3"/>
            <a:endCxn id="92" idx="1"/>
          </p:cNvCxnSpPr>
          <p:nvPr/>
        </p:nvCxnSpPr>
        <p:spPr>
          <a:xfrm>
            <a:off x="1933575" y="5060604"/>
            <a:ext cx="790411" cy="53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5" name="Flowchart: Process 94"/>
          <p:cNvSpPr/>
          <p:nvPr/>
        </p:nvSpPr>
        <p:spPr>
          <a:xfrm>
            <a:off x="923925" y="4830826"/>
            <a:ext cx="1009650"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95"/>
          <p:cNvSpPr txBox="1"/>
          <p:nvPr/>
        </p:nvSpPr>
        <p:spPr>
          <a:xfrm>
            <a:off x="925941" y="4836416"/>
            <a:ext cx="1007634" cy="461665"/>
          </a:xfrm>
          <a:prstGeom prst="rect">
            <a:avLst/>
          </a:prstGeom>
          <a:noFill/>
        </p:spPr>
        <p:txBody>
          <a:bodyPr wrap="square" rtlCol="0">
            <a:spAutoFit/>
          </a:bodyPr>
          <a:lstStyle/>
          <a:p>
            <a:pPr algn="ctr"/>
            <a:r>
              <a:rPr lang="en-US" sz="1200" dirty="0" smtClean="0">
                <a:latin typeface="Arial Narrow" panose="020B0606020202030204" pitchFamily="34" charset="0"/>
              </a:rPr>
              <a:t>Sec. 13(b) Complaint</a:t>
            </a:r>
            <a:endParaRPr lang="en-US" sz="1200" dirty="0">
              <a:latin typeface="Arial Narrow" panose="020B0606020202030204" pitchFamily="34" charset="0"/>
            </a:endParaRPr>
          </a:p>
        </p:txBody>
      </p:sp>
      <p:sp>
        <p:nvSpPr>
          <p:cNvPr id="97" name="Flowchart: Process 96"/>
          <p:cNvSpPr/>
          <p:nvPr/>
        </p:nvSpPr>
        <p:spPr>
          <a:xfrm>
            <a:off x="2759720" y="4016267"/>
            <a:ext cx="1049465" cy="460483"/>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TextBox 97"/>
          <p:cNvSpPr txBox="1"/>
          <p:nvPr/>
        </p:nvSpPr>
        <p:spPr>
          <a:xfrm>
            <a:off x="2780170" y="4106025"/>
            <a:ext cx="1029015" cy="276999"/>
          </a:xfrm>
          <a:prstGeom prst="rect">
            <a:avLst/>
          </a:prstGeom>
          <a:noFill/>
        </p:spPr>
        <p:txBody>
          <a:bodyPr wrap="square" rtlCol="0">
            <a:spAutoFit/>
          </a:bodyPr>
          <a:lstStyle/>
          <a:p>
            <a:pPr algn="ctr"/>
            <a:r>
              <a:rPr lang="en-US" sz="1200" dirty="0" smtClean="0">
                <a:latin typeface="Arial Narrow" panose="020B0606020202030204" pitchFamily="34" charset="0"/>
              </a:rPr>
              <a:t>Litigate TRO</a:t>
            </a:r>
            <a:endParaRPr lang="en-US" sz="1200" dirty="0">
              <a:latin typeface="Arial Narrow" panose="020B0606020202030204" pitchFamily="34" charset="0"/>
            </a:endParaRPr>
          </a:p>
        </p:txBody>
      </p:sp>
      <p:sp>
        <p:nvSpPr>
          <p:cNvPr id="99" name="Flowchart: Process 98"/>
          <p:cNvSpPr/>
          <p:nvPr/>
        </p:nvSpPr>
        <p:spPr>
          <a:xfrm>
            <a:off x="4579264" y="4830826"/>
            <a:ext cx="1040485"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Flowchart: Process 102"/>
          <p:cNvSpPr/>
          <p:nvPr/>
        </p:nvSpPr>
        <p:spPr>
          <a:xfrm>
            <a:off x="4575231" y="4016267"/>
            <a:ext cx="1044519"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Arrow Connector 106"/>
          <p:cNvCxnSpPr>
            <a:stCxn id="92" idx="3"/>
            <a:endCxn id="99" idx="1"/>
          </p:cNvCxnSpPr>
          <p:nvPr/>
        </p:nvCxnSpPr>
        <p:spPr>
          <a:xfrm flipV="1">
            <a:off x="3850495" y="5060604"/>
            <a:ext cx="728769" cy="53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a:stCxn id="92" idx="0"/>
            <a:endCxn id="97" idx="2"/>
          </p:cNvCxnSpPr>
          <p:nvPr/>
        </p:nvCxnSpPr>
        <p:spPr>
          <a:xfrm flipH="1" flipV="1">
            <a:off x="3284453" y="4476750"/>
            <a:ext cx="2788" cy="3061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a:stCxn id="99" idx="0"/>
            <a:endCxn id="103" idx="2"/>
          </p:cNvCxnSpPr>
          <p:nvPr/>
        </p:nvCxnSpPr>
        <p:spPr>
          <a:xfrm flipH="1" flipV="1">
            <a:off x="5097491" y="4486275"/>
            <a:ext cx="2016" cy="3445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98" idx="3"/>
          </p:cNvCxnSpPr>
          <p:nvPr/>
        </p:nvCxnSpPr>
        <p:spPr>
          <a:xfrm flipV="1">
            <a:off x="3809185" y="4244523"/>
            <a:ext cx="290926"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flipH="1">
            <a:off x="4100111" y="4236952"/>
            <a:ext cx="1" cy="685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a:off x="4093176" y="4922450"/>
            <a:ext cx="4820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9" name="Flowchart: Process 118"/>
          <p:cNvSpPr/>
          <p:nvPr/>
        </p:nvSpPr>
        <p:spPr>
          <a:xfrm>
            <a:off x="923925" y="5649976"/>
            <a:ext cx="1009650"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Flowchart: Process 120"/>
          <p:cNvSpPr/>
          <p:nvPr/>
        </p:nvSpPr>
        <p:spPr>
          <a:xfrm>
            <a:off x="6395573" y="5634061"/>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p:cNvSpPr txBox="1"/>
          <p:nvPr/>
        </p:nvSpPr>
        <p:spPr>
          <a:xfrm>
            <a:off x="6374168" y="5639798"/>
            <a:ext cx="914399" cy="461665"/>
          </a:xfrm>
          <a:prstGeom prst="rect">
            <a:avLst/>
          </a:prstGeom>
          <a:noFill/>
        </p:spPr>
        <p:txBody>
          <a:bodyPr wrap="square" rtlCol="0">
            <a:spAutoFit/>
          </a:bodyPr>
          <a:lstStyle/>
          <a:p>
            <a:pPr algn="ctr"/>
            <a:r>
              <a:rPr lang="en-US" sz="1200" dirty="0" smtClean="0">
                <a:latin typeface="Arial Narrow" panose="020B0606020202030204" pitchFamily="34" charset="0"/>
              </a:rPr>
              <a:t>Admin. Trial before ALJ</a:t>
            </a:r>
            <a:endParaRPr lang="en-US" sz="1200" dirty="0">
              <a:latin typeface="Arial Narrow" panose="020B0606020202030204" pitchFamily="34" charset="0"/>
            </a:endParaRPr>
          </a:p>
        </p:txBody>
      </p:sp>
      <p:sp>
        <p:nvSpPr>
          <p:cNvPr id="123" name="Flowchart: Process 122"/>
          <p:cNvSpPr/>
          <p:nvPr/>
        </p:nvSpPr>
        <p:spPr>
          <a:xfrm>
            <a:off x="7686497" y="5634061"/>
            <a:ext cx="1000303"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lowchart: Process 124"/>
          <p:cNvSpPr/>
          <p:nvPr/>
        </p:nvSpPr>
        <p:spPr>
          <a:xfrm>
            <a:off x="7665091" y="4772025"/>
            <a:ext cx="1021709" cy="517632"/>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TextBox 125"/>
          <p:cNvSpPr txBox="1"/>
          <p:nvPr/>
        </p:nvSpPr>
        <p:spPr>
          <a:xfrm>
            <a:off x="7639051" y="4806356"/>
            <a:ext cx="1047750" cy="461665"/>
          </a:xfrm>
          <a:prstGeom prst="rect">
            <a:avLst/>
          </a:prstGeom>
          <a:noFill/>
        </p:spPr>
        <p:txBody>
          <a:bodyPr wrap="square" rtlCol="0">
            <a:spAutoFit/>
          </a:bodyPr>
          <a:lstStyle/>
          <a:p>
            <a:pPr algn="ctr"/>
            <a:r>
              <a:rPr lang="en-US" sz="1200" dirty="0" smtClean="0">
                <a:latin typeface="Arial Narrow" panose="020B0606020202030204" pitchFamily="34" charset="0"/>
              </a:rPr>
              <a:t>Appeal to </a:t>
            </a:r>
            <a:br>
              <a:rPr lang="en-US" sz="1200" dirty="0" smtClean="0">
                <a:latin typeface="Arial Narrow" panose="020B0606020202030204" pitchFamily="34" charset="0"/>
              </a:rPr>
            </a:br>
            <a:r>
              <a:rPr lang="en-US" sz="1200" dirty="0" smtClean="0">
                <a:latin typeface="Arial Narrow" panose="020B0606020202030204" pitchFamily="34" charset="0"/>
              </a:rPr>
              <a:t>Ct. of Appeals</a:t>
            </a:r>
            <a:endParaRPr lang="en-US" sz="1200" dirty="0">
              <a:latin typeface="Arial Narrow" panose="020B0606020202030204" pitchFamily="34" charset="0"/>
            </a:endParaRPr>
          </a:p>
        </p:txBody>
      </p:sp>
      <p:cxnSp>
        <p:nvCxnSpPr>
          <p:cNvPr id="127" name="Straight Arrow Connector 126"/>
          <p:cNvCxnSpPr>
            <a:stCxn id="123" idx="0"/>
            <a:endCxn id="125" idx="2"/>
          </p:cNvCxnSpPr>
          <p:nvPr/>
        </p:nvCxnSpPr>
        <p:spPr>
          <a:xfrm flipH="1" flipV="1">
            <a:off x="8175946" y="5289657"/>
            <a:ext cx="10703"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a:stCxn id="119" idx="3"/>
            <a:endCxn id="122" idx="1"/>
          </p:cNvCxnSpPr>
          <p:nvPr/>
        </p:nvCxnSpPr>
        <p:spPr>
          <a:xfrm flipV="1">
            <a:off x="1933575" y="5870631"/>
            <a:ext cx="4440593" cy="91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a:stCxn id="121" idx="3"/>
            <a:endCxn id="124" idx="1"/>
          </p:cNvCxnSpPr>
          <p:nvPr/>
        </p:nvCxnSpPr>
        <p:spPr>
          <a:xfrm>
            <a:off x="7309973" y="5869837"/>
            <a:ext cx="355118" cy="7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457200" y="3268443"/>
            <a:ext cx="82296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a:off x="5619747" y="1794217"/>
            <a:ext cx="278234" cy="1614"/>
          </a:xfrm>
          <a:prstGeom prst="line">
            <a:avLst/>
          </a:prstGeom>
        </p:spPr>
        <p:style>
          <a:lnRef idx="1">
            <a:schemeClr val="accent1"/>
          </a:lnRef>
          <a:fillRef idx="0">
            <a:schemeClr val="accent1"/>
          </a:fillRef>
          <a:effectRef idx="0">
            <a:schemeClr val="accent1"/>
          </a:effectRef>
          <a:fontRef idx="minor">
            <a:schemeClr val="tx1"/>
          </a:fontRef>
        </p:style>
      </p:cxnSp>
      <p:sp>
        <p:nvSpPr>
          <p:cNvPr id="180" name="Flowchart: Process 179"/>
          <p:cNvSpPr/>
          <p:nvPr/>
        </p:nvSpPr>
        <p:spPr>
          <a:xfrm>
            <a:off x="4419600" y="2264020"/>
            <a:ext cx="3009900" cy="661524"/>
          </a:xfrm>
          <a:prstGeom prst="flowChartProcess">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TextBox 180"/>
          <p:cNvSpPr txBox="1"/>
          <p:nvPr/>
        </p:nvSpPr>
        <p:spPr>
          <a:xfrm>
            <a:off x="4419600" y="2950449"/>
            <a:ext cx="3009900" cy="246221"/>
          </a:xfrm>
          <a:prstGeom prst="rect">
            <a:avLst/>
          </a:prstGeom>
          <a:noFill/>
        </p:spPr>
        <p:txBody>
          <a:bodyPr wrap="square" rtlCol="0">
            <a:spAutoFit/>
          </a:bodyPr>
          <a:lstStyle/>
          <a:p>
            <a:pPr algn="ctr"/>
            <a:r>
              <a:rPr lang="en-US" sz="1000" dirty="0" smtClean="0"/>
              <a:t>Often consolidated under FRCP 65(a)(2)</a:t>
            </a:r>
            <a:endParaRPr lang="en-US" sz="1000" dirty="0"/>
          </a:p>
        </p:txBody>
      </p:sp>
      <p:cxnSp>
        <p:nvCxnSpPr>
          <p:cNvPr id="183" name="Straight Arrow Connector 182"/>
          <p:cNvCxnSpPr/>
          <p:nvPr/>
        </p:nvCxnSpPr>
        <p:spPr>
          <a:xfrm>
            <a:off x="5733270" y="4251271"/>
            <a:ext cx="1886730" cy="493976"/>
          </a:xfrm>
          <a:prstGeom prst="straightConnector1">
            <a:avLst/>
          </a:prstGeom>
          <a:ln w="635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184" name="TextBox 183"/>
          <p:cNvSpPr txBox="1"/>
          <p:nvPr/>
        </p:nvSpPr>
        <p:spPr>
          <a:xfrm>
            <a:off x="6059649" y="4112771"/>
            <a:ext cx="1543436" cy="276999"/>
          </a:xfrm>
          <a:prstGeom prst="rect">
            <a:avLst/>
          </a:prstGeom>
          <a:noFill/>
        </p:spPr>
        <p:txBody>
          <a:bodyPr wrap="none" rtlCol="0">
            <a:spAutoFit/>
          </a:bodyPr>
          <a:lstStyle/>
          <a:p>
            <a:r>
              <a:rPr lang="en-US" sz="1200" dirty="0" smtClean="0">
                <a:latin typeface="Arial Narrow" panose="020B0606020202030204" pitchFamily="34" charset="0"/>
              </a:rPr>
              <a:t>Can be different circuits</a:t>
            </a:r>
            <a:endParaRPr lang="en-US" sz="1200" dirty="0">
              <a:latin typeface="Arial Narrow" panose="020B0606020202030204" pitchFamily="34" charset="0"/>
            </a:endParaRPr>
          </a:p>
        </p:txBody>
      </p:sp>
      <p:sp>
        <p:nvSpPr>
          <p:cNvPr id="190" name="TextBox 189"/>
          <p:cNvSpPr txBox="1"/>
          <p:nvPr/>
        </p:nvSpPr>
        <p:spPr>
          <a:xfrm rot="16200000">
            <a:off x="150631" y="2442282"/>
            <a:ext cx="909314" cy="400110"/>
          </a:xfrm>
          <a:prstGeom prst="rect">
            <a:avLst/>
          </a:prstGeom>
          <a:noFill/>
        </p:spPr>
        <p:txBody>
          <a:bodyPr wrap="square" rtlCol="0">
            <a:spAutoFit/>
          </a:bodyPr>
          <a:lstStyle/>
          <a:p>
            <a:pPr algn="ctr"/>
            <a:r>
              <a:rPr lang="en-US" sz="1000" dirty="0" smtClean="0"/>
              <a:t>Federal district court</a:t>
            </a:r>
            <a:endParaRPr lang="en-US" sz="1000" dirty="0"/>
          </a:p>
        </p:txBody>
      </p:sp>
      <p:sp>
        <p:nvSpPr>
          <p:cNvPr id="191" name="TextBox 190"/>
          <p:cNvSpPr txBox="1"/>
          <p:nvPr/>
        </p:nvSpPr>
        <p:spPr>
          <a:xfrm rot="16200000">
            <a:off x="150893" y="4891575"/>
            <a:ext cx="909314" cy="400110"/>
          </a:xfrm>
          <a:prstGeom prst="rect">
            <a:avLst/>
          </a:prstGeom>
          <a:noFill/>
        </p:spPr>
        <p:txBody>
          <a:bodyPr wrap="square" rtlCol="0">
            <a:spAutoFit/>
          </a:bodyPr>
          <a:lstStyle/>
          <a:p>
            <a:pPr algn="ctr"/>
            <a:r>
              <a:rPr lang="en-US" sz="1000" dirty="0" smtClean="0"/>
              <a:t>Federal district court</a:t>
            </a:r>
            <a:endParaRPr lang="en-US" sz="1000" dirty="0"/>
          </a:p>
        </p:txBody>
      </p:sp>
      <p:sp>
        <p:nvSpPr>
          <p:cNvPr id="192" name="TextBox 191"/>
          <p:cNvSpPr txBox="1"/>
          <p:nvPr/>
        </p:nvSpPr>
        <p:spPr>
          <a:xfrm rot="16200000">
            <a:off x="390324" y="5710524"/>
            <a:ext cx="429926" cy="276999"/>
          </a:xfrm>
          <a:prstGeom prst="rect">
            <a:avLst/>
          </a:prstGeom>
          <a:noFill/>
        </p:spPr>
        <p:txBody>
          <a:bodyPr wrap="none" rtlCol="0">
            <a:spAutoFit/>
          </a:bodyPr>
          <a:lstStyle/>
          <a:p>
            <a:r>
              <a:rPr lang="en-US" sz="1200" dirty="0" smtClean="0">
                <a:latin typeface="Arial Narrow" panose="020B0606020202030204" pitchFamily="34" charset="0"/>
              </a:rPr>
              <a:t>FTC</a:t>
            </a:r>
            <a:endParaRPr lang="en-US" sz="1200" dirty="0">
              <a:latin typeface="Arial Narrow" panose="020B0606020202030204" pitchFamily="34" charset="0"/>
            </a:endParaRPr>
          </a:p>
        </p:txBody>
      </p:sp>
      <p:sp>
        <p:nvSpPr>
          <p:cNvPr id="69" name="Flowchart: Process 68"/>
          <p:cNvSpPr/>
          <p:nvPr/>
        </p:nvSpPr>
        <p:spPr>
          <a:xfrm>
            <a:off x="2628900" y="1476374"/>
            <a:ext cx="1295400" cy="1495425"/>
          </a:xfrm>
          <a:prstGeom prst="flowChartProcess">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p:cNvSpPr txBox="1"/>
          <p:nvPr/>
        </p:nvSpPr>
        <p:spPr>
          <a:xfrm>
            <a:off x="2466975" y="2950449"/>
            <a:ext cx="1638300" cy="246221"/>
          </a:xfrm>
          <a:prstGeom prst="rect">
            <a:avLst/>
          </a:prstGeom>
          <a:noFill/>
        </p:spPr>
        <p:txBody>
          <a:bodyPr wrap="square" rtlCol="0">
            <a:spAutoFit/>
          </a:bodyPr>
          <a:lstStyle/>
          <a:p>
            <a:pPr algn="ctr"/>
            <a:r>
              <a:rPr lang="en-US" sz="1000" dirty="0" smtClean="0"/>
              <a:t>Almost always stipulated</a:t>
            </a:r>
            <a:endParaRPr lang="en-US" sz="1000" dirty="0"/>
          </a:p>
        </p:txBody>
      </p:sp>
      <p:sp>
        <p:nvSpPr>
          <p:cNvPr id="71" name="Flowchart: Process 70"/>
          <p:cNvSpPr/>
          <p:nvPr/>
        </p:nvSpPr>
        <p:spPr>
          <a:xfrm>
            <a:off x="2638425" y="3924299"/>
            <a:ext cx="1295400" cy="1495425"/>
          </a:xfrm>
          <a:prstGeom prst="flowChartProcess">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p:cNvSpPr txBox="1"/>
          <p:nvPr/>
        </p:nvSpPr>
        <p:spPr>
          <a:xfrm>
            <a:off x="2466975" y="5398374"/>
            <a:ext cx="1638300" cy="246221"/>
          </a:xfrm>
          <a:prstGeom prst="rect">
            <a:avLst/>
          </a:prstGeom>
          <a:noFill/>
        </p:spPr>
        <p:txBody>
          <a:bodyPr wrap="square" rtlCol="0">
            <a:spAutoFit/>
          </a:bodyPr>
          <a:lstStyle/>
          <a:p>
            <a:pPr algn="ctr"/>
            <a:r>
              <a:rPr lang="en-US" sz="1000" dirty="0" smtClean="0"/>
              <a:t>Almost always stipulated</a:t>
            </a:r>
            <a:endParaRPr lang="en-US" sz="1000" dirty="0"/>
          </a:p>
        </p:txBody>
      </p:sp>
    </p:spTree>
    <p:extLst>
      <p:ext uri="{BB962C8B-B14F-4D97-AF65-F5344CB8AC3E}">
        <p14:creationId xmlns:p14="http://schemas.microsoft.com/office/powerpoint/2010/main" val="2747432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TextBox 119"/>
          <p:cNvSpPr txBox="1"/>
          <p:nvPr/>
        </p:nvSpPr>
        <p:spPr>
          <a:xfrm>
            <a:off x="923925" y="4809950"/>
            <a:ext cx="1009650" cy="461665"/>
          </a:xfrm>
          <a:prstGeom prst="rect">
            <a:avLst/>
          </a:prstGeom>
          <a:noFill/>
        </p:spPr>
        <p:txBody>
          <a:bodyPr wrap="square" rtlCol="0">
            <a:spAutoFit/>
          </a:bodyPr>
          <a:lstStyle/>
          <a:p>
            <a:pPr algn="ctr"/>
            <a:r>
              <a:rPr lang="en-US" sz="1200" dirty="0" smtClean="0">
                <a:latin typeface="Arial Narrow" panose="020B0606020202030204" pitchFamily="34" charset="0"/>
              </a:rPr>
              <a:t>Administrative</a:t>
            </a:r>
          </a:p>
          <a:p>
            <a:pPr algn="ctr"/>
            <a:r>
              <a:rPr lang="en-US" sz="1200" dirty="0" smtClean="0">
                <a:latin typeface="Arial Narrow" panose="020B0606020202030204" pitchFamily="34" charset="0"/>
              </a:rPr>
              <a:t>Complaint</a:t>
            </a:r>
            <a:endParaRPr lang="en-US" sz="1200" dirty="0">
              <a:latin typeface="Arial Narrow" panose="020B0606020202030204" pitchFamily="34" charset="0"/>
            </a:endParaRPr>
          </a:p>
        </p:txBody>
      </p:sp>
      <p:sp>
        <p:nvSpPr>
          <p:cNvPr id="124" name="TextBox 123"/>
          <p:cNvSpPr txBox="1"/>
          <p:nvPr/>
        </p:nvSpPr>
        <p:spPr>
          <a:xfrm>
            <a:off x="7665091" y="4792073"/>
            <a:ext cx="1000303" cy="461665"/>
          </a:xfrm>
          <a:prstGeom prst="rect">
            <a:avLst/>
          </a:prstGeom>
          <a:noFill/>
        </p:spPr>
        <p:txBody>
          <a:bodyPr wrap="square" rtlCol="0">
            <a:spAutoFit/>
          </a:bodyPr>
          <a:lstStyle/>
          <a:p>
            <a:pPr algn="ctr"/>
            <a:r>
              <a:rPr lang="en-US" sz="1200" dirty="0" smtClean="0">
                <a:latin typeface="Arial Narrow" panose="020B0606020202030204" pitchFamily="34" charset="0"/>
              </a:rPr>
              <a:t>Appeal to Commission</a:t>
            </a:r>
            <a:endParaRPr lang="en-US" sz="1200" dirty="0">
              <a:latin typeface="Arial Narrow" panose="020B0606020202030204" pitchFamily="34" charset="0"/>
            </a:endParaRPr>
          </a:p>
        </p:txBody>
      </p:sp>
      <p:sp>
        <p:nvSpPr>
          <p:cNvPr id="2" name="Title 1"/>
          <p:cNvSpPr>
            <a:spLocks noGrp="1"/>
          </p:cNvSpPr>
          <p:nvPr>
            <p:ph type="title"/>
          </p:nvPr>
        </p:nvSpPr>
        <p:spPr/>
        <p:txBody>
          <a:bodyPr/>
          <a:lstStyle/>
          <a:p>
            <a:r>
              <a:rPr lang="en-US" dirty="0" smtClean="0"/>
              <a:t>Typical litigation paradigms</a:t>
            </a:r>
            <a:endParaRPr lang="en-US" dirty="0"/>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6</a:t>
            </a:fld>
            <a:endParaRPr lang="en-US" altLang="en-US"/>
          </a:p>
        </p:txBody>
      </p:sp>
      <p:cxnSp>
        <p:nvCxnSpPr>
          <p:cNvPr id="12" name="Straight Arrow Connector 11"/>
          <p:cNvCxnSpPr>
            <a:stCxn id="14" idx="3"/>
            <a:endCxn id="22" idx="1"/>
          </p:cNvCxnSpPr>
          <p:nvPr/>
        </p:nvCxnSpPr>
        <p:spPr>
          <a:xfrm>
            <a:off x="1933574" y="2612679"/>
            <a:ext cx="4421288" cy="66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Flowchart: Process 13"/>
          <p:cNvSpPr/>
          <p:nvPr/>
        </p:nvSpPr>
        <p:spPr>
          <a:xfrm>
            <a:off x="914399" y="2382901"/>
            <a:ext cx="1019175"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908742" y="2474179"/>
            <a:ext cx="1042840" cy="276999"/>
          </a:xfrm>
          <a:prstGeom prst="rect">
            <a:avLst/>
          </a:prstGeom>
          <a:noFill/>
        </p:spPr>
        <p:txBody>
          <a:bodyPr wrap="square" rtlCol="0">
            <a:spAutoFit/>
          </a:bodyPr>
          <a:lstStyle/>
          <a:p>
            <a:pPr algn="ctr"/>
            <a:r>
              <a:rPr lang="en-US" sz="1200" dirty="0" smtClean="0">
                <a:latin typeface="Arial Narrow" panose="020B0606020202030204" pitchFamily="34" charset="0"/>
              </a:rPr>
              <a:t>Complaint</a:t>
            </a:r>
            <a:endParaRPr lang="en-US" sz="1200" dirty="0">
              <a:latin typeface="Arial Narrow" panose="020B0606020202030204" pitchFamily="34" charset="0"/>
            </a:endParaRPr>
          </a:p>
        </p:txBody>
      </p:sp>
      <p:sp>
        <p:nvSpPr>
          <p:cNvPr id="21" name="Flowchart: Process 20"/>
          <p:cNvSpPr/>
          <p:nvPr/>
        </p:nvSpPr>
        <p:spPr>
          <a:xfrm>
            <a:off x="6376267" y="2382754"/>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6354862" y="2388491"/>
            <a:ext cx="914399" cy="461665"/>
          </a:xfrm>
          <a:prstGeom prst="rect">
            <a:avLst/>
          </a:prstGeom>
          <a:noFill/>
        </p:spPr>
        <p:txBody>
          <a:bodyPr wrap="square" rtlCol="0">
            <a:spAutoFit/>
          </a:bodyPr>
          <a:lstStyle/>
          <a:p>
            <a:pPr algn="ctr"/>
            <a:r>
              <a:rPr lang="en-US" sz="1200" dirty="0" smtClean="0">
                <a:latin typeface="Arial Narrow" panose="020B0606020202030204" pitchFamily="34" charset="0"/>
              </a:rPr>
              <a:t>Permanent</a:t>
            </a:r>
            <a:br>
              <a:rPr lang="en-US" sz="1200" dirty="0" smtClean="0">
                <a:latin typeface="Arial Narrow" panose="020B0606020202030204" pitchFamily="34" charset="0"/>
              </a:rPr>
            </a:br>
            <a:r>
              <a:rPr lang="en-US" sz="1200" dirty="0" smtClean="0">
                <a:latin typeface="Arial Narrow" panose="020B0606020202030204" pitchFamily="34" charset="0"/>
              </a:rPr>
              <a:t>Injunction</a:t>
            </a:r>
            <a:endParaRPr lang="en-US" sz="1200" dirty="0">
              <a:latin typeface="Arial Narrow" panose="020B0606020202030204" pitchFamily="34" charset="0"/>
            </a:endParaRPr>
          </a:p>
        </p:txBody>
      </p:sp>
      <p:sp>
        <p:nvSpPr>
          <p:cNvPr id="29" name="Flowchart: Process 28"/>
          <p:cNvSpPr/>
          <p:nvPr/>
        </p:nvSpPr>
        <p:spPr>
          <a:xfrm>
            <a:off x="6376267" y="1568342"/>
            <a:ext cx="914400"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6368518" y="1574099"/>
            <a:ext cx="906651" cy="461665"/>
          </a:xfrm>
          <a:prstGeom prst="rect">
            <a:avLst/>
          </a:prstGeom>
          <a:noFill/>
        </p:spPr>
        <p:txBody>
          <a:bodyPr wrap="square" rtlCol="0">
            <a:spAutoFit/>
          </a:bodyPr>
          <a:lstStyle/>
          <a:p>
            <a:pPr algn="ctr"/>
            <a:r>
              <a:rPr lang="en-US" sz="1200" dirty="0" smtClean="0">
                <a:latin typeface="Arial Narrow" panose="020B0606020202030204" pitchFamily="34" charset="0"/>
              </a:rPr>
              <a:t>Final </a:t>
            </a:r>
            <a:br>
              <a:rPr lang="en-US" sz="1200" dirty="0" smtClean="0">
                <a:latin typeface="Arial Narrow" panose="020B0606020202030204" pitchFamily="34" charset="0"/>
              </a:rPr>
            </a:br>
            <a:r>
              <a:rPr lang="en-US" sz="1200" dirty="0" smtClean="0">
                <a:latin typeface="Arial Narrow" panose="020B0606020202030204" pitchFamily="34" charset="0"/>
              </a:rPr>
              <a:t>Appeal</a:t>
            </a:r>
            <a:endParaRPr lang="en-US" sz="1200" dirty="0">
              <a:latin typeface="Arial Narrow" panose="020B0606020202030204" pitchFamily="34" charset="0"/>
            </a:endParaRPr>
          </a:p>
        </p:txBody>
      </p:sp>
      <p:cxnSp>
        <p:nvCxnSpPr>
          <p:cNvPr id="36" name="Straight Arrow Connector 35"/>
          <p:cNvCxnSpPr>
            <a:stCxn id="21" idx="0"/>
            <a:endCxn id="29" idx="2"/>
          </p:cNvCxnSpPr>
          <p:nvPr/>
        </p:nvCxnSpPr>
        <p:spPr>
          <a:xfrm flipV="1">
            <a:off x="6833467" y="2038350"/>
            <a:ext cx="0"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457200" y="1099322"/>
            <a:ext cx="3222357" cy="400110"/>
          </a:xfrm>
          <a:prstGeom prst="rect">
            <a:avLst/>
          </a:prstGeom>
          <a:noFill/>
        </p:spPr>
        <p:txBody>
          <a:bodyPr wrap="none" rtlCol="0">
            <a:spAutoFit/>
          </a:bodyPr>
          <a:lstStyle/>
          <a:p>
            <a:r>
              <a:rPr lang="en-US" sz="2000" dirty="0" smtClean="0"/>
              <a:t>DOJ </a:t>
            </a:r>
            <a:r>
              <a:rPr lang="en-US" sz="2000" dirty="0" err="1" smtClean="0"/>
              <a:t>postclosing</a:t>
            </a:r>
            <a:r>
              <a:rPr lang="en-US" sz="2000" dirty="0" smtClean="0"/>
              <a:t> challenge</a:t>
            </a:r>
            <a:endParaRPr lang="en-US" sz="2000" dirty="0"/>
          </a:p>
        </p:txBody>
      </p:sp>
      <p:sp>
        <p:nvSpPr>
          <p:cNvPr id="81" name="TextBox 80"/>
          <p:cNvSpPr txBox="1"/>
          <p:nvPr/>
        </p:nvSpPr>
        <p:spPr>
          <a:xfrm>
            <a:off x="457200" y="3477993"/>
            <a:ext cx="3209533" cy="400110"/>
          </a:xfrm>
          <a:prstGeom prst="rect">
            <a:avLst/>
          </a:prstGeom>
          <a:noFill/>
        </p:spPr>
        <p:txBody>
          <a:bodyPr wrap="none" rtlCol="0">
            <a:spAutoFit/>
          </a:bodyPr>
          <a:lstStyle/>
          <a:p>
            <a:r>
              <a:rPr lang="en-US" sz="2000" dirty="0" smtClean="0"/>
              <a:t>FTC </a:t>
            </a:r>
            <a:r>
              <a:rPr lang="en-US" sz="2000" dirty="0" err="1" smtClean="0"/>
              <a:t>postclosing</a:t>
            </a:r>
            <a:r>
              <a:rPr lang="en-US" sz="2000" dirty="0" smtClean="0"/>
              <a:t> challenge</a:t>
            </a:r>
            <a:endParaRPr lang="en-US" sz="2000" dirty="0"/>
          </a:p>
        </p:txBody>
      </p:sp>
      <p:sp>
        <p:nvSpPr>
          <p:cNvPr id="119" name="Flowchart: Process 118"/>
          <p:cNvSpPr/>
          <p:nvPr/>
        </p:nvSpPr>
        <p:spPr>
          <a:xfrm>
            <a:off x="923925" y="4802251"/>
            <a:ext cx="1009650"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Flowchart: Process 120"/>
          <p:cNvSpPr/>
          <p:nvPr/>
        </p:nvSpPr>
        <p:spPr>
          <a:xfrm>
            <a:off x="6395573" y="4786336"/>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p:cNvSpPr txBox="1"/>
          <p:nvPr/>
        </p:nvSpPr>
        <p:spPr>
          <a:xfrm>
            <a:off x="6374168" y="4792073"/>
            <a:ext cx="914399" cy="461665"/>
          </a:xfrm>
          <a:prstGeom prst="rect">
            <a:avLst/>
          </a:prstGeom>
          <a:noFill/>
        </p:spPr>
        <p:txBody>
          <a:bodyPr wrap="square" rtlCol="0">
            <a:spAutoFit/>
          </a:bodyPr>
          <a:lstStyle/>
          <a:p>
            <a:pPr algn="ctr"/>
            <a:r>
              <a:rPr lang="en-US" sz="1200" dirty="0" smtClean="0">
                <a:latin typeface="Arial Narrow" panose="020B0606020202030204" pitchFamily="34" charset="0"/>
              </a:rPr>
              <a:t>Admin. Trial before ALJ</a:t>
            </a:r>
            <a:endParaRPr lang="en-US" sz="1200" dirty="0">
              <a:latin typeface="Arial Narrow" panose="020B0606020202030204" pitchFamily="34" charset="0"/>
            </a:endParaRPr>
          </a:p>
        </p:txBody>
      </p:sp>
      <p:sp>
        <p:nvSpPr>
          <p:cNvPr id="123" name="Flowchart: Process 122"/>
          <p:cNvSpPr/>
          <p:nvPr/>
        </p:nvSpPr>
        <p:spPr>
          <a:xfrm>
            <a:off x="7686497" y="4786336"/>
            <a:ext cx="1000303"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lowchart: Process 124"/>
          <p:cNvSpPr/>
          <p:nvPr/>
        </p:nvSpPr>
        <p:spPr>
          <a:xfrm>
            <a:off x="7665091" y="3924300"/>
            <a:ext cx="1021709" cy="517632"/>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TextBox 125"/>
          <p:cNvSpPr txBox="1"/>
          <p:nvPr/>
        </p:nvSpPr>
        <p:spPr>
          <a:xfrm>
            <a:off x="7639051" y="3958631"/>
            <a:ext cx="1047750" cy="461665"/>
          </a:xfrm>
          <a:prstGeom prst="rect">
            <a:avLst/>
          </a:prstGeom>
          <a:noFill/>
        </p:spPr>
        <p:txBody>
          <a:bodyPr wrap="square" rtlCol="0">
            <a:spAutoFit/>
          </a:bodyPr>
          <a:lstStyle/>
          <a:p>
            <a:pPr algn="ctr"/>
            <a:r>
              <a:rPr lang="en-US" sz="1200" dirty="0" smtClean="0">
                <a:latin typeface="Arial Narrow" panose="020B0606020202030204" pitchFamily="34" charset="0"/>
              </a:rPr>
              <a:t>Appeal to </a:t>
            </a:r>
            <a:br>
              <a:rPr lang="en-US" sz="1200" dirty="0" smtClean="0">
                <a:latin typeface="Arial Narrow" panose="020B0606020202030204" pitchFamily="34" charset="0"/>
              </a:rPr>
            </a:br>
            <a:r>
              <a:rPr lang="en-US" sz="1200" dirty="0" smtClean="0">
                <a:latin typeface="Arial Narrow" panose="020B0606020202030204" pitchFamily="34" charset="0"/>
              </a:rPr>
              <a:t>Ct. of Appeals</a:t>
            </a:r>
            <a:endParaRPr lang="en-US" sz="1200" dirty="0">
              <a:latin typeface="Arial Narrow" panose="020B0606020202030204" pitchFamily="34" charset="0"/>
            </a:endParaRPr>
          </a:p>
        </p:txBody>
      </p:sp>
      <p:cxnSp>
        <p:nvCxnSpPr>
          <p:cNvPr id="127" name="Straight Arrow Connector 126"/>
          <p:cNvCxnSpPr>
            <a:stCxn id="123" idx="0"/>
            <a:endCxn id="125" idx="2"/>
          </p:cNvCxnSpPr>
          <p:nvPr/>
        </p:nvCxnSpPr>
        <p:spPr>
          <a:xfrm flipH="1" flipV="1">
            <a:off x="8175946" y="4441932"/>
            <a:ext cx="10703"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a:stCxn id="119" idx="3"/>
            <a:endCxn id="122" idx="1"/>
          </p:cNvCxnSpPr>
          <p:nvPr/>
        </p:nvCxnSpPr>
        <p:spPr>
          <a:xfrm flipV="1">
            <a:off x="1933575" y="5022906"/>
            <a:ext cx="4440593" cy="91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a:stCxn id="121" idx="3"/>
            <a:endCxn id="124" idx="1"/>
          </p:cNvCxnSpPr>
          <p:nvPr/>
        </p:nvCxnSpPr>
        <p:spPr>
          <a:xfrm>
            <a:off x="7309973" y="5022112"/>
            <a:ext cx="355118" cy="7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457200" y="3268443"/>
            <a:ext cx="8229600" cy="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190" name="TextBox 189"/>
          <p:cNvSpPr txBox="1"/>
          <p:nvPr/>
        </p:nvSpPr>
        <p:spPr>
          <a:xfrm rot="16200000">
            <a:off x="150631" y="2442282"/>
            <a:ext cx="909314" cy="400110"/>
          </a:xfrm>
          <a:prstGeom prst="rect">
            <a:avLst/>
          </a:prstGeom>
          <a:noFill/>
        </p:spPr>
        <p:txBody>
          <a:bodyPr wrap="square" rtlCol="0">
            <a:spAutoFit/>
          </a:bodyPr>
          <a:lstStyle/>
          <a:p>
            <a:pPr algn="ctr"/>
            <a:r>
              <a:rPr lang="en-US" sz="1000" dirty="0" smtClean="0"/>
              <a:t>Federal district court</a:t>
            </a:r>
            <a:endParaRPr lang="en-US" sz="1000" dirty="0"/>
          </a:p>
        </p:txBody>
      </p:sp>
      <p:sp>
        <p:nvSpPr>
          <p:cNvPr id="69" name="TextBox 68"/>
          <p:cNvSpPr txBox="1"/>
          <p:nvPr/>
        </p:nvSpPr>
        <p:spPr>
          <a:xfrm rot="16200000">
            <a:off x="421260" y="4893529"/>
            <a:ext cx="429926" cy="276999"/>
          </a:xfrm>
          <a:prstGeom prst="rect">
            <a:avLst/>
          </a:prstGeom>
          <a:noFill/>
        </p:spPr>
        <p:txBody>
          <a:bodyPr wrap="none" rtlCol="0">
            <a:spAutoFit/>
          </a:bodyPr>
          <a:lstStyle/>
          <a:p>
            <a:r>
              <a:rPr lang="en-US" sz="1200" dirty="0" smtClean="0">
                <a:latin typeface="Arial Narrow" panose="020B0606020202030204" pitchFamily="34" charset="0"/>
              </a:rPr>
              <a:t>FTC</a:t>
            </a:r>
            <a:endParaRPr lang="en-US" sz="1200" dirty="0">
              <a:latin typeface="Arial Narrow" panose="020B0606020202030204" pitchFamily="34" charset="0"/>
            </a:endParaRPr>
          </a:p>
        </p:txBody>
      </p:sp>
    </p:spTree>
    <p:extLst>
      <p:ext uri="{BB962C8B-B14F-4D97-AF65-F5344CB8AC3E}">
        <p14:creationId xmlns:p14="http://schemas.microsoft.com/office/powerpoint/2010/main" val="2157737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Litigation timing—Preclosing challenges</a:t>
            </a:r>
            <a:endParaRPr lang="en-US" dirty="0"/>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7</a:t>
            </a:fld>
            <a:endParaRPr lang="en-US" altLang="en-US"/>
          </a:p>
        </p:txBody>
      </p:sp>
      <p:graphicFrame>
        <p:nvGraphicFramePr>
          <p:cNvPr id="4" name="Table 3"/>
          <p:cNvGraphicFramePr>
            <a:graphicFrameLocks noGrp="1"/>
          </p:cNvGraphicFramePr>
          <p:nvPr>
            <p:extLst>
              <p:ext uri="{D42A27DB-BD31-4B8C-83A1-F6EECF244321}">
                <p14:modId xmlns:p14="http://schemas.microsoft.com/office/powerpoint/2010/main" val="2763657871"/>
              </p:ext>
            </p:extLst>
          </p:nvPr>
        </p:nvGraphicFramePr>
        <p:xfrm>
          <a:off x="395927" y="915086"/>
          <a:ext cx="8317288" cy="4937122"/>
        </p:xfrm>
        <a:graphic>
          <a:graphicData uri="http://schemas.openxmlformats.org/drawingml/2006/table">
            <a:tbl>
              <a:tblPr firstRow="1" bandRow="1">
                <a:tableStyleId>{5C22544A-7EE6-4342-B048-85BDC9FD1C3A}</a:tableStyleId>
              </a:tblPr>
              <a:tblGrid>
                <a:gridCol w="1346417"/>
                <a:gridCol w="1029951"/>
                <a:gridCol w="1188184"/>
                <a:gridCol w="1188184"/>
                <a:gridCol w="1188184"/>
                <a:gridCol w="1188184"/>
                <a:gridCol w="1188184"/>
              </a:tblGrid>
              <a:tr h="297716">
                <a:tc>
                  <a:txBody>
                    <a:bodyPr/>
                    <a:lstStyle/>
                    <a:p>
                      <a:endParaRPr lang="en-US" sz="1200" dirty="0"/>
                    </a:p>
                  </a:txBody>
                  <a:tcPr/>
                </a:tc>
                <a:tc gridSpan="3">
                  <a:txBody>
                    <a:bodyPr/>
                    <a:lstStyle/>
                    <a:p>
                      <a:pPr algn="ctr"/>
                      <a:r>
                        <a:rPr lang="en-US" sz="1200" dirty="0" smtClean="0">
                          <a:solidFill>
                            <a:schemeClr val="tx1"/>
                          </a:solidFill>
                        </a:rPr>
                        <a:t>DOJ</a:t>
                      </a:r>
                      <a:endParaRPr lang="en-US" sz="1200" dirty="0">
                        <a:solidFill>
                          <a:schemeClr val="tx1"/>
                        </a:solidFill>
                      </a:endParaRPr>
                    </a:p>
                  </a:txBody>
                  <a:tcPr/>
                </a:tc>
                <a:tc hMerge="1">
                  <a:txBody>
                    <a:bodyPr/>
                    <a:lstStyle/>
                    <a:p>
                      <a:endParaRPr lang="en-US" sz="1400" dirty="0"/>
                    </a:p>
                  </a:txBody>
                  <a:tcPr/>
                </a:tc>
                <a:tc hMerge="1">
                  <a:txBody>
                    <a:bodyPr/>
                    <a:lstStyle/>
                    <a:p>
                      <a:endParaRPr lang="en-US" sz="1400" dirty="0"/>
                    </a:p>
                  </a:txBody>
                  <a:tcPr/>
                </a:tc>
                <a:tc gridSpan="3">
                  <a:txBody>
                    <a:bodyPr/>
                    <a:lstStyle/>
                    <a:p>
                      <a:pPr algn="ctr"/>
                      <a:r>
                        <a:rPr lang="en-US" sz="1200" dirty="0" smtClean="0">
                          <a:solidFill>
                            <a:schemeClr val="tx1"/>
                          </a:solidFill>
                        </a:rPr>
                        <a:t>FTC</a:t>
                      </a:r>
                      <a:endParaRPr lang="en-US" sz="1200" dirty="0">
                        <a:solidFill>
                          <a:schemeClr val="tx1"/>
                        </a:solidFill>
                      </a:endParaRPr>
                    </a:p>
                  </a:txBody>
                  <a:tcPr/>
                </a:tc>
                <a:tc hMerge="1">
                  <a:txBody>
                    <a:bodyPr/>
                    <a:lstStyle/>
                    <a:p>
                      <a:pPr algn="ctr"/>
                      <a:endParaRPr lang="en-US" sz="1200" dirty="0">
                        <a:solidFill>
                          <a:schemeClr val="tx1"/>
                        </a:solidFill>
                      </a:endParaRPr>
                    </a:p>
                  </a:txBody>
                  <a:tcPr/>
                </a:tc>
                <a:tc hMerge="1">
                  <a:txBody>
                    <a:bodyPr/>
                    <a:lstStyle/>
                    <a:p>
                      <a:endParaRPr lang="en-US" sz="1400" dirty="0"/>
                    </a:p>
                  </a:txBody>
                  <a:tcPr/>
                </a:tc>
              </a:tr>
              <a:tr h="297716">
                <a:tc>
                  <a:txBody>
                    <a:bodyPr/>
                    <a:lstStyle/>
                    <a:p>
                      <a:endParaRPr lang="en-US" sz="1200" dirty="0"/>
                    </a:p>
                  </a:txBody>
                  <a:tcPr>
                    <a:solidFill>
                      <a:schemeClr val="accent1"/>
                    </a:solidFill>
                  </a:tcPr>
                </a:tc>
                <a:tc>
                  <a:txBody>
                    <a:bodyPr/>
                    <a:lstStyle/>
                    <a:p>
                      <a:pPr algn="ctr"/>
                      <a:r>
                        <a:rPr lang="en-US" sz="1200" dirty="0" smtClean="0"/>
                        <a:t>H&amp;R Block</a:t>
                      </a:r>
                      <a:endParaRPr lang="en-US" sz="1200" dirty="0"/>
                    </a:p>
                  </a:txBody>
                  <a:tcPr anchor="ctr">
                    <a:solidFill>
                      <a:schemeClr val="accent1"/>
                    </a:solidFill>
                  </a:tcPr>
                </a:tc>
                <a:tc>
                  <a:txBody>
                    <a:bodyPr/>
                    <a:lstStyle/>
                    <a:p>
                      <a:pPr algn="ctr"/>
                      <a:r>
                        <a:rPr lang="en-US" sz="1200" dirty="0" smtClean="0"/>
                        <a:t>Oracle</a:t>
                      </a:r>
                      <a:endParaRPr lang="en-US" sz="1200" dirty="0"/>
                    </a:p>
                  </a:txBody>
                  <a:tcPr anchor="ctr">
                    <a:solidFill>
                      <a:schemeClr val="accent1"/>
                    </a:solidFill>
                  </a:tcPr>
                </a:tc>
                <a:tc>
                  <a:txBody>
                    <a:bodyPr/>
                    <a:lstStyle/>
                    <a:p>
                      <a:pPr algn="ctr"/>
                      <a:r>
                        <a:rPr lang="en-US" sz="1200" dirty="0" err="1" smtClean="0"/>
                        <a:t>Sunguard</a:t>
                      </a:r>
                      <a:endParaRPr lang="en-US" sz="1200" dirty="0"/>
                    </a:p>
                  </a:txBody>
                  <a:tcPr anchor="ctr">
                    <a:solidFill>
                      <a:schemeClr val="accent1"/>
                    </a:solidFill>
                  </a:tcPr>
                </a:tc>
                <a:tc>
                  <a:txBody>
                    <a:bodyPr/>
                    <a:lstStyle/>
                    <a:p>
                      <a:pPr algn="ctr"/>
                      <a:r>
                        <a:rPr lang="en-US" sz="1200" dirty="0" smtClean="0"/>
                        <a:t>Steris</a:t>
                      </a:r>
                      <a:endParaRPr lang="en-US" sz="1200" dirty="0"/>
                    </a:p>
                  </a:txBody>
                  <a:tcPr anchor="ctr">
                    <a:solidFill>
                      <a:schemeClr val="accent1"/>
                    </a:solidFill>
                  </a:tcPr>
                </a:tc>
                <a:tc>
                  <a:txBody>
                    <a:bodyPr/>
                    <a:lstStyle/>
                    <a:p>
                      <a:pPr algn="ctr"/>
                      <a:r>
                        <a:rPr lang="en-US" sz="1200" dirty="0" smtClean="0"/>
                        <a:t>Sysco</a:t>
                      </a:r>
                      <a:endParaRPr lang="en-US" sz="1200" dirty="0"/>
                    </a:p>
                  </a:txBody>
                  <a:tcPr anchor="ctr">
                    <a:solidFill>
                      <a:schemeClr val="accent1"/>
                    </a:solidFill>
                  </a:tcPr>
                </a:tc>
                <a:tc>
                  <a:txBody>
                    <a:bodyPr/>
                    <a:lstStyle/>
                    <a:p>
                      <a:pPr algn="ctr"/>
                      <a:r>
                        <a:rPr lang="en-US" sz="1200" dirty="0" smtClean="0"/>
                        <a:t>CCC</a:t>
                      </a:r>
                      <a:endParaRPr lang="en-US" sz="1200" dirty="0"/>
                    </a:p>
                  </a:txBody>
                  <a:tcPr anchor="ctr">
                    <a:solidFill>
                      <a:schemeClr val="accent1"/>
                    </a:solidFill>
                  </a:tcPr>
                </a:tc>
              </a:tr>
              <a:tr h="362221">
                <a:tc>
                  <a:txBody>
                    <a:bodyPr/>
                    <a:lstStyle/>
                    <a:p>
                      <a:r>
                        <a:rPr lang="en-US" sz="1200" dirty="0" smtClean="0"/>
                        <a:t>Complaint</a:t>
                      </a:r>
                      <a:endParaRPr lang="en-US" sz="1200" dirty="0"/>
                    </a:p>
                  </a:txBody>
                  <a:tcPr anchor="ctr"/>
                </a:tc>
                <a:tc>
                  <a:txBody>
                    <a:bodyPr/>
                    <a:lstStyle/>
                    <a:p>
                      <a:pPr algn="ctr"/>
                      <a:r>
                        <a:rPr lang="en-US" sz="1200" dirty="0" smtClean="0"/>
                        <a:t>5/23/2011</a:t>
                      </a:r>
                      <a:endParaRPr lang="en-US" sz="1200" dirty="0"/>
                    </a:p>
                  </a:txBody>
                  <a:tcPr anchor="ctr"/>
                </a:tc>
                <a:tc>
                  <a:txBody>
                    <a:bodyPr/>
                    <a:lstStyle/>
                    <a:p>
                      <a:pPr algn="ctr"/>
                      <a:r>
                        <a:rPr lang="en-US" sz="1200" dirty="0" smtClean="0"/>
                        <a:t>2/24/2004</a:t>
                      </a:r>
                      <a:endParaRPr lang="en-US" sz="1200" dirty="0"/>
                    </a:p>
                  </a:txBody>
                  <a:tcPr anchor="ctr"/>
                </a:tc>
                <a:tc>
                  <a:txBody>
                    <a:bodyPr/>
                    <a:lstStyle/>
                    <a:p>
                      <a:pPr algn="ctr"/>
                      <a:r>
                        <a:rPr lang="en-US" sz="1200" dirty="0" smtClean="0"/>
                        <a:t>10/23/2001</a:t>
                      </a:r>
                      <a:endParaRPr lang="en-US" sz="1200" dirty="0"/>
                    </a:p>
                  </a:txBody>
                  <a:tcPr anchor="ctr"/>
                </a:tc>
                <a:tc>
                  <a:txBody>
                    <a:bodyPr/>
                    <a:lstStyle/>
                    <a:p>
                      <a:pPr algn="ctr"/>
                      <a:r>
                        <a:rPr lang="en-US" sz="1200" dirty="0" smtClean="0"/>
                        <a:t>5/29/2015</a:t>
                      </a:r>
                      <a:endParaRPr lang="en-US" sz="1200" dirty="0"/>
                    </a:p>
                  </a:txBody>
                  <a:tcPr anchor="ctr"/>
                </a:tc>
                <a:tc>
                  <a:txBody>
                    <a:bodyPr/>
                    <a:lstStyle/>
                    <a:p>
                      <a:pPr algn="ctr"/>
                      <a:r>
                        <a:rPr lang="en-US" sz="1200" dirty="0" smtClean="0"/>
                        <a:t>2/20/2015</a:t>
                      </a:r>
                      <a:endParaRPr lang="en-US" sz="1200" dirty="0"/>
                    </a:p>
                  </a:txBody>
                  <a:tcPr anchor="ctr"/>
                </a:tc>
                <a:tc>
                  <a:txBody>
                    <a:bodyPr/>
                    <a:lstStyle/>
                    <a:p>
                      <a:pPr algn="ctr"/>
                      <a:r>
                        <a:rPr lang="en-US" sz="1200" dirty="0" smtClean="0"/>
                        <a:t>11/25/2008</a:t>
                      </a:r>
                      <a:endParaRPr lang="en-US" sz="1200" dirty="0"/>
                    </a:p>
                  </a:txBody>
                  <a:tcPr anchor="ctr"/>
                </a:tc>
              </a:tr>
              <a:tr h="506117">
                <a:tc>
                  <a:txBody>
                    <a:bodyPr/>
                    <a:lstStyle/>
                    <a:p>
                      <a:r>
                        <a:rPr lang="en-US" sz="1200" dirty="0" smtClean="0"/>
                        <a:t>PI hearing</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r>
                        <a:rPr lang="en-US" sz="1200" dirty="0" smtClean="0"/>
                        <a:t>8/17/2015</a:t>
                      </a:r>
                      <a:br>
                        <a:rPr lang="en-US" sz="1200" dirty="0" smtClean="0"/>
                      </a:br>
                      <a:r>
                        <a:rPr lang="en-US" sz="1200" dirty="0" smtClean="0"/>
                        <a:t>(3 days)</a:t>
                      </a:r>
                      <a:endParaRPr lang="en-US" sz="1200" dirty="0"/>
                    </a:p>
                  </a:txBody>
                  <a:tcPr anchor="ctr"/>
                </a:tc>
                <a:tc>
                  <a:txBody>
                    <a:bodyPr/>
                    <a:lstStyle/>
                    <a:p>
                      <a:pPr algn="ctr"/>
                      <a:r>
                        <a:rPr lang="en-US" sz="1200" dirty="0" smtClean="0"/>
                        <a:t>5/5/2015</a:t>
                      </a:r>
                      <a:br>
                        <a:rPr lang="en-US" sz="1200" dirty="0" smtClean="0"/>
                      </a:br>
                      <a:r>
                        <a:rPr lang="en-US" sz="1200" dirty="0" smtClean="0"/>
                        <a:t>(8 days)</a:t>
                      </a:r>
                      <a:endParaRPr lang="en-US" sz="12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1/8/2009</a:t>
                      </a:r>
                      <a:br>
                        <a:rPr lang="en-US" sz="1200" dirty="0" smtClean="0"/>
                      </a:br>
                      <a:r>
                        <a:rPr lang="en-US" sz="1200" dirty="0" smtClean="0"/>
                        <a:t>(9 days)</a:t>
                      </a:r>
                    </a:p>
                  </a:txBody>
                  <a:tcPr anchor="ctr"/>
                </a:tc>
              </a:tr>
              <a:tr h="362221">
                <a:tc>
                  <a:txBody>
                    <a:bodyPr/>
                    <a:lstStyle/>
                    <a:p>
                      <a:r>
                        <a:rPr lang="en-US" sz="1200" dirty="0" smtClean="0"/>
                        <a:t>PI</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r>
                        <a:rPr lang="en-US" sz="1200" dirty="0" smtClean="0"/>
                        <a:t>9/24/2015</a:t>
                      </a:r>
                      <a:endParaRPr lang="en-US" sz="1200" dirty="0"/>
                    </a:p>
                  </a:txBody>
                  <a:tcPr anchor="ctr"/>
                </a:tc>
                <a:tc>
                  <a:txBody>
                    <a:bodyPr/>
                    <a:lstStyle/>
                    <a:p>
                      <a:pPr algn="ctr"/>
                      <a:r>
                        <a:rPr lang="en-US" sz="1200" dirty="0" smtClean="0"/>
                        <a:t>6/23/2015</a:t>
                      </a:r>
                      <a:endParaRPr lang="en-US" sz="1200" dirty="0"/>
                    </a:p>
                  </a:txBody>
                  <a:tcPr anchor="ctr"/>
                </a:tc>
                <a:tc>
                  <a:txBody>
                    <a:bodyPr/>
                    <a:lstStyle/>
                    <a:p>
                      <a:pPr algn="ctr"/>
                      <a:r>
                        <a:rPr lang="en-US" sz="1200" dirty="0" smtClean="0"/>
                        <a:t>3/18/09</a:t>
                      </a:r>
                      <a:endParaRPr lang="en-US" sz="1200" dirty="0"/>
                    </a:p>
                  </a:txBody>
                  <a:tcPr anchor="ctr"/>
                </a:tc>
              </a:tr>
              <a:tr h="362221">
                <a:tc>
                  <a:txBody>
                    <a:bodyPr/>
                    <a:lstStyle/>
                    <a:p>
                      <a:r>
                        <a:rPr lang="en-US" sz="1200" dirty="0" smtClean="0"/>
                        <a:t>PI appeal</a:t>
                      </a:r>
                      <a:endParaRPr lang="en-US" sz="1200" dirty="0"/>
                    </a:p>
                  </a:txBody>
                  <a:tcPr anchor="ctr"/>
                </a:tc>
                <a:tc>
                  <a:txBody>
                    <a:bodyPr/>
                    <a:lstStyle/>
                    <a:p>
                      <a:pPr algn="ctr"/>
                      <a:endParaRPr lang="en-US" sz="1200" dirty="0"/>
                    </a:p>
                  </a:txBody>
                  <a:tcPr anchor="ctr"/>
                </a:tc>
                <a:tc>
                  <a:txBody>
                    <a:bodyPr/>
                    <a:lstStyle/>
                    <a:p>
                      <a:pPr algn="ctr"/>
                      <a:endParaRPr lang="en-US" sz="120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r>
              <a:tr h="506117">
                <a:tc>
                  <a:txBody>
                    <a:bodyPr/>
                    <a:lstStyle/>
                    <a:p>
                      <a:r>
                        <a:rPr lang="en-US" sz="1200" dirty="0" smtClean="0"/>
                        <a:t>Merits hearing</a:t>
                      </a:r>
                      <a:endParaRPr lang="en-US" sz="1200" dirty="0"/>
                    </a:p>
                  </a:txBody>
                  <a:tcPr anchor="ctr"/>
                </a:tc>
                <a:tc>
                  <a:txBody>
                    <a:bodyPr/>
                    <a:lstStyle/>
                    <a:p>
                      <a:pPr algn="ctr"/>
                      <a:r>
                        <a:rPr lang="en-US" sz="1200" dirty="0" smtClean="0"/>
                        <a:t>9/6/11</a:t>
                      </a:r>
                      <a:br>
                        <a:rPr lang="en-US" sz="1200" dirty="0" smtClean="0"/>
                      </a:br>
                      <a:r>
                        <a:rPr lang="en-US" sz="1200" dirty="0" smtClean="0"/>
                        <a:t>(9 days)</a:t>
                      </a:r>
                      <a:endParaRPr lang="en-US" sz="1200" dirty="0"/>
                    </a:p>
                  </a:txBody>
                  <a:tcPr anchor="ctr"/>
                </a:tc>
                <a:tc>
                  <a:txBody>
                    <a:bodyPr/>
                    <a:lstStyle/>
                    <a:p>
                      <a:pPr algn="ctr"/>
                      <a:r>
                        <a:rPr lang="en-US" sz="1200" dirty="0" smtClean="0"/>
                        <a:t>6/6/04</a:t>
                      </a:r>
                      <a:endParaRPr lang="en-US" sz="1200" dirty="0"/>
                    </a:p>
                  </a:txBody>
                  <a:tcPr anchor="ctr"/>
                </a:tc>
                <a:tc>
                  <a:txBody>
                    <a:bodyPr/>
                    <a:lstStyle/>
                    <a:p>
                      <a:pPr algn="ctr"/>
                      <a:r>
                        <a:rPr lang="en-US" sz="1200" dirty="0" smtClean="0"/>
                        <a:t>11/8/01</a:t>
                      </a:r>
                      <a:br>
                        <a:rPr lang="en-US" sz="1200" dirty="0" smtClean="0"/>
                      </a:br>
                      <a:r>
                        <a:rPr lang="en-US" sz="1200" dirty="0" smtClean="0"/>
                        <a:t>(10 hours)</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r>
              <a:tr h="506117">
                <a:tc>
                  <a:txBody>
                    <a:bodyPr/>
                    <a:lstStyle/>
                    <a:p>
                      <a:r>
                        <a:rPr lang="en-US" sz="1200" dirty="0" smtClean="0"/>
                        <a:t>Live witnesses</a:t>
                      </a:r>
                      <a:endParaRPr lang="en-US" sz="1200" dirty="0"/>
                    </a:p>
                  </a:txBody>
                  <a:tcPr anchor="ctr"/>
                </a:tc>
                <a:tc>
                  <a:txBody>
                    <a:bodyPr/>
                    <a:lstStyle/>
                    <a:p>
                      <a:pPr algn="ctr"/>
                      <a:r>
                        <a:rPr lang="en-US" sz="1200" dirty="0" smtClean="0"/>
                        <a:t>8 fact</a:t>
                      </a:r>
                      <a:br>
                        <a:rPr lang="en-US" sz="1200" dirty="0" smtClean="0"/>
                      </a:br>
                      <a:r>
                        <a:rPr lang="en-US" sz="1200" dirty="0" smtClean="0"/>
                        <a:t>3 experts</a:t>
                      </a:r>
                      <a:endParaRPr lang="en-US" sz="1200" dirty="0"/>
                    </a:p>
                  </a:txBody>
                  <a:tcPr anchor="ctr"/>
                </a:tc>
                <a:tc>
                  <a:txBody>
                    <a:bodyPr/>
                    <a:lstStyle/>
                    <a:p>
                      <a:pPr algn="ctr"/>
                      <a:endParaRPr lang="en-US" sz="1200" dirty="0"/>
                    </a:p>
                  </a:txBody>
                  <a:tcPr anchor="ctr"/>
                </a:tc>
                <a:tc>
                  <a:txBody>
                    <a:bodyPr/>
                    <a:lstStyle/>
                    <a:p>
                      <a:pPr algn="ctr"/>
                      <a:r>
                        <a:rPr lang="en-US" sz="1200" dirty="0" smtClean="0"/>
                        <a:t>3 experts</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r>
              <a:tr h="506117">
                <a:tc>
                  <a:txBody>
                    <a:bodyPr/>
                    <a:lstStyle/>
                    <a:p>
                      <a:r>
                        <a:rPr lang="en-US" sz="1200" dirty="0" smtClean="0"/>
                        <a:t>Initial merits decision (FTC)</a:t>
                      </a:r>
                      <a:endParaRPr lang="en-US" sz="1200" dirty="0"/>
                    </a:p>
                  </a:txBody>
                  <a:tcPr anchor="ctr"/>
                </a:tc>
                <a:tc>
                  <a:txBody>
                    <a:bodyPr/>
                    <a:lstStyle/>
                    <a:p>
                      <a:pPr algn="ctr"/>
                      <a:r>
                        <a:rPr lang="en-US" sz="1200" dirty="0" smtClean="0"/>
                        <a:t>--</a:t>
                      </a:r>
                      <a:endParaRPr lang="en-US" sz="1200" dirty="0"/>
                    </a:p>
                  </a:txBody>
                  <a:tcPr anchor="ctr"/>
                </a:tc>
                <a:tc>
                  <a:txBody>
                    <a:bodyPr/>
                    <a:lstStyle/>
                    <a:p>
                      <a:pPr algn="ctr"/>
                      <a:r>
                        <a:rPr lang="en-US" sz="1200" dirty="0" smtClean="0"/>
                        <a:t>--</a:t>
                      </a:r>
                      <a:endParaRPr lang="en-US" sz="1200" dirty="0"/>
                    </a:p>
                  </a:txBody>
                  <a:tcPr anchor="ctr"/>
                </a:tc>
                <a:tc>
                  <a:txBody>
                    <a:bodyPr/>
                    <a:lstStyle/>
                    <a:p>
                      <a:pPr algn="ctr"/>
                      <a:r>
                        <a:rPr lang="en-US" sz="1200" dirty="0" smtClean="0"/>
                        <a:t>--</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r>
              <a:tr h="362221">
                <a:tc>
                  <a:txBody>
                    <a:bodyPr/>
                    <a:lstStyle/>
                    <a:p>
                      <a:r>
                        <a:rPr lang="en-US" sz="1200" dirty="0" smtClean="0"/>
                        <a:t>Final decision</a:t>
                      </a:r>
                      <a:endParaRPr lang="en-US" sz="1200" dirty="0"/>
                    </a:p>
                  </a:txBody>
                  <a:tcPr anchor="ctr"/>
                </a:tc>
                <a:tc>
                  <a:txBody>
                    <a:bodyPr/>
                    <a:lstStyle/>
                    <a:p>
                      <a:pPr algn="ctr"/>
                      <a:r>
                        <a:rPr lang="en-US" sz="1200" dirty="0" smtClean="0"/>
                        <a:t>10/31/11</a:t>
                      </a:r>
                      <a:endParaRPr lang="en-US" sz="1200" dirty="0"/>
                    </a:p>
                  </a:txBody>
                  <a:tcPr anchor="ctr"/>
                </a:tc>
                <a:tc>
                  <a:txBody>
                    <a:bodyPr/>
                    <a:lstStyle/>
                    <a:p>
                      <a:pPr algn="ctr"/>
                      <a:r>
                        <a:rPr lang="en-US" sz="1200" dirty="0" smtClean="0"/>
                        <a:t>9/9/04</a:t>
                      </a:r>
                      <a:endParaRPr lang="en-US" sz="1200" dirty="0"/>
                    </a:p>
                  </a:txBody>
                  <a:tcPr anchor="ctr"/>
                </a:tc>
                <a:tc>
                  <a:txBody>
                    <a:bodyPr/>
                    <a:lstStyle/>
                    <a:p>
                      <a:pPr algn="ctr"/>
                      <a:r>
                        <a:rPr lang="en-US" sz="1200" smtClean="0"/>
                        <a:t>11/14/01</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r>
              <a:tr h="362221">
                <a:tc>
                  <a:txBody>
                    <a:bodyPr/>
                    <a:lstStyle/>
                    <a:p>
                      <a:r>
                        <a:rPr lang="en-US" sz="1200" dirty="0" smtClean="0"/>
                        <a:t>Merits</a:t>
                      </a:r>
                      <a:r>
                        <a:rPr lang="en-US" sz="1200" baseline="0" dirty="0" smtClean="0"/>
                        <a:t> appeal</a:t>
                      </a:r>
                      <a:endParaRPr lang="en-US" sz="1200" dirty="0"/>
                    </a:p>
                  </a:txBody>
                  <a:tcPr anchor="ctr"/>
                </a:tc>
                <a:tc>
                  <a:txBody>
                    <a:bodyPr/>
                    <a:lstStyle/>
                    <a:p>
                      <a:pPr algn="ctr"/>
                      <a:r>
                        <a:rPr lang="en-US" sz="1200" dirty="0" smtClean="0"/>
                        <a:t>None</a:t>
                      </a:r>
                      <a:endParaRPr lang="en-US" sz="1200" dirty="0"/>
                    </a:p>
                  </a:txBody>
                  <a:tcPr anchor="ctr"/>
                </a:tc>
                <a:tc>
                  <a:txBody>
                    <a:bodyPr/>
                    <a:lstStyle/>
                    <a:p>
                      <a:pPr algn="ctr"/>
                      <a:r>
                        <a:rPr lang="en-US" sz="1200" dirty="0" smtClean="0"/>
                        <a:t>None</a:t>
                      </a:r>
                      <a:endParaRPr lang="en-US" sz="1200" dirty="0"/>
                    </a:p>
                  </a:txBody>
                  <a:tcPr anchor="ctr"/>
                </a:tc>
                <a:tc>
                  <a:txBody>
                    <a:bodyPr/>
                    <a:lstStyle/>
                    <a:p>
                      <a:pPr algn="ctr"/>
                      <a:r>
                        <a:rPr lang="en-US" sz="1200" dirty="0" smtClean="0"/>
                        <a:t>None</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r>
              <a:tr h="506117">
                <a:tc>
                  <a:txBody>
                    <a:bodyPr/>
                    <a:lstStyle/>
                    <a:p>
                      <a:r>
                        <a:rPr lang="en-US" sz="1200" dirty="0" smtClean="0"/>
                        <a:t>Total time to conclusion</a:t>
                      </a:r>
                      <a:endParaRPr lang="en-US" sz="1200" dirty="0"/>
                    </a:p>
                  </a:txBody>
                  <a:tcPr anchor="ctr"/>
                </a:tc>
                <a:tc>
                  <a:txBody>
                    <a:bodyPr/>
                    <a:lstStyle/>
                    <a:p>
                      <a:pPr algn="ctr"/>
                      <a:r>
                        <a:rPr lang="en-US" sz="1200" dirty="0" smtClean="0"/>
                        <a:t>5 months</a:t>
                      </a:r>
                      <a:endParaRPr lang="en-US" sz="1200" dirty="0"/>
                    </a:p>
                  </a:txBody>
                  <a:tcPr anchor="ctr"/>
                </a:tc>
                <a:tc>
                  <a:txBody>
                    <a:bodyPr/>
                    <a:lstStyle/>
                    <a:p>
                      <a:pPr algn="ctr"/>
                      <a:r>
                        <a:rPr lang="en-US" sz="1200" dirty="0" smtClean="0"/>
                        <a:t>6.5 months</a:t>
                      </a:r>
                      <a:endParaRPr lang="en-US" sz="1200" dirty="0"/>
                    </a:p>
                  </a:txBody>
                  <a:tcPr anchor="ctr"/>
                </a:tc>
                <a:tc>
                  <a:txBody>
                    <a:bodyPr/>
                    <a:lstStyle/>
                    <a:p>
                      <a:pPr algn="ctr"/>
                      <a:r>
                        <a:rPr lang="en-US" sz="1200" dirty="0" smtClean="0"/>
                        <a:t>3 weeks</a:t>
                      </a:r>
                      <a:endParaRPr lang="en-US" sz="1200" dirty="0"/>
                    </a:p>
                  </a:txBody>
                  <a:tcPr anchor="ctr"/>
                </a:tc>
                <a:tc>
                  <a:txBody>
                    <a:bodyPr/>
                    <a:lstStyle/>
                    <a:p>
                      <a:pPr algn="ctr"/>
                      <a:r>
                        <a:rPr lang="en-US" sz="1200" dirty="0" smtClean="0"/>
                        <a:t>4 months </a:t>
                      </a:r>
                      <a:endParaRPr lang="en-US" sz="1200" dirty="0"/>
                    </a:p>
                  </a:txBody>
                  <a:tcPr anchor="ctr"/>
                </a:tc>
                <a:tc>
                  <a:txBody>
                    <a:bodyPr/>
                    <a:lstStyle/>
                    <a:p>
                      <a:pPr algn="ctr"/>
                      <a:r>
                        <a:rPr lang="en-US" sz="1200" dirty="0" smtClean="0"/>
                        <a:t>4 months</a:t>
                      </a:r>
                      <a:endParaRPr lang="en-US" sz="1200" dirty="0"/>
                    </a:p>
                  </a:txBody>
                  <a:tcPr anchor="ctr"/>
                </a:tc>
                <a:tc>
                  <a:txBody>
                    <a:bodyPr/>
                    <a:lstStyle/>
                    <a:p>
                      <a:pPr algn="ctr"/>
                      <a:r>
                        <a:rPr lang="en-US" sz="1200" dirty="0" smtClean="0"/>
                        <a:t>4 months</a:t>
                      </a:r>
                      <a:endParaRPr lang="en-US" sz="1200" dirty="0"/>
                    </a:p>
                  </a:txBody>
                  <a:tcPr anchor="ctr"/>
                </a:tc>
              </a:tr>
            </a:tbl>
          </a:graphicData>
        </a:graphic>
      </p:graphicFrame>
      <p:cxnSp>
        <p:nvCxnSpPr>
          <p:cNvPr id="6" name="Straight Arrow Connector 5"/>
          <p:cNvCxnSpPr/>
          <p:nvPr/>
        </p:nvCxnSpPr>
        <p:spPr>
          <a:xfrm>
            <a:off x="2270772" y="1896063"/>
            <a:ext cx="0" cy="1207817"/>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416312" y="1882140"/>
            <a:ext cx="0" cy="122174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4572000" y="1882140"/>
            <a:ext cx="293" cy="121539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rot="16200000">
            <a:off x="6968490" y="3924986"/>
            <a:ext cx="2328586" cy="276999"/>
          </a:xfrm>
          <a:prstGeom prst="rect">
            <a:avLst/>
          </a:prstGeom>
          <a:noFill/>
        </p:spPr>
        <p:txBody>
          <a:bodyPr wrap="none" rtlCol="0">
            <a:spAutoFit/>
          </a:bodyPr>
          <a:lstStyle/>
          <a:p>
            <a:r>
              <a:rPr lang="en-US" sz="1200" dirty="0" smtClean="0"/>
              <a:t>Transaction abandoned after PI</a:t>
            </a:r>
            <a:endParaRPr lang="en-US" sz="1200" dirty="0"/>
          </a:p>
        </p:txBody>
      </p:sp>
      <p:sp>
        <p:nvSpPr>
          <p:cNvPr id="10" name="TextBox 9"/>
          <p:cNvSpPr txBox="1"/>
          <p:nvPr/>
        </p:nvSpPr>
        <p:spPr>
          <a:xfrm rot="16200000">
            <a:off x="1883264" y="2370012"/>
            <a:ext cx="1079820" cy="246221"/>
          </a:xfrm>
          <a:prstGeom prst="rect">
            <a:avLst/>
          </a:prstGeom>
          <a:noFill/>
        </p:spPr>
        <p:txBody>
          <a:bodyPr wrap="square" rtlCol="0">
            <a:spAutoFit/>
          </a:bodyPr>
          <a:lstStyle/>
          <a:p>
            <a:pPr algn="ctr"/>
            <a:r>
              <a:rPr lang="en-US" sz="1000" dirty="0" smtClean="0"/>
              <a:t>Consolidated</a:t>
            </a:r>
            <a:endParaRPr lang="en-US" sz="1000" dirty="0"/>
          </a:p>
        </p:txBody>
      </p:sp>
      <p:sp>
        <p:nvSpPr>
          <p:cNvPr id="12" name="TextBox 11"/>
          <p:cNvSpPr txBox="1"/>
          <p:nvPr/>
        </p:nvSpPr>
        <p:spPr>
          <a:xfrm rot="16200000">
            <a:off x="3054840" y="2364932"/>
            <a:ext cx="1079820" cy="246221"/>
          </a:xfrm>
          <a:prstGeom prst="rect">
            <a:avLst/>
          </a:prstGeom>
          <a:noFill/>
        </p:spPr>
        <p:txBody>
          <a:bodyPr wrap="square" rtlCol="0">
            <a:spAutoFit/>
          </a:bodyPr>
          <a:lstStyle/>
          <a:p>
            <a:pPr algn="ctr"/>
            <a:r>
              <a:rPr lang="en-US" sz="1000" dirty="0" smtClean="0"/>
              <a:t>Consolidated</a:t>
            </a:r>
            <a:endParaRPr lang="en-US" sz="1000" dirty="0"/>
          </a:p>
        </p:txBody>
      </p:sp>
      <p:sp>
        <p:nvSpPr>
          <p:cNvPr id="14" name="TextBox 13"/>
          <p:cNvSpPr txBox="1"/>
          <p:nvPr/>
        </p:nvSpPr>
        <p:spPr>
          <a:xfrm rot="16200000">
            <a:off x="4204825" y="2364932"/>
            <a:ext cx="1079820" cy="246221"/>
          </a:xfrm>
          <a:prstGeom prst="rect">
            <a:avLst/>
          </a:prstGeom>
          <a:noFill/>
        </p:spPr>
        <p:txBody>
          <a:bodyPr wrap="square" rtlCol="0">
            <a:spAutoFit/>
          </a:bodyPr>
          <a:lstStyle/>
          <a:p>
            <a:pPr algn="ctr"/>
            <a:r>
              <a:rPr lang="en-US" sz="1000" dirty="0" smtClean="0"/>
              <a:t>Consolidated</a:t>
            </a:r>
            <a:endParaRPr lang="en-US" sz="1000" dirty="0"/>
          </a:p>
        </p:txBody>
      </p:sp>
      <p:sp>
        <p:nvSpPr>
          <p:cNvPr id="19" name="TextBox 18"/>
          <p:cNvSpPr txBox="1"/>
          <p:nvPr/>
        </p:nvSpPr>
        <p:spPr>
          <a:xfrm rot="16200000">
            <a:off x="5771209" y="3920979"/>
            <a:ext cx="2328586" cy="276999"/>
          </a:xfrm>
          <a:prstGeom prst="rect">
            <a:avLst/>
          </a:prstGeom>
          <a:noFill/>
        </p:spPr>
        <p:txBody>
          <a:bodyPr wrap="none" rtlCol="0">
            <a:spAutoFit/>
          </a:bodyPr>
          <a:lstStyle/>
          <a:p>
            <a:r>
              <a:rPr lang="en-US" sz="1200" dirty="0" smtClean="0"/>
              <a:t>Transaction abandoned after PI</a:t>
            </a:r>
            <a:endParaRPr lang="en-US" sz="1200" dirty="0"/>
          </a:p>
        </p:txBody>
      </p:sp>
      <p:sp>
        <p:nvSpPr>
          <p:cNvPr id="24" name="TextBox 23"/>
          <p:cNvSpPr txBox="1"/>
          <p:nvPr/>
        </p:nvSpPr>
        <p:spPr>
          <a:xfrm rot="16200000">
            <a:off x="4459537" y="3830214"/>
            <a:ext cx="2654894" cy="461665"/>
          </a:xfrm>
          <a:prstGeom prst="rect">
            <a:avLst/>
          </a:prstGeom>
          <a:noFill/>
        </p:spPr>
        <p:txBody>
          <a:bodyPr wrap="none" rtlCol="0">
            <a:spAutoFit/>
          </a:bodyPr>
          <a:lstStyle/>
          <a:p>
            <a:pPr algn="ctr"/>
            <a:r>
              <a:rPr lang="en-US" sz="1200" dirty="0" smtClean="0"/>
              <a:t>Transaction closed; </a:t>
            </a:r>
            <a:br>
              <a:rPr lang="en-US" sz="1200" dirty="0" smtClean="0"/>
            </a:br>
            <a:r>
              <a:rPr lang="en-US" sz="1200" dirty="0" smtClean="0"/>
              <a:t>administrative proceeding dismissed</a:t>
            </a:r>
            <a:endParaRPr lang="en-US" sz="1200" dirty="0"/>
          </a:p>
        </p:txBody>
      </p:sp>
    </p:spTree>
    <p:extLst>
      <p:ext uri="{BB962C8B-B14F-4D97-AF65-F5344CB8AC3E}">
        <p14:creationId xmlns:p14="http://schemas.microsoft.com/office/powerpoint/2010/main" val="38441983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Litigation timing—</a:t>
            </a:r>
            <a:r>
              <a:rPr lang="en-US" dirty="0" err="1" smtClean="0"/>
              <a:t>Postclosing</a:t>
            </a:r>
            <a:r>
              <a:rPr lang="en-US" dirty="0" smtClean="0"/>
              <a:t> challenges</a:t>
            </a:r>
            <a:endParaRPr lang="en-US" dirty="0"/>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8</a:t>
            </a:fld>
            <a:endParaRPr lang="en-US" altLang="en-US"/>
          </a:p>
        </p:txBody>
      </p:sp>
      <p:graphicFrame>
        <p:nvGraphicFramePr>
          <p:cNvPr id="4" name="Table 3"/>
          <p:cNvGraphicFramePr>
            <a:graphicFrameLocks noGrp="1"/>
          </p:cNvGraphicFramePr>
          <p:nvPr>
            <p:extLst>
              <p:ext uri="{D42A27DB-BD31-4B8C-83A1-F6EECF244321}">
                <p14:modId xmlns:p14="http://schemas.microsoft.com/office/powerpoint/2010/main" val="1093808223"/>
              </p:ext>
            </p:extLst>
          </p:nvPr>
        </p:nvGraphicFramePr>
        <p:xfrm>
          <a:off x="638175" y="1533524"/>
          <a:ext cx="7926705" cy="4138202"/>
        </p:xfrm>
        <a:graphic>
          <a:graphicData uri="http://schemas.openxmlformats.org/drawingml/2006/table">
            <a:tbl>
              <a:tblPr firstRow="1" bandRow="1">
                <a:tableStyleId>{5C22544A-7EE6-4342-B048-85BDC9FD1C3A}</a:tableStyleId>
              </a:tblPr>
              <a:tblGrid>
                <a:gridCol w="1400175"/>
                <a:gridCol w="1222375"/>
                <a:gridCol w="1311698"/>
                <a:gridCol w="1369907"/>
                <a:gridCol w="1311275"/>
                <a:gridCol w="1311275"/>
              </a:tblGrid>
              <a:tr h="297716">
                <a:tc>
                  <a:txBody>
                    <a:bodyPr/>
                    <a:lstStyle/>
                    <a:p>
                      <a:endParaRPr lang="en-US" sz="1400" dirty="0"/>
                    </a:p>
                  </a:txBody>
                  <a:tcPr/>
                </a:tc>
                <a:tc>
                  <a:txBody>
                    <a:bodyPr/>
                    <a:lstStyle/>
                    <a:p>
                      <a:pPr algn="ctr"/>
                      <a:r>
                        <a:rPr lang="en-US" sz="1400" dirty="0" smtClean="0">
                          <a:solidFill>
                            <a:schemeClr val="tx1"/>
                          </a:solidFill>
                        </a:rPr>
                        <a:t>DOJ</a:t>
                      </a:r>
                      <a:endParaRPr lang="en-US" sz="1400" dirty="0">
                        <a:solidFill>
                          <a:schemeClr val="tx1"/>
                        </a:solidFill>
                      </a:endParaRPr>
                    </a:p>
                  </a:txBody>
                  <a:tcPr/>
                </a:tc>
                <a:tc gridSpan="4">
                  <a:txBody>
                    <a:bodyPr/>
                    <a:lstStyle/>
                    <a:p>
                      <a:pPr algn="ctr"/>
                      <a:r>
                        <a:rPr lang="en-US" sz="1400" dirty="0" smtClean="0">
                          <a:solidFill>
                            <a:schemeClr val="tx1"/>
                          </a:solidFill>
                        </a:rPr>
                        <a:t>FTC</a:t>
                      </a:r>
                      <a:endParaRPr lang="en-US" sz="1400" dirty="0">
                        <a:solidFill>
                          <a:schemeClr val="tx1"/>
                        </a:solidFill>
                      </a:endParaRPr>
                    </a:p>
                  </a:txBody>
                  <a:tcPr/>
                </a:tc>
                <a:tc hMerge="1">
                  <a:txBody>
                    <a:bodyPr/>
                    <a:lstStyle/>
                    <a:p>
                      <a:endParaRPr lang="en-US" sz="1400" dirty="0"/>
                    </a:p>
                  </a:txBody>
                  <a:tcPr/>
                </a:tc>
                <a:tc hMerge="1">
                  <a:txBody>
                    <a:bodyPr/>
                    <a:lstStyle/>
                    <a:p>
                      <a:pPr algn="ctr"/>
                      <a:endParaRPr lang="en-US" sz="1400" dirty="0">
                        <a:solidFill>
                          <a:schemeClr val="tx1"/>
                        </a:solidFill>
                      </a:endParaRPr>
                    </a:p>
                  </a:txBody>
                  <a:tcPr/>
                </a:tc>
                <a:tc hMerge="1">
                  <a:txBody>
                    <a:bodyPr/>
                    <a:lstStyle/>
                    <a:p>
                      <a:endParaRPr lang="en-US" sz="1400" dirty="0"/>
                    </a:p>
                  </a:txBody>
                  <a:tcPr/>
                </a:tc>
              </a:tr>
              <a:tr h="297716">
                <a:tc>
                  <a:txBody>
                    <a:bodyPr/>
                    <a:lstStyle/>
                    <a:p>
                      <a:endParaRPr lang="en-US" sz="1400" dirty="0"/>
                    </a:p>
                  </a:txBody>
                  <a:tcPr>
                    <a:solidFill>
                      <a:schemeClr val="accent1"/>
                    </a:solidFill>
                  </a:tcPr>
                </a:tc>
                <a:tc>
                  <a:txBody>
                    <a:bodyPr/>
                    <a:lstStyle/>
                    <a:p>
                      <a:pPr algn="ctr"/>
                      <a:r>
                        <a:rPr lang="en-US" sz="1400" dirty="0" err="1" smtClean="0"/>
                        <a:t>Bazaarvoice</a:t>
                      </a:r>
                      <a:endParaRPr lang="en-US" sz="1400" dirty="0"/>
                    </a:p>
                  </a:txBody>
                  <a:tcPr anchor="ctr">
                    <a:solidFill>
                      <a:schemeClr val="accent1"/>
                    </a:solidFill>
                  </a:tcPr>
                </a:tc>
                <a:tc>
                  <a:txBody>
                    <a:bodyPr/>
                    <a:lstStyle/>
                    <a:p>
                      <a:pPr algn="ctr"/>
                      <a:r>
                        <a:rPr lang="en-US" sz="1400" dirty="0" smtClean="0"/>
                        <a:t>ProMedica</a:t>
                      </a:r>
                      <a:endParaRPr lang="en-US" sz="1400" dirty="0"/>
                    </a:p>
                  </a:txBody>
                  <a:tcPr anchor="ctr">
                    <a:solidFill>
                      <a:schemeClr val="accent1"/>
                    </a:solidFill>
                  </a:tcPr>
                </a:tc>
                <a:tc>
                  <a:txBody>
                    <a:bodyPr/>
                    <a:lstStyle/>
                    <a:p>
                      <a:pPr algn="ctr"/>
                      <a:r>
                        <a:rPr lang="en-US" sz="1400" dirty="0" smtClean="0"/>
                        <a:t>Polypore</a:t>
                      </a:r>
                      <a:endParaRPr lang="en-US" sz="1400" dirty="0"/>
                    </a:p>
                  </a:txBody>
                  <a:tcPr anchor="ctr">
                    <a:solidFill>
                      <a:schemeClr val="accent1"/>
                    </a:solidFill>
                  </a:tcPr>
                </a:tc>
                <a:tc>
                  <a:txBody>
                    <a:bodyPr/>
                    <a:lstStyle/>
                    <a:p>
                      <a:pPr algn="ctr"/>
                      <a:r>
                        <a:rPr lang="en-US" sz="1400" dirty="0" smtClean="0"/>
                        <a:t>Evanston</a:t>
                      </a:r>
                      <a:endParaRPr lang="en-US" sz="1400" dirty="0"/>
                    </a:p>
                  </a:txBody>
                  <a:tcPr anchor="ctr">
                    <a:solidFill>
                      <a:schemeClr val="accent1"/>
                    </a:solidFill>
                  </a:tcPr>
                </a:tc>
                <a:tc>
                  <a:txBody>
                    <a:bodyPr/>
                    <a:lstStyle/>
                    <a:p>
                      <a:pPr algn="ctr"/>
                      <a:r>
                        <a:rPr lang="en-US" sz="1400" dirty="0" smtClean="0"/>
                        <a:t>Chicago Bridge</a:t>
                      </a:r>
                      <a:endParaRPr lang="en-US" sz="1400" dirty="0"/>
                    </a:p>
                  </a:txBody>
                  <a:tcPr anchor="ctr">
                    <a:solidFill>
                      <a:schemeClr val="accent1"/>
                    </a:solidFill>
                  </a:tcPr>
                </a:tc>
              </a:tr>
              <a:tr h="362221">
                <a:tc>
                  <a:txBody>
                    <a:bodyPr/>
                    <a:lstStyle/>
                    <a:p>
                      <a:r>
                        <a:rPr lang="en-US" sz="1400" dirty="0" smtClean="0"/>
                        <a:t>Complaint</a:t>
                      </a:r>
                      <a:endParaRPr lang="en-US" sz="1400" dirty="0"/>
                    </a:p>
                  </a:txBody>
                  <a:tcPr anchor="ctr"/>
                </a:tc>
                <a:tc>
                  <a:txBody>
                    <a:bodyPr/>
                    <a:lstStyle/>
                    <a:p>
                      <a:pPr algn="ctr"/>
                      <a:r>
                        <a:rPr lang="en-US" sz="1400" dirty="0" smtClean="0"/>
                        <a:t>1/10/2013</a:t>
                      </a:r>
                      <a:endParaRPr lang="en-US" sz="1400" dirty="0"/>
                    </a:p>
                  </a:txBody>
                  <a:tcPr anchor="ctr"/>
                </a:tc>
                <a:tc>
                  <a:txBody>
                    <a:bodyPr/>
                    <a:lstStyle/>
                    <a:p>
                      <a:pPr algn="ctr"/>
                      <a:r>
                        <a:rPr lang="en-US" sz="1400" dirty="0" smtClean="0"/>
                        <a:t>1/6/2011</a:t>
                      </a:r>
                      <a:endParaRPr lang="en-US" sz="1400" dirty="0"/>
                    </a:p>
                  </a:txBody>
                  <a:tcPr anchor="ctr"/>
                </a:tc>
                <a:tc>
                  <a:txBody>
                    <a:bodyPr/>
                    <a:lstStyle/>
                    <a:p>
                      <a:pPr algn="ctr"/>
                      <a:r>
                        <a:rPr lang="en-US" sz="1400" dirty="0" smtClean="0"/>
                        <a:t>9/10/2008</a:t>
                      </a:r>
                      <a:endParaRPr lang="en-US" sz="1400" dirty="0"/>
                    </a:p>
                  </a:txBody>
                  <a:tcPr anchor="ctr"/>
                </a:tc>
                <a:tc>
                  <a:txBody>
                    <a:bodyPr/>
                    <a:lstStyle/>
                    <a:p>
                      <a:pPr algn="ctr"/>
                      <a:r>
                        <a:rPr lang="en-US" sz="1400" dirty="0" smtClean="0"/>
                        <a:t>2/10/2004</a:t>
                      </a:r>
                      <a:endParaRPr lang="en-US" sz="1400" dirty="0"/>
                    </a:p>
                  </a:txBody>
                  <a:tcPr anchor="ctr"/>
                </a:tc>
                <a:tc>
                  <a:txBody>
                    <a:bodyPr/>
                    <a:lstStyle/>
                    <a:p>
                      <a:pPr algn="ctr"/>
                      <a:r>
                        <a:rPr lang="en-US" sz="1400" dirty="0" smtClean="0"/>
                        <a:t>10/25/2001</a:t>
                      </a:r>
                      <a:endParaRPr lang="en-US" sz="1400" dirty="0"/>
                    </a:p>
                  </a:txBody>
                  <a:tcPr anchor="ctr"/>
                </a:tc>
              </a:tr>
              <a:tr h="506117">
                <a:tc>
                  <a:txBody>
                    <a:bodyPr/>
                    <a:lstStyle/>
                    <a:p>
                      <a:r>
                        <a:rPr lang="en-US" sz="1400" dirty="0" smtClean="0"/>
                        <a:t>Merits hearing</a:t>
                      </a:r>
                      <a:endParaRPr lang="en-US" sz="1400" dirty="0"/>
                    </a:p>
                  </a:txBody>
                  <a:tcPr anchor="ctr"/>
                </a:tc>
                <a:tc>
                  <a:txBody>
                    <a:bodyPr/>
                    <a:lstStyle/>
                    <a:p>
                      <a:pPr algn="ctr"/>
                      <a:r>
                        <a:rPr lang="en-US" sz="1400" dirty="0" smtClean="0"/>
                        <a:t>9/23/2013 to10/10/2013</a:t>
                      </a:r>
                      <a:endParaRPr lang="en-US" sz="1400" dirty="0"/>
                    </a:p>
                  </a:txBody>
                  <a:tcPr anchor="ctr"/>
                </a:tc>
                <a:tc>
                  <a:txBody>
                    <a:bodyPr/>
                    <a:lstStyle/>
                    <a:p>
                      <a:pPr algn="ctr"/>
                      <a:r>
                        <a:rPr lang="en-US" sz="1400" dirty="0" smtClean="0"/>
                        <a:t>5/31/2011 </a:t>
                      </a:r>
                      <a:br>
                        <a:rPr lang="en-US" sz="1400" dirty="0" smtClean="0"/>
                      </a:br>
                      <a:r>
                        <a:rPr lang="en-US" sz="1400" dirty="0" smtClean="0"/>
                        <a:t>to 8/18/2011</a:t>
                      </a:r>
                      <a:endParaRPr lang="en-US" sz="1400" dirty="0"/>
                    </a:p>
                  </a:txBody>
                  <a:tcPr anchor="ctr"/>
                </a:tc>
                <a:tc>
                  <a:txBody>
                    <a:bodyPr/>
                    <a:lstStyle/>
                    <a:p>
                      <a:pPr algn="ctr"/>
                      <a:r>
                        <a:rPr lang="en-US" sz="1400" dirty="0" smtClean="0"/>
                        <a:t>5/12/2009</a:t>
                      </a:r>
                      <a:br>
                        <a:rPr lang="en-US" sz="1400" dirty="0" smtClean="0"/>
                      </a:br>
                      <a:r>
                        <a:rPr lang="en-US" sz="1400" dirty="0" smtClean="0"/>
                        <a:t>to 8/20/2009</a:t>
                      </a:r>
                      <a:endParaRPr lang="en-US" sz="1400" dirty="0"/>
                    </a:p>
                  </a:txBody>
                  <a:tcPr anchor="ctr"/>
                </a:tc>
                <a:tc>
                  <a:txBody>
                    <a:bodyPr/>
                    <a:lstStyle/>
                    <a:p>
                      <a:pPr algn="ctr"/>
                      <a:r>
                        <a:rPr lang="en-US" sz="1400" dirty="0" smtClean="0"/>
                        <a:t>2/10/2005</a:t>
                      </a:r>
                      <a:br>
                        <a:rPr lang="en-US" sz="1400" dirty="0" smtClean="0"/>
                      </a:br>
                      <a:r>
                        <a:rPr lang="en-US" sz="1400" dirty="0" smtClean="0"/>
                        <a:t>(8</a:t>
                      </a:r>
                      <a:r>
                        <a:rPr lang="en-US" sz="1400" baseline="0" dirty="0" smtClean="0"/>
                        <a:t> weeks)</a:t>
                      </a:r>
                      <a:endParaRPr lang="en-US" sz="1400" dirty="0"/>
                    </a:p>
                  </a:txBody>
                  <a:tcPr anchor="ctr"/>
                </a:tc>
                <a:tc>
                  <a:txBody>
                    <a:bodyPr/>
                    <a:lstStyle/>
                    <a:p>
                      <a:pPr algn="ctr"/>
                      <a:r>
                        <a:rPr lang="en-US" sz="1400" dirty="0" smtClean="0"/>
                        <a:t>11/12/2002</a:t>
                      </a:r>
                      <a:br>
                        <a:rPr lang="en-US" sz="1400" dirty="0" smtClean="0"/>
                      </a:br>
                      <a:r>
                        <a:rPr lang="en-US" sz="1400" dirty="0" smtClean="0"/>
                        <a:t>to 1/16/2003</a:t>
                      </a:r>
                      <a:endParaRPr lang="en-US" sz="1400" dirty="0"/>
                    </a:p>
                  </a:txBody>
                  <a:tcPr anchor="ctr"/>
                </a:tc>
              </a:tr>
              <a:tr h="506117">
                <a:tc>
                  <a:txBody>
                    <a:bodyPr/>
                    <a:lstStyle/>
                    <a:p>
                      <a:r>
                        <a:rPr lang="en-US" sz="1400" dirty="0" smtClean="0"/>
                        <a:t>Initial merits decision (FTC)</a:t>
                      </a:r>
                      <a:endParaRPr lang="en-US" sz="1400" dirty="0"/>
                    </a:p>
                  </a:txBody>
                  <a:tcPr anchor="ctr"/>
                </a:tc>
                <a:tc>
                  <a:txBody>
                    <a:bodyPr/>
                    <a:lstStyle/>
                    <a:p>
                      <a:pPr algn="ctr"/>
                      <a:r>
                        <a:rPr lang="en-US" sz="1400" dirty="0" smtClean="0"/>
                        <a:t>--</a:t>
                      </a:r>
                      <a:endParaRPr lang="en-US" sz="1400" dirty="0"/>
                    </a:p>
                  </a:txBody>
                  <a:tcPr anchor="ctr"/>
                </a:tc>
                <a:tc>
                  <a:txBody>
                    <a:bodyPr/>
                    <a:lstStyle/>
                    <a:p>
                      <a:pPr algn="ctr"/>
                      <a:r>
                        <a:rPr lang="en-US" sz="1400" dirty="0" smtClean="0"/>
                        <a:t>12/5/2011</a:t>
                      </a:r>
                      <a:endParaRPr lang="en-US" sz="1400" dirty="0"/>
                    </a:p>
                  </a:txBody>
                  <a:tcPr anchor="ctr"/>
                </a:tc>
                <a:tc>
                  <a:txBody>
                    <a:bodyPr/>
                    <a:lstStyle/>
                    <a:p>
                      <a:pPr algn="ctr"/>
                      <a:r>
                        <a:rPr lang="en-US" sz="1400" dirty="0" smtClean="0"/>
                        <a:t>2/22/2010</a:t>
                      </a:r>
                      <a:endParaRPr lang="en-US" sz="1400" dirty="0"/>
                    </a:p>
                  </a:txBody>
                  <a:tcPr anchor="ctr"/>
                </a:tc>
                <a:tc>
                  <a:txBody>
                    <a:bodyPr/>
                    <a:lstStyle/>
                    <a:p>
                      <a:pPr algn="ctr"/>
                      <a:r>
                        <a:rPr lang="en-US" sz="1400" dirty="0" smtClean="0"/>
                        <a:t>10/21/2005</a:t>
                      </a:r>
                      <a:endParaRPr lang="en-US" sz="1400" dirty="0"/>
                    </a:p>
                  </a:txBody>
                  <a:tcPr anchor="ctr"/>
                </a:tc>
                <a:tc>
                  <a:txBody>
                    <a:bodyPr/>
                    <a:lstStyle/>
                    <a:p>
                      <a:pPr algn="ctr"/>
                      <a:r>
                        <a:rPr lang="en-US" sz="1400" dirty="0" smtClean="0"/>
                        <a:t>6/18/2003</a:t>
                      </a:r>
                      <a:endParaRPr lang="en-US" sz="1400" dirty="0"/>
                    </a:p>
                  </a:txBody>
                  <a:tcPr anchor="ctr"/>
                </a:tc>
              </a:tr>
              <a:tr h="362221">
                <a:tc>
                  <a:txBody>
                    <a:bodyPr/>
                    <a:lstStyle/>
                    <a:p>
                      <a:r>
                        <a:rPr lang="en-US" sz="1400" dirty="0" smtClean="0"/>
                        <a:t>Final decision</a:t>
                      </a:r>
                      <a:endParaRPr lang="en-US" sz="1400" dirty="0"/>
                    </a:p>
                  </a:txBody>
                  <a:tcPr anchor="ctr"/>
                </a:tc>
                <a:tc>
                  <a:txBody>
                    <a:bodyPr/>
                    <a:lstStyle/>
                    <a:p>
                      <a:pPr algn="ctr"/>
                      <a:r>
                        <a:rPr lang="en-US" sz="1400" dirty="0" smtClean="0"/>
                        <a:t>1/8/2014 (merits only)</a:t>
                      </a:r>
                      <a:endParaRPr lang="en-US" sz="1400" dirty="0"/>
                    </a:p>
                  </a:txBody>
                  <a:tcPr anchor="ctr"/>
                </a:tc>
                <a:tc>
                  <a:txBody>
                    <a:bodyPr/>
                    <a:lstStyle/>
                    <a:p>
                      <a:pPr algn="ctr"/>
                      <a:r>
                        <a:rPr lang="en-US" sz="1400" dirty="0" smtClean="0"/>
                        <a:t>3/22/2012</a:t>
                      </a:r>
                      <a:endParaRPr lang="en-US" sz="1400" dirty="0"/>
                    </a:p>
                  </a:txBody>
                  <a:tcPr anchor="ctr"/>
                </a:tc>
                <a:tc>
                  <a:txBody>
                    <a:bodyPr/>
                    <a:lstStyle/>
                    <a:p>
                      <a:pPr algn="ctr"/>
                      <a:r>
                        <a:rPr lang="en-US" sz="1400" dirty="0" smtClean="0"/>
                        <a:t>12/13/2010</a:t>
                      </a:r>
                      <a:endParaRPr lang="en-US" sz="1400" dirty="0"/>
                    </a:p>
                  </a:txBody>
                  <a:tcPr anchor="ctr"/>
                </a:tc>
                <a:tc>
                  <a:txBody>
                    <a:bodyPr/>
                    <a:lstStyle/>
                    <a:p>
                      <a:pPr algn="ctr"/>
                      <a:r>
                        <a:rPr lang="en-US" sz="1400" dirty="0" smtClean="0"/>
                        <a:t>4/28/2008 (remedy)</a:t>
                      </a:r>
                      <a:endParaRPr lang="en-US" sz="1400" dirty="0"/>
                    </a:p>
                  </a:txBody>
                  <a:tcPr anchor="ctr"/>
                </a:tc>
                <a:tc>
                  <a:txBody>
                    <a:bodyPr/>
                    <a:lstStyle/>
                    <a:p>
                      <a:pPr algn="ctr"/>
                      <a:r>
                        <a:rPr lang="en-US" sz="1400" dirty="0" smtClean="0"/>
                        <a:t>1/6/2005</a:t>
                      </a:r>
                      <a:endParaRPr lang="en-US" sz="1400" dirty="0"/>
                    </a:p>
                  </a:txBody>
                  <a:tcPr anchor="ctr"/>
                </a:tc>
              </a:tr>
              <a:tr h="362221">
                <a:tc>
                  <a:txBody>
                    <a:bodyPr/>
                    <a:lstStyle/>
                    <a:p>
                      <a:r>
                        <a:rPr lang="en-US" sz="1400" dirty="0" smtClean="0"/>
                        <a:t>Total time to final decision</a:t>
                      </a:r>
                      <a:endParaRPr lang="en-US" sz="1400" dirty="0"/>
                    </a:p>
                  </a:txBody>
                  <a:tcPr anchor="ctr"/>
                </a:tc>
                <a:tc>
                  <a:txBody>
                    <a:bodyPr/>
                    <a:lstStyle/>
                    <a:p>
                      <a:pPr algn="ctr"/>
                      <a:r>
                        <a:rPr lang="en-US" sz="1400" dirty="0" smtClean="0"/>
                        <a:t>12 months</a:t>
                      </a:r>
                      <a:endParaRPr lang="en-US" sz="1400" dirty="0"/>
                    </a:p>
                  </a:txBody>
                  <a:tcPr anchor="ctr"/>
                </a:tc>
                <a:tc>
                  <a:txBody>
                    <a:bodyPr/>
                    <a:lstStyle/>
                    <a:p>
                      <a:pPr algn="ctr"/>
                      <a:r>
                        <a:rPr lang="en-US" sz="1400" dirty="0" smtClean="0"/>
                        <a:t>14.5 months</a:t>
                      </a:r>
                      <a:endParaRPr lang="en-US" sz="1400" dirty="0"/>
                    </a:p>
                  </a:txBody>
                  <a:tcPr anchor="ctr"/>
                </a:tc>
                <a:tc>
                  <a:txBody>
                    <a:bodyPr/>
                    <a:lstStyle/>
                    <a:p>
                      <a:pPr algn="ctr"/>
                      <a:r>
                        <a:rPr lang="en-US" sz="1400" dirty="0" smtClean="0"/>
                        <a:t>17 months</a:t>
                      </a:r>
                      <a:endParaRPr lang="en-US" sz="1400" dirty="0"/>
                    </a:p>
                  </a:txBody>
                  <a:tcPr anchor="ctr"/>
                </a:tc>
                <a:tc>
                  <a:txBody>
                    <a:bodyPr/>
                    <a:lstStyle/>
                    <a:p>
                      <a:pPr algn="ctr"/>
                      <a:r>
                        <a:rPr lang="en-US" sz="1400" dirty="0" smtClean="0"/>
                        <a:t>50 months</a:t>
                      </a:r>
                      <a:endParaRPr lang="en-US" sz="1400" dirty="0"/>
                    </a:p>
                  </a:txBody>
                  <a:tcPr anchor="ctr"/>
                </a:tc>
                <a:tc>
                  <a:txBody>
                    <a:bodyPr/>
                    <a:lstStyle/>
                    <a:p>
                      <a:pPr algn="ctr"/>
                      <a:r>
                        <a:rPr lang="en-US" sz="1400" dirty="0" smtClean="0"/>
                        <a:t>38.5 months</a:t>
                      </a:r>
                      <a:endParaRPr lang="en-US" sz="1400" dirty="0"/>
                    </a:p>
                  </a:txBody>
                  <a:tcPr anchor="ctr"/>
                </a:tc>
              </a:tr>
              <a:tr h="362221">
                <a:tc>
                  <a:txBody>
                    <a:bodyPr/>
                    <a:lstStyle/>
                    <a:p>
                      <a:r>
                        <a:rPr lang="en-US" sz="1400" dirty="0" smtClean="0"/>
                        <a:t>Merits</a:t>
                      </a:r>
                      <a:r>
                        <a:rPr lang="en-US" sz="1400" baseline="0" dirty="0" smtClean="0"/>
                        <a:t> appeal</a:t>
                      </a:r>
                      <a:endParaRPr lang="en-US" sz="1400" dirty="0"/>
                    </a:p>
                  </a:txBody>
                  <a:tcPr anchor="ctr"/>
                </a:tc>
                <a:tc>
                  <a:txBody>
                    <a:bodyPr/>
                    <a:lstStyle/>
                    <a:p>
                      <a:pPr algn="ctr"/>
                      <a:r>
                        <a:rPr lang="en-US" sz="1400" dirty="0" smtClean="0"/>
                        <a:t>(none)</a:t>
                      </a:r>
                      <a:endParaRPr lang="en-US" sz="1400" dirty="0"/>
                    </a:p>
                  </a:txBody>
                  <a:tcPr anchor="ctr"/>
                </a:tc>
                <a:tc>
                  <a:txBody>
                    <a:bodyPr/>
                    <a:lstStyle/>
                    <a:p>
                      <a:pPr algn="ctr"/>
                      <a:r>
                        <a:rPr lang="en-US" sz="1400" dirty="0" smtClean="0"/>
                        <a:t>4/22/2014</a:t>
                      </a:r>
                      <a:endParaRPr lang="en-US" sz="1400" dirty="0"/>
                    </a:p>
                  </a:txBody>
                  <a:tcPr anchor="ctr"/>
                </a:tc>
                <a:tc>
                  <a:txBody>
                    <a:bodyPr/>
                    <a:lstStyle/>
                    <a:p>
                      <a:pPr algn="ctr"/>
                      <a:r>
                        <a:rPr lang="en-US" sz="1400" dirty="0" smtClean="0"/>
                        <a:t>7/11/2012</a:t>
                      </a:r>
                      <a:endParaRPr lang="en-US" sz="1400" dirty="0"/>
                    </a:p>
                  </a:txBody>
                  <a:tcPr anchor="ctr"/>
                </a:tc>
                <a:tc>
                  <a:txBody>
                    <a:bodyPr/>
                    <a:lstStyle/>
                    <a:p>
                      <a:pPr algn="ctr"/>
                      <a:r>
                        <a:rPr lang="en-US" sz="1400" dirty="0" smtClean="0"/>
                        <a:t>(none)</a:t>
                      </a:r>
                      <a:endParaRPr lang="en-US" sz="1400" dirty="0"/>
                    </a:p>
                  </a:txBody>
                  <a:tcPr anchor="ctr"/>
                </a:tc>
                <a:tc>
                  <a:txBody>
                    <a:bodyPr/>
                    <a:lstStyle/>
                    <a:p>
                      <a:pPr algn="ctr"/>
                      <a:r>
                        <a:rPr lang="en-US" sz="1400" dirty="0" smtClean="0"/>
                        <a:t>1/25/2008</a:t>
                      </a:r>
                      <a:endParaRPr lang="en-US" sz="1400" dirty="0"/>
                    </a:p>
                  </a:txBody>
                  <a:tcPr anchor="ctr"/>
                </a:tc>
              </a:tr>
              <a:tr h="506117">
                <a:tc>
                  <a:txBody>
                    <a:bodyPr/>
                    <a:lstStyle/>
                    <a:p>
                      <a:r>
                        <a:rPr lang="en-US" sz="1400" dirty="0" smtClean="0"/>
                        <a:t>Total time to conclusion</a:t>
                      </a:r>
                      <a:endParaRPr lang="en-US" sz="1400" dirty="0"/>
                    </a:p>
                  </a:txBody>
                  <a:tcPr anchor="ctr"/>
                </a:tc>
                <a:tc>
                  <a:txBody>
                    <a:bodyPr/>
                    <a:lstStyle/>
                    <a:p>
                      <a:pPr algn="ctr"/>
                      <a:r>
                        <a:rPr lang="en-US" sz="1400" smtClean="0"/>
                        <a:t>12 months</a:t>
                      </a:r>
                      <a:endParaRPr lang="en-US" sz="1400" dirty="0"/>
                    </a:p>
                  </a:txBody>
                  <a:tcPr anchor="ctr"/>
                </a:tc>
                <a:tc>
                  <a:txBody>
                    <a:bodyPr/>
                    <a:lstStyle/>
                    <a:p>
                      <a:pPr algn="ctr"/>
                      <a:r>
                        <a:rPr lang="en-US" sz="1400" dirty="0" smtClean="0"/>
                        <a:t>39.5 months</a:t>
                      </a:r>
                      <a:endParaRPr lang="en-US" sz="1400" dirty="0"/>
                    </a:p>
                  </a:txBody>
                  <a:tcPr anchor="ctr"/>
                </a:tc>
                <a:tc>
                  <a:txBody>
                    <a:bodyPr/>
                    <a:lstStyle/>
                    <a:p>
                      <a:pPr algn="ctr"/>
                      <a:r>
                        <a:rPr lang="en-US" sz="1400" dirty="0" smtClean="0"/>
                        <a:t>46 months</a:t>
                      </a:r>
                      <a:endParaRPr lang="en-US" sz="1400" dirty="0"/>
                    </a:p>
                  </a:txBody>
                  <a:tcPr anchor="ctr"/>
                </a:tc>
                <a:tc>
                  <a:txBody>
                    <a:bodyPr/>
                    <a:lstStyle/>
                    <a:p>
                      <a:pPr algn="ctr"/>
                      <a:r>
                        <a:rPr lang="en-US" sz="1400" dirty="0" smtClean="0"/>
                        <a:t>50 months</a:t>
                      </a:r>
                      <a:endParaRPr lang="en-US" sz="1400" dirty="0"/>
                    </a:p>
                  </a:txBody>
                  <a:tcPr anchor="ctr"/>
                </a:tc>
                <a:tc>
                  <a:txBody>
                    <a:bodyPr/>
                    <a:lstStyle/>
                    <a:p>
                      <a:pPr algn="ctr"/>
                      <a:r>
                        <a:rPr lang="en-US" sz="1400" dirty="0" smtClean="0"/>
                        <a:t>75 months</a:t>
                      </a:r>
                      <a:endParaRPr lang="en-US" sz="1400" dirty="0"/>
                    </a:p>
                  </a:txBody>
                  <a:tcPr anchor="ctr"/>
                </a:tc>
              </a:tr>
            </a:tbl>
          </a:graphicData>
        </a:graphic>
      </p:graphicFrame>
    </p:spTree>
    <p:extLst>
      <p:ext uri="{BB962C8B-B14F-4D97-AF65-F5344CB8AC3E}">
        <p14:creationId xmlns:p14="http://schemas.microsoft.com/office/powerpoint/2010/main" val="16365693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initial observations</a:t>
            </a:r>
            <a:endParaRPr lang="en-US" dirty="0"/>
          </a:p>
        </p:txBody>
      </p:sp>
      <p:sp>
        <p:nvSpPr>
          <p:cNvPr id="3" name="Content Placeholder 2"/>
          <p:cNvSpPr>
            <a:spLocks noGrp="1"/>
          </p:cNvSpPr>
          <p:nvPr>
            <p:ph idx="1"/>
          </p:nvPr>
        </p:nvSpPr>
        <p:spPr/>
        <p:txBody>
          <a:bodyPr/>
          <a:lstStyle/>
          <a:p>
            <a:r>
              <a:rPr lang="en-US" dirty="0" smtClean="0"/>
              <a:t>Agencies typically will not continue litigation on the merits if they are denied a PI (which is affirmed on appeal)</a:t>
            </a:r>
          </a:p>
          <a:p>
            <a:pPr lvl="1"/>
            <a:r>
              <a:rPr lang="en-US" dirty="0" smtClean="0"/>
              <a:t>DOJ has not continued on the merits after losing a PI since 1980</a:t>
            </a:r>
          </a:p>
          <a:p>
            <a:pPr lvl="1"/>
            <a:r>
              <a:rPr lang="en-US" dirty="0" smtClean="0"/>
              <a:t>FTC, which had consistently continued litigation until 1995, when it discontinued the practice for the most part</a:t>
            </a:r>
          </a:p>
          <a:p>
            <a:pPr lvl="2"/>
            <a:r>
              <a:rPr lang="en-US" dirty="0" smtClean="0"/>
              <a:t>Arguable exception: Whole Foods/Wild Oats</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9</a:t>
            </a:fld>
            <a:endParaRPr lang="en-US" altLang="en-US" dirty="0"/>
          </a:p>
        </p:txBody>
      </p:sp>
    </p:spTree>
    <p:extLst>
      <p:ext uri="{BB962C8B-B14F-4D97-AF65-F5344CB8AC3E}">
        <p14:creationId xmlns:p14="http://schemas.microsoft.com/office/powerpoint/2010/main" val="388500080"/>
      </p:ext>
    </p:extLst>
  </p:cSld>
  <p:clrMapOvr>
    <a:masterClrMapping/>
  </p:clrMapOvr>
  <p:timing>
    <p:tnLst>
      <p:par>
        <p:cTn id="1" dur="indefinite" restart="never" nodeType="tmRoot"/>
      </p:par>
    </p:tnLst>
  </p:timing>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25915</TotalTime>
  <Words>5397</Words>
  <Application>Microsoft Office PowerPoint</Application>
  <PresentationFormat>On-screen Show (4:3)</PresentationFormat>
  <Paragraphs>695</Paragraphs>
  <Slides>39</Slides>
  <Notes>39</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Edge</vt:lpstr>
      <vt:lpstr>14.  Antitrust Merger Litigation </vt:lpstr>
      <vt:lpstr>Topics</vt:lpstr>
      <vt:lpstr>Antitrust merger litigation generally</vt:lpstr>
      <vt:lpstr>Types of injunctions in merger cases</vt:lpstr>
      <vt:lpstr>Typical litigation paradigms</vt:lpstr>
      <vt:lpstr>Typical litigation paradigms</vt:lpstr>
      <vt:lpstr>Litigation timing—Preclosing challenges</vt:lpstr>
      <vt:lpstr>Litigation timing—Postclosing challenges</vt:lpstr>
      <vt:lpstr>Some initial observations</vt:lpstr>
      <vt:lpstr>Contrasts between the DOJ and FTC</vt:lpstr>
      <vt:lpstr>Contrasts between the DOJ and FTC</vt:lpstr>
      <vt:lpstr>Contrasts between the DOJ and FTC</vt:lpstr>
      <vt:lpstr>Strategic litigation behavior at the FTC</vt:lpstr>
      <vt:lpstr>Strategic litigation behavior at the FTC</vt:lpstr>
      <vt:lpstr>Strategic litigation behavior at the FTC</vt:lpstr>
      <vt:lpstr>Winter v. Natural Res. Def. Council, Inc.1 </vt:lpstr>
      <vt:lpstr>Winter v. Natural Res. Def. Council, Inc. </vt:lpstr>
      <vt:lpstr>Temporary restraining orders (TROs)</vt:lpstr>
      <vt:lpstr>Temporary restraining orders (TROs)</vt:lpstr>
      <vt:lpstr>Temporary restraining orders (TROs)</vt:lpstr>
      <vt:lpstr>Preliminary injunctions</vt:lpstr>
      <vt:lpstr>Preliminary injunctions</vt:lpstr>
      <vt:lpstr>Preliminary injunctions</vt:lpstr>
      <vt:lpstr>Preliminary injunctions</vt:lpstr>
      <vt:lpstr>Preliminary injunctions</vt:lpstr>
      <vt:lpstr>Preliminary injunction standard</vt:lpstr>
      <vt:lpstr>Preliminary injunction standard</vt:lpstr>
      <vt:lpstr>Preliminary injunction standard</vt:lpstr>
      <vt:lpstr>Preliminary injunction standard</vt:lpstr>
      <vt:lpstr>Preliminary injunction—Appeals</vt:lpstr>
      <vt:lpstr>Permanent injunctions</vt:lpstr>
      <vt:lpstr>Recent litigated cases</vt:lpstr>
      <vt:lpstr>Recent litigated cases</vt:lpstr>
      <vt:lpstr>Recent litigated cases</vt:lpstr>
      <vt:lpstr>Recent litigated cases</vt:lpstr>
      <vt:lpstr>Recent litigated cases</vt:lpstr>
      <vt:lpstr>Recent litigated cases</vt:lpstr>
      <vt:lpstr>Recent litigated cases</vt:lpstr>
      <vt:lpstr>Recent litigated cases</vt:lpstr>
    </vt:vector>
  </TitlesOfParts>
  <Company>Shearman &amp; Sterling LLP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Proving Conspiracy</dc:title>
  <dc:creator>Dale</dc:creator>
  <cp:lastModifiedBy>Dale</cp:lastModifiedBy>
  <cp:revision>1089</cp:revision>
  <cp:lastPrinted>2016-04-18T15:03:12Z</cp:lastPrinted>
  <dcterms:created xsi:type="dcterms:W3CDTF">2010-03-05T16:25:53Z</dcterms:created>
  <dcterms:modified xsi:type="dcterms:W3CDTF">2017-05-16T20:48:42Z</dcterms:modified>
</cp:coreProperties>
</file>