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Lst>
  <p:notesMasterIdLst>
    <p:notesMasterId r:id="rId61"/>
  </p:notesMasterIdLst>
  <p:sldIdLst>
    <p:sldId id="256" r:id="rId2"/>
    <p:sldId id="495" r:id="rId3"/>
    <p:sldId id="558" r:id="rId4"/>
    <p:sldId id="559" r:id="rId5"/>
    <p:sldId id="501" r:id="rId6"/>
    <p:sldId id="537" r:id="rId7"/>
    <p:sldId id="507" r:id="rId8"/>
    <p:sldId id="508" r:id="rId9"/>
    <p:sldId id="770" r:id="rId10"/>
    <p:sldId id="661" r:id="rId11"/>
    <p:sldId id="767" r:id="rId12"/>
    <p:sldId id="768" r:id="rId13"/>
    <p:sldId id="509" r:id="rId14"/>
    <p:sldId id="535" r:id="rId15"/>
    <p:sldId id="510" r:id="rId16"/>
    <p:sldId id="521" r:id="rId17"/>
    <p:sldId id="523" r:id="rId18"/>
    <p:sldId id="517" r:id="rId19"/>
    <p:sldId id="516" r:id="rId20"/>
    <p:sldId id="518" r:id="rId21"/>
    <p:sldId id="502" r:id="rId22"/>
    <p:sldId id="524" r:id="rId23"/>
    <p:sldId id="525" r:id="rId24"/>
    <p:sldId id="530" r:id="rId25"/>
    <p:sldId id="531" r:id="rId26"/>
    <p:sldId id="520" r:id="rId27"/>
    <p:sldId id="504" r:id="rId28"/>
    <p:sldId id="503" r:id="rId29"/>
    <p:sldId id="540" r:id="rId30"/>
    <p:sldId id="522" r:id="rId31"/>
    <p:sldId id="519" r:id="rId32"/>
    <p:sldId id="736" r:id="rId33"/>
    <p:sldId id="737" r:id="rId34"/>
    <p:sldId id="771" r:id="rId35"/>
    <p:sldId id="772" r:id="rId36"/>
    <p:sldId id="738" r:id="rId37"/>
    <p:sldId id="739" r:id="rId38"/>
    <p:sldId id="532" r:id="rId39"/>
    <p:sldId id="539" r:id="rId40"/>
    <p:sldId id="536" r:id="rId41"/>
    <p:sldId id="538" r:id="rId42"/>
    <p:sldId id="773" r:id="rId43"/>
    <p:sldId id="541" r:id="rId44"/>
    <p:sldId id="542" r:id="rId45"/>
    <p:sldId id="543" r:id="rId46"/>
    <p:sldId id="544" r:id="rId47"/>
    <p:sldId id="545" r:id="rId48"/>
    <p:sldId id="546" r:id="rId49"/>
    <p:sldId id="547" r:id="rId50"/>
    <p:sldId id="548" r:id="rId51"/>
    <p:sldId id="549" r:id="rId52"/>
    <p:sldId id="550" r:id="rId53"/>
    <p:sldId id="551" r:id="rId54"/>
    <p:sldId id="552" r:id="rId55"/>
    <p:sldId id="553" r:id="rId56"/>
    <p:sldId id="554" r:id="rId57"/>
    <p:sldId id="555" r:id="rId58"/>
    <p:sldId id="556" r:id="rId59"/>
    <p:sldId id="557" r:id="rId60"/>
  </p:sldIdLst>
  <p:sldSz cx="9144000" cy="6858000" type="screen4x3"/>
  <p:notesSz cx="6985000" cy="92837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040" userDrawn="1">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494" autoAdjust="0"/>
  </p:normalViewPr>
  <p:slideViewPr>
    <p:cSldViewPr snapToGrid="0">
      <p:cViewPr varScale="1">
        <p:scale>
          <a:sx n="121" d="100"/>
          <a:sy n="121" d="100"/>
        </p:scale>
        <p:origin x="1236" y="102"/>
      </p:cViewPr>
      <p:guideLst>
        <p:guide orient="horz" pos="2040"/>
        <p:guide pos="2880"/>
      </p:guideLst>
    </p:cSldViewPr>
  </p:slideViewPr>
  <p:notesTextViewPr>
    <p:cViewPr>
      <p:scale>
        <a:sx n="100" d="100"/>
        <a:sy n="100" d="100"/>
      </p:scale>
      <p:origin x="0" y="0"/>
    </p:cViewPr>
  </p:notesTextViewPr>
  <p:sorterViewPr>
    <p:cViewPr>
      <p:scale>
        <a:sx n="200" d="100"/>
        <a:sy n="200" d="100"/>
      </p:scale>
      <p:origin x="0" y="23280"/>
    </p:cViewPr>
  </p:sorterViewPr>
  <p:gridSpacing cx="45720" cy="4572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notesMaster" Target="notesMasters/notesMaster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3" y="1"/>
            <a:ext cx="3027466" cy="4629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716" tIns="46358" rIns="92716" bIns="46358" numCol="1" anchor="t" anchorCtr="0" compatLnSpc="1">
            <a:prstTxWarp prst="textNoShape">
              <a:avLst/>
            </a:prstTxWarp>
          </a:bodyPr>
          <a:lstStyle>
            <a:lvl1pPr defTabSz="927396">
              <a:defRPr sz="1300" smtClean="0"/>
            </a:lvl1pPr>
          </a:lstStyle>
          <a:p>
            <a:pPr>
              <a:defRPr/>
            </a:pPr>
            <a:endParaRPr lang="en-US"/>
          </a:p>
        </p:txBody>
      </p:sp>
      <p:sp>
        <p:nvSpPr>
          <p:cNvPr id="8195" name="Rectangle 3"/>
          <p:cNvSpPr>
            <a:spLocks noGrp="1" noChangeArrowheads="1"/>
          </p:cNvSpPr>
          <p:nvPr>
            <p:ph type="dt" idx="1"/>
          </p:nvPr>
        </p:nvSpPr>
        <p:spPr bwMode="auto">
          <a:xfrm>
            <a:off x="3955954" y="1"/>
            <a:ext cx="3027466" cy="4629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716" tIns="46358" rIns="92716" bIns="46358" numCol="1" anchor="t" anchorCtr="0" compatLnSpc="1">
            <a:prstTxWarp prst="textNoShape">
              <a:avLst/>
            </a:prstTxWarp>
          </a:bodyPr>
          <a:lstStyle>
            <a:lvl1pPr algn="r" defTabSz="927396">
              <a:defRPr sz="1300" smtClean="0"/>
            </a:lvl1pPr>
          </a:lstStyle>
          <a:p>
            <a:pPr>
              <a:defRPr/>
            </a:pPr>
            <a:endParaRPr lang="en-US"/>
          </a:p>
        </p:txBody>
      </p:sp>
      <p:sp>
        <p:nvSpPr>
          <p:cNvPr id="58372" name="Rectangle 4"/>
          <p:cNvSpPr>
            <a:spLocks noGrp="1" noRot="1" noChangeAspect="1" noChangeArrowheads="1" noTextEdit="1"/>
          </p:cNvSpPr>
          <p:nvPr>
            <p:ph type="sldImg" idx="2"/>
          </p:nvPr>
        </p:nvSpPr>
        <p:spPr bwMode="auto">
          <a:xfrm>
            <a:off x="1173163" y="696913"/>
            <a:ext cx="4638675" cy="34798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7" name="Rectangle 5"/>
          <p:cNvSpPr>
            <a:spLocks noGrp="1" noChangeArrowheads="1"/>
          </p:cNvSpPr>
          <p:nvPr>
            <p:ph type="body" sz="quarter" idx="3"/>
          </p:nvPr>
        </p:nvSpPr>
        <p:spPr bwMode="auto">
          <a:xfrm>
            <a:off x="699133" y="4410391"/>
            <a:ext cx="5586735" cy="41757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716" tIns="46358" rIns="92716" bIns="46358"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198" name="Rectangle 6"/>
          <p:cNvSpPr>
            <a:spLocks noGrp="1" noChangeArrowheads="1"/>
          </p:cNvSpPr>
          <p:nvPr>
            <p:ph type="ftr" sz="quarter" idx="4"/>
          </p:nvPr>
        </p:nvSpPr>
        <p:spPr bwMode="auto">
          <a:xfrm>
            <a:off x="3" y="8819199"/>
            <a:ext cx="3027466" cy="4629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716" tIns="46358" rIns="92716" bIns="46358" numCol="1" anchor="b" anchorCtr="0" compatLnSpc="1">
            <a:prstTxWarp prst="textNoShape">
              <a:avLst/>
            </a:prstTxWarp>
          </a:bodyPr>
          <a:lstStyle>
            <a:lvl1pPr defTabSz="927396">
              <a:defRPr sz="1300" smtClean="0"/>
            </a:lvl1pPr>
          </a:lstStyle>
          <a:p>
            <a:pPr>
              <a:defRPr/>
            </a:pPr>
            <a:endParaRPr lang="en-US"/>
          </a:p>
        </p:txBody>
      </p:sp>
      <p:sp>
        <p:nvSpPr>
          <p:cNvPr id="8199" name="Rectangle 7"/>
          <p:cNvSpPr>
            <a:spLocks noGrp="1" noChangeArrowheads="1"/>
          </p:cNvSpPr>
          <p:nvPr>
            <p:ph type="sldNum" sz="quarter" idx="5"/>
          </p:nvPr>
        </p:nvSpPr>
        <p:spPr bwMode="auto">
          <a:xfrm>
            <a:off x="3955954" y="8819199"/>
            <a:ext cx="3027466" cy="4629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716" tIns="46358" rIns="92716" bIns="46358" numCol="1" anchor="b" anchorCtr="0" compatLnSpc="1">
            <a:prstTxWarp prst="textNoShape">
              <a:avLst/>
            </a:prstTxWarp>
          </a:bodyPr>
          <a:lstStyle>
            <a:lvl1pPr algn="r" defTabSz="927396">
              <a:defRPr sz="1300" smtClean="0"/>
            </a:lvl1pPr>
          </a:lstStyle>
          <a:p>
            <a:pPr>
              <a:defRPr/>
            </a:pPr>
            <a:fld id="{1634B49F-0C95-4C8A-952F-2D32117B9958}" type="slidenum">
              <a:rPr lang="en-US"/>
              <a:pPr>
                <a:defRPr/>
              </a:pPr>
              <a:t>‹#›</a:t>
            </a:fld>
            <a:endParaRPr lang="en-US"/>
          </a:p>
        </p:txBody>
      </p:sp>
    </p:spTree>
    <p:extLst>
      <p:ext uri="{BB962C8B-B14F-4D97-AF65-F5344CB8AC3E}">
        <p14:creationId xmlns:p14="http://schemas.microsoft.com/office/powerpoint/2010/main" val="15253161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1</a:t>
            </a:fld>
            <a:endParaRPr lang="en-US"/>
          </a:p>
        </p:txBody>
      </p:sp>
    </p:spTree>
    <p:extLst>
      <p:ext uri="{BB962C8B-B14F-4D97-AF65-F5344CB8AC3E}">
        <p14:creationId xmlns:p14="http://schemas.microsoft.com/office/powerpoint/2010/main" val="23096159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10</a:t>
            </a:fld>
            <a:endParaRPr lang="en-US"/>
          </a:p>
        </p:txBody>
      </p:sp>
    </p:spTree>
    <p:extLst>
      <p:ext uri="{BB962C8B-B14F-4D97-AF65-F5344CB8AC3E}">
        <p14:creationId xmlns:p14="http://schemas.microsoft.com/office/powerpoint/2010/main" val="60242711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13</a:t>
            </a:fld>
            <a:endParaRPr lang="en-US"/>
          </a:p>
        </p:txBody>
      </p:sp>
    </p:spTree>
    <p:extLst>
      <p:ext uri="{BB962C8B-B14F-4D97-AF65-F5344CB8AC3E}">
        <p14:creationId xmlns:p14="http://schemas.microsoft.com/office/powerpoint/2010/main" val="37551148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14</a:t>
            </a:fld>
            <a:endParaRPr lang="en-US"/>
          </a:p>
        </p:txBody>
      </p:sp>
    </p:spTree>
    <p:extLst>
      <p:ext uri="{BB962C8B-B14F-4D97-AF65-F5344CB8AC3E}">
        <p14:creationId xmlns:p14="http://schemas.microsoft.com/office/powerpoint/2010/main" val="23952433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15</a:t>
            </a:fld>
            <a:endParaRPr lang="en-US"/>
          </a:p>
        </p:txBody>
      </p:sp>
    </p:spTree>
    <p:extLst>
      <p:ext uri="{BB962C8B-B14F-4D97-AF65-F5344CB8AC3E}">
        <p14:creationId xmlns:p14="http://schemas.microsoft.com/office/powerpoint/2010/main" val="137536943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16</a:t>
            </a:fld>
            <a:endParaRPr lang="en-US"/>
          </a:p>
        </p:txBody>
      </p:sp>
    </p:spTree>
    <p:extLst>
      <p:ext uri="{BB962C8B-B14F-4D97-AF65-F5344CB8AC3E}">
        <p14:creationId xmlns:p14="http://schemas.microsoft.com/office/powerpoint/2010/main" val="418592742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17</a:t>
            </a:fld>
            <a:endParaRPr lang="en-US"/>
          </a:p>
        </p:txBody>
      </p:sp>
    </p:spTree>
    <p:extLst>
      <p:ext uri="{BB962C8B-B14F-4D97-AF65-F5344CB8AC3E}">
        <p14:creationId xmlns:p14="http://schemas.microsoft.com/office/powerpoint/2010/main" val="79130981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18</a:t>
            </a:fld>
            <a:endParaRPr lang="en-US"/>
          </a:p>
        </p:txBody>
      </p:sp>
    </p:spTree>
    <p:extLst>
      <p:ext uri="{BB962C8B-B14F-4D97-AF65-F5344CB8AC3E}">
        <p14:creationId xmlns:p14="http://schemas.microsoft.com/office/powerpoint/2010/main" val="304863687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19</a:t>
            </a:fld>
            <a:endParaRPr lang="en-US"/>
          </a:p>
        </p:txBody>
      </p:sp>
    </p:spTree>
    <p:extLst>
      <p:ext uri="{BB962C8B-B14F-4D97-AF65-F5344CB8AC3E}">
        <p14:creationId xmlns:p14="http://schemas.microsoft.com/office/powerpoint/2010/main" val="251701812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20</a:t>
            </a:fld>
            <a:endParaRPr lang="en-US"/>
          </a:p>
        </p:txBody>
      </p:sp>
    </p:spTree>
    <p:extLst>
      <p:ext uri="{BB962C8B-B14F-4D97-AF65-F5344CB8AC3E}">
        <p14:creationId xmlns:p14="http://schemas.microsoft.com/office/powerpoint/2010/main" val="194235558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21</a:t>
            </a:fld>
            <a:endParaRPr lang="en-US"/>
          </a:p>
        </p:txBody>
      </p:sp>
    </p:spTree>
    <p:extLst>
      <p:ext uri="{BB962C8B-B14F-4D97-AF65-F5344CB8AC3E}">
        <p14:creationId xmlns:p14="http://schemas.microsoft.com/office/powerpoint/2010/main" val="30391832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2</a:t>
            </a:fld>
            <a:endParaRPr lang="en-US"/>
          </a:p>
        </p:txBody>
      </p:sp>
    </p:spTree>
    <p:extLst>
      <p:ext uri="{BB962C8B-B14F-4D97-AF65-F5344CB8AC3E}">
        <p14:creationId xmlns:p14="http://schemas.microsoft.com/office/powerpoint/2010/main" val="154467840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22</a:t>
            </a:fld>
            <a:endParaRPr lang="en-US"/>
          </a:p>
        </p:txBody>
      </p:sp>
    </p:spTree>
    <p:extLst>
      <p:ext uri="{BB962C8B-B14F-4D97-AF65-F5344CB8AC3E}">
        <p14:creationId xmlns:p14="http://schemas.microsoft.com/office/powerpoint/2010/main" val="308367924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23</a:t>
            </a:fld>
            <a:endParaRPr lang="en-US"/>
          </a:p>
        </p:txBody>
      </p:sp>
    </p:spTree>
    <p:extLst>
      <p:ext uri="{BB962C8B-B14F-4D97-AF65-F5344CB8AC3E}">
        <p14:creationId xmlns:p14="http://schemas.microsoft.com/office/powerpoint/2010/main" val="263596414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24</a:t>
            </a:fld>
            <a:endParaRPr lang="en-US"/>
          </a:p>
        </p:txBody>
      </p:sp>
    </p:spTree>
    <p:extLst>
      <p:ext uri="{BB962C8B-B14F-4D97-AF65-F5344CB8AC3E}">
        <p14:creationId xmlns:p14="http://schemas.microsoft.com/office/powerpoint/2010/main" val="102216247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25</a:t>
            </a:fld>
            <a:endParaRPr lang="en-US"/>
          </a:p>
        </p:txBody>
      </p:sp>
    </p:spTree>
    <p:extLst>
      <p:ext uri="{BB962C8B-B14F-4D97-AF65-F5344CB8AC3E}">
        <p14:creationId xmlns:p14="http://schemas.microsoft.com/office/powerpoint/2010/main" val="304583257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26</a:t>
            </a:fld>
            <a:endParaRPr lang="en-US"/>
          </a:p>
        </p:txBody>
      </p:sp>
    </p:spTree>
    <p:extLst>
      <p:ext uri="{BB962C8B-B14F-4D97-AF65-F5344CB8AC3E}">
        <p14:creationId xmlns:p14="http://schemas.microsoft.com/office/powerpoint/2010/main" val="290788893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27</a:t>
            </a:fld>
            <a:endParaRPr lang="en-US"/>
          </a:p>
        </p:txBody>
      </p:sp>
    </p:spTree>
    <p:extLst>
      <p:ext uri="{BB962C8B-B14F-4D97-AF65-F5344CB8AC3E}">
        <p14:creationId xmlns:p14="http://schemas.microsoft.com/office/powerpoint/2010/main" val="161769407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28</a:t>
            </a:fld>
            <a:endParaRPr lang="en-US"/>
          </a:p>
        </p:txBody>
      </p:sp>
    </p:spTree>
    <p:extLst>
      <p:ext uri="{BB962C8B-B14F-4D97-AF65-F5344CB8AC3E}">
        <p14:creationId xmlns:p14="http://schemas.microsoft.com/office/powerpoint/2010/main" val="28575120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29</a:t>
            </a:fld>
            <a:endParaRPr lang="en-US"/>
          </a:p>
        </p:txBody>
      </p:sp>
    </p:spTree>
    <p:extLst>
      <p:ext uri="{BB962C8B-B14F-4D97-AF65-F5344CB8AC3E}">
        <p14:creationId xmlns:p14="http://schemas.microsoft.com/office/powerpoint/2010/main" val="194069832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30</a:t>
            </a:fld>
            <a:endParaRPr lang="en-US"/>
          </a:p>
        </p:txBody>
      </p:sp>
    </p:spTree>
    <p:extLst>
      <p:ext uri="{BB962C8B-B14F-4D97-AF65-F5344CB8AC3E}">
        <p14:creationId xmlns:p14="http://schemas.microsoft.com/office/powerpoint/2010/main" val="358742900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31</a:t>
            </a:fld>
            <a:endParaRPr lang="en-US"/>
          </a:p>
        </p:txBody>
      </p:sp>
    </p:spTree>
    <p:extLst>
      <p:ext uri="{BB962C8B-B14F-4D97-AF65-F5344CB8AC3E}">
        <p14:creationId xmlns:p14="http://schemas.microsoft.com/office/powerpoint/2010/main" val="8828377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3</a:t>
            </a:fld>
            <a:endParaRPr lang="en-US"/>
          </a:p>
        </p:txBody>
      </p:sp>
    </p:spTree>
    <p:extLst>
      <p:ext uri="{BB962C8B-B14F-4D97-AF65-F5344CB8AC3E}">
        <p14:creationId xmlns:p14="http://schemas.microsoft.com/office/powerpoint/2010/main" val="284198208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32</a:t>
            </a:fld>
            <a:endParaRPr lang="en-US"/>
          </a:p>
        </p:txBody>
      </p:sp>
    </p:spTree>
    <p:extLst>
      <p:ext uri="{BB962C8B-B14F-4D97-AF65-F5344CB8AC3E}">
        <p14:creationId xmlns:p14="http://schemas.microsoft.com/office/powerpoint/2010/main" val="93314883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33</a:t>
            </a:fld>
            <a:endParaRPr lang="en-US"/>
          </a:p>
        </p:txBody>
      </p:sp>
    </p:spTree>
    <p:extLst>
      <p:ext uri="{BB962C8B-B14F-4D97-AF65-F5344CB8AC3E}">
        <p14:creationId xmlns:p14="http://schemas.microsoft.com/office/powerpoint/2010/main" val="22115789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34</a:t>
            </a:fld>
            <a:endParaRPr lang="en-US"/>
          </a:p>
        </p:txBody>
      </p:sp>
    </p:spTree>
    <p:extLst>
      <p:ext uri="{BB962C8B-B14F-4D97-AF65-F5344CB8AC3E}">
        <p14:creationId xmlns:p14="http://schemas.microsoft.com/office/powerpoint/2010/main" val="115233307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35</a:t>
            </a:fld>
            <a:endParaRPr lang="en-US"/>
          </a:p>
        </p:txBody>
      </p:sp>
    </p:spTree>
    <p:extLst>
      <p:ext uri="{BB962C8B-B14F-4D97-AF65-F5344CB8AC3E}">
        <p14:creationId xmlns:p14="http://schemas.microsoft.com/office/powerpoint/2010/main" val="283165536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36</a:t>
            </a:fld>
            <a:endParaRPr lang="en-US"/>
          </a:p>
        </p:txBody>
      </p:sp>
    </p:spTree>
    <p:extLst>
      <p:ext uri="{BB962C8B-B14F-4D97-AF65-F5344CB8AC3E}">
        <p14:creationId xmlns:p14="http://schemas.microsoft.com/office/powerpoint/2010/main" val="160857735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37</a:t>
            </a:fld>
            <a:endParaRPr lang="en-US"/>
          </a:p>
        </p:txBody>
      </p:sp>
    </p:spTree>
    <p:extLst>
      <p:ext uri="{BB962C8B-B14F-4D97-AF65-F5344CB8AC3E}">
        <p14:creationId xmlns:p14="http://schemas.microsoft.com/office/powerpoint/2010/main" val="125658835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38</a:t>
            </a:fld>
            <a:endParaRPr lang="en-US"/>
          </a:p>
        </p:txBody>
      </p:sp>
    </p:spTree>
    <p:extLst>
      <p:ext uri="{BB962C8B-B14F-4D97-AF65-F5344CB8AC3E}">
        <p14:creationId xmlns:p14="http://schemas.microsoft.com/office/powerpoint/2010/main" val="359611297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39</a:t>
            </a:fld>
            <a:endParaRPr lang="en-US"/>
          </a:p>
        </p:txBody>
      </p:sp>
    </p:spTree>
    <p:extLst>
      <p:ext uri="{BB962C8B-B14F-4D97-AF65-F5344CB8AC3E}">
        <p14:creationId xmlns:p14="http://schemas.microsoft.com/office/powerpoint/2010/main" val="359611297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40</a:t>
            </a:fld>
            <a:endParaRPr lang="en-US"/>
          </a:p>
        </p:txBody>
      </p:sp>
    </p:spTree>
    <p:extLst>
      <p:ext uri="{BB962C8B-B14F-4D97-AF65-F5344CB8AC3E}">
        <p14:creationId xmlns:p14="http://schemas.microsoft.com/office/powerpoint/2010/main" val="3452287677"/>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41</a:t>
            </a:fld>
            <a:endParaRPr lang="en-US"/>
          </a:p>
        </p:txBody>
      </p:sp>
    </p:spTree>
    <p:extLst>
      <p:ext uri="{BB962C8B-B14F-4D97-AF65-F5344CB8AC3E}">
        <p14:creationId xmlns:p14="http://schemas.microsoft.com/office/powerpoint/2010/main" val="34522876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a:xfrm>
            <a:off x="1176338" y="693738"/>
            <a:ext cx="4641850" cy="3481387"/>
          </a:xfrm>
          <a:ln/>
        </p:spPr>
      </p:sp>
      <p:sp>
        <p:nvSpPr>
          <p:cNvPr id="76803" name="Notes Placeholder 2"/>
          <p:cNvSpPr>
            <a:spLocks noGrp="1"/>
          </p:cNvSpPr>
          <p:nvPr>
            <p:ph type="body" idx="1"/>
          </p:nvPr>
        </p:nvSpPr>
        <p:spPr>
          <a:xfrm>
            <a:off x="930069" y="4407222"/>
            <a:ext cx="5124864" cy="4182104"/>
          </a:xfrm>
          <a:noFill/>
        </p:spPr>
        <p:txBody>
          <a:bodyPr lIns="88733" tIns="44363" rIns="88733" bIns="44363"/>
          <a:lstStyle/>
          <a:p>
            <a:endParaRPr lang="en-US"/>
          </a:p>
        </p:txBody>
      </p:sp>
      <p:sp>
        <p:nvSpPr>
          <p:cNvPr id="76804" name="Slide Number Placeholder 3"/>
          <p:cNvSpPr txBox="1">
            <a:spLocks noGrp="1"/>
          </p:cNvSpPr>
          <p:nvPr/>
        </p:nvSpPr>
        <p:spPr bwMode="auto">
          <a:xfrm>
            <a:off x="3955953" y="8819201"/>
            <a:ext cx="3029048" cy="4645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8733" tIns="44363" rIns="88733" bIns="44363" anchor="b"/>
          <a:lstStyle>
            <a:lvl1pPr defTabSz="923925" eaLnBrk="0" hangingPunct="0">
              <a:defRPr>
                <a:solidFill>
                  <a:schemeClr val="tx1"/>
                </a:solidFill>
                <a:latin typeface="Arial" charset="0"/>
              </a:defRPr>
            </a:lvl1pPr>
            <a:lvl2pPr marL="742950" indent="-285750" defTabSz="923925" eaLnBrk="0" hangingPunct="0">
              <a:defRPr>
                <a:solidFill>
                  <a:schemeClr val="tx1"/>
                </a:solidFill>
                <a:latin typeface="Arial" charset="0"/>
              </a:defRPr>
            </a:lvl2pPr>
            <a:lvl3pPr marL="1143000" indent="-228600" defTabSz="923925" eaLnBrk="0" hangingPunct="0">
              <a:defRPr>
                <a:solidFill>
                  <a:schemeClr val="tx1"/>
                </a:solidFill>
                <a:latin typeface="Arial" charset="0"/>
              </a:defRPr>
            </a:lvl3pPr>
            <a:lvl4pPr marL="1600200" indent="-228600" defTabSz="923925" eaLnBrk="0" hangingPunct="0">
              <a:defRPr>
                <a:solidFill>
                  <a:schemeClr val="tx1"/>
                </a:solidFill>
                <a:latin typeface="Arial" charset="0"/>
              </a:defRPr>
            </a:lvl4pPr>
            <a:lvl5pPr marL="2057400" indent="-228600" defTabSz="923925" eaLnBrk="0" hangingPunct="0">
              <a:defRPr>
                <a:solidFill>
                  <a:schemeClr val="tx1"/>
                </a:solidFill>
                <a:latin typeface="Arial" charset="0"/>
              </a:defRPr>
            </a:lvl5pPr>
            <a:lvl6pPr marL="2514600" indent="-228600" defTabSz="923925" eaLnBrk="0" fontAlgn="base" hangingPunct="0">
              <a:spcBef>
                <a:spcPct val="0"/>
              </a:spcBef>
              <a:spcAft>
                <a:spcPct val="0"/>
              </a:spcAft>
              <a:defRPr>
                <a:solidFill>
                  <a:schemeClr val="tx1"/>
                </a:solidFill>
                <a:latin typeface="Arial" charset="0"/>
              </a:defRPr>
            </a:lvl6pPr>
            <a:lvl7pPr marL="2971800" indent="-228600" defTabSz="923925" eaLnBrk="0" fontAlgn="base" hangingPunct="0">
              <a:spcBef>
                <a:spcPct val="0"/>
              </a:spcBef>
              <a:spcAft>
                <a:spcPct val="0"/>
              </a:spcAft>
              <a:defRPr>
                <a:solidFill>
                  <a:schemeClr val="tx1"/>
                </a:solidFill>
                <a:latin typeface="Arial" charset="0"/>
              </a:defRPr>
            </a:lvl7pPr>
            <a:lvl8pPr marL="3429000" indent="-228600" defTabSz="923925" eaLnBrk="0" fontAlgn="base" hangingPunct="0">
              <a:spcBef>
                <a:spcPct val="0"/>
              </a:spcBef>
              <a:spcAft>
                <a:spcPct val="0"/>
              </a:spcAft>
              <a:defRPr>
                <a:solidFill>
                  <a:schemeClr val="tx1"/>
                </a:solidFill>
                <a:latin typeface="Arial" charset="0"/>
              </a:defRPr>
            </a:lvl8pPr>
            <a:lvl9pPr marL="3886200" indent="-228600" defTabSz="923925" eaLnBrk="0" fontAlgn="base" hangingPunct="0">
              <a:spcBef>
                <a:spcPct val="0"/>
              </a:spcBef>
              <a:spcAft>
                <a:spcPct val="0"/>
              </a:spcAft>
              <a:defRPr>
                <a:solidFill>
                  <a:schemeClr val="tx1"/>
                </a:solidFill>
                <a:latin typeface="Arial" charset="0"/>
              </a:defRPr>
            </a:lvl9pPr>
          </a:lstStyle>
          <a:p>
            <a:pPr algn="r"/>
            <a:fld id="{58AA5AF6-5A09-4D57-BF74-B1A2D8D7B148}" type="slidenum">
              <a:rPr lang="zh-CN" altLang="en-US" sz="1200"/>
              <a:pPr algn="r"/>
              <a:t>4</a:t>
            </a:fld>
            <a:endParaRPr lang="en-US" altLang="zh-CN" sz="1200"/>
          </a:p>
        </p:txBody>
      </p:sp>
    </p:spTree>
    <p:extLst>
      <p:ext uri="{BB962C8B-B14F-4D97-AF65-F5344CB8AC3E}">
        <p14:creationId xmlns:p14="http://schemas.microsoft.com/office/powerpoint/2010/main" val="179616434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42</a:t>
            </a:fld>
            <a:endParaRPr lang="en-US"/>
          </a:p>
        </p:txBody>
      </p:sp>
    </p:spTree>
    <p:extLst>
      <p:ext uri="{BB962C8B-B14F-4D97-AF65-F5344CB8AC3E}">
        <p14:creationId xmlns:p14="http://schemas.microsoft.com/office/powerpoint/2010/main" val="3959579067"/>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a:xfrm>
            <a:off x="1176338" y="693738"/>
            <a:ext cx="4641850" cy="3481387"/>
          </a:xfrm>
          <a:ln/>
        </p:spPr>
      </p:sp>
      <p:sp>
        <p:nvSpPr>
          <p:cNvPr id="76803" name="Notes Placeholder 2"/>
          <p:cNvSpPr>
            <a:spLocks noGrp="1"/>
          </p:cNvSpPr>
          <p:nvPr>
            <p:ph type="body" idx="1"/>
          </p:nvPr>
        </p:nvSpPr>
        <p:spPr>
          <a:xfrm>
            <a:off x="930069" y="4407222"/>
            <a:ext cx="5124864" cy="4182104"/>
          </a:xfrm>
          <a:noFill/>
        </p:spPr>
        <p:txBody>
          <a:bodyPr lIns="88733" tIns="44363" rIns="88733" bIns="44363"/>
          <a:lstStyle/>
          <a:p>
            <a:endParaRPr lang="en-US"/>
          </a:p>
        </p:txBody>
      </p:sp>
      <p:sp>
        <p:nvSpPr>
          <p:cNvPr id="76804" name="Slide Number Placeholder 3"/>
          <p:cNvSpPr txBox="1">
            <a:spLocks noGrp="1"/>
          </p:cNvSpPr>
          <p:nvPr/>
        </p:nvSpPr>
        <p:spPr bwMode="auto">
          <a:xfrm>
            <a:off x="3955953" y="8819201"/>
            <a:ext cx="3029048" cy="4645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8733" tIns="44363" rIns="88733" bIns="44363" anchor="b"/>
          <a:lstStyle>
            <a:lvl1pPr defTabSz="923925" eaLnBrk="0" hangingPunct="0">
              <a:defRPr>
                <a:solidFill>
                  <a:schemeClr val="tx1"/>
                </a:solidFill>
                <a:latin typeface="Arial" charset="0"/>
              </a:defRPr>
            </a:lvl1pPr>
            <a:lvl2pPr marL="742950" indent="-285750" defTabSz="923925" eaLnBrk="0" hangingPunct="0">
              <a:defRPr>
                <a:solidFill>
                  <a:schemeClr val="tx1"/>
                </a:solidFill>
                <a:latin typeface="Arial" charset="0"/>
              </a:defRPr>
            </a:lvl2pPr>
            <a:lvl3pPr marL="1143000" indent="-228600" defTabSz="923925" eaLnBrk="0" hangingPunct="0">
              <a:defRPr>
                <a:solidFill>
                  <a:schemeClr val="tx1"/>
                </a:solidFill>
                <a:latin typeface="Arial" charset="0"/>
              </a:defRPr>
            </a:lvl3pPr>
            <a:lvl4pPr marL="1600200" indent="-228600" defTabSz="923925" eaLnBrk="0" hangingPunct="0">
              <a:defRPr>
                <a:solidFill>
                  <a:schemeClr val="tx1"/>
                </a:solidFill>
                <a:latin typeface="Arial" charset="0"/>
              </a:defRPr>
            </a:lvl4pPr>
            <a:lvl5pPr marL="2057400" indent="-228600" defTabSz="923925" eaLnBrk="0" hangingPunct="0">
              <a:defRPr>
                <a:solidFill>
                  <a:schemeClr val="tx1"/>
                </a:solidFill>
                <a:latin typeface="Arial" charset="0"/>
              </a:defRPr>
            </a:lvl5pPr>
            <a:lvl6pPr marL="2514600" indent="-228600" defTabSz="923925" eaLnBrk="0" fontAlgn="base" hangingPunct="0">
              <a:spcBef>
                <a:spcPct val="0"/>
              </a:spcBef>
              <a:spcAft>
                <a:spcPct val="0"/>
              </a:spcAft>
              <a:defRPr>
                <a:solidFill>
                  <a:schemeClr val="tx1"/>
                </a:solidFill>
                <a:latin typeface="Arial" charset="0"/>
              </a:defRPr>
            </a:lvl6pPr>
            <a:lvl7pPr marL="2971800" indent="-228600" defTabSz="923925" eaLnBrk="0" fontAlgn="base" hangingPunct="0">
              <a:spcBef>
                <a:spcPct val="0"/>
              </a:spcBef>
              <a:spcAft>
                <a:spcPct val="0"/>
              </a:spcAft>
              <a:defRPr>
                <a:solidFill>
                  <a:schemeClr val="tx1"/>
                </a:solidFill>
                <a:latin typeface="Arial" charset="0"/>
              </a:defRPr>
            </a:lvl7pPr>
            <a:lvl8pPr marL="3429000" indent="-228600" defTabSz="923925" eaLnBrk="0" fontAlgn="base" hangingPunct="0">
              <a:spcBef>
                <a:spcPct val="0"/>
              </a:spcBef>
              <a:spcAft>
                <a:spcPct val="0"/>
              </a:spcAft>
              <a:defRPr>
                <a:solidFill>
                  <a:schemeClr val="tx1"/>
                </a:solidFill>
                <a:latin typeface="Arial" charset="0"/>
              </a:defRPr>
            </a:lvl8pPr>
            <a:lvl9pPr marL="3886200" indent="-228600" defTabSz="923925" eaLnBrk="0" fontAlgn="base" hangingPunct="0">
              <a:spcBef>
                <a:spcPct val="0"/>
              </a:spcBef>
              <a:spcAft>
                <a:spcPct val="0"/>
              </a:spcAft>
              <a:defRPr>
                <a:solidFill>
                  <a:schemeClr val="tx1"/>
                </a:solidFill>
                <a:latin typeface="Arial" charset="0"/>
              </a:defRPr>
            </a:lvl9pPr>
          </a:lstStyle>
          <a:p>
            <a:pPr algn="r"/>
            <a:fld id="{58AA5AF6-5A09-4D57-BF74-B1A2D8D7B148}" type="slidenum">
              <a:rPr lang="zh-CN" altLang="en-US" sz="1200"/>
              <a:pPr algn="r"/>
              <a:t>43</a:t>
            </a:fld>
            <a:endParaRPr lang="en-US" altLang="zh-CN" sz="1200"/>
          </a:p>
        </p:txBody>
      </p:sp>
    </p:spTree>
    <p:extLst>
      <p:ext uri="{BB962C8B-B14F-4D97-AF65-F5344CB8AC3E}">
        <p14:creationId xmlns:p14="http://schemas.microsoft.com/office/powerpoint/2010/main" val="1796164342"/>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a:xfrm>
            <a:off x="1176338" y="693738"/>
            <a:ext cx="4641850" cy="3481387"/>
          </a:xfrm>
          <a:ln/>
        </p:spPr>
      </p:sp>
      <p:sp>
        <p:nvSpPr>
          <p:cNvPr id="77827" name="Notes Placeholder 2"/>
          <p:cNvSpPr>
            <a:spLocks noGrp="1"/>
          </p:cNvSpPr>
          <p:nvPr>
            <p:ph type="body" idx="1"/>
          </p:nvPr>
        </p:nvSpPr>
        <p:spPr>
          <a:xfrm>
            <a:off x="930069" y="4407224"/>
            <a:ext cx="5124864" cy="4182104"/>
          </a:xfrm>
          <a:noFill/>
        </p:spPr>
        <p:txBody>
          <a:bodyPr lIns="88946" tIns="44470" rIns="88946" bIns="44470"/>
          <a:lstStyle/>
          <a:p>
            <a:endParaRPr lang="en-US" altLang="en-US">
              <a:latin typeface="Arial" panose="020B0604020202020204" pitchFamily="34" charset="0"/>
            </a:endParaRPr>
          </a:p>
        </p:txBody>
      </p:sp>
      <p:sp>
        <p:nvSpPr>
          <p:cNvPr id="77828" name="Slide Number Placeholder 3"/>
          <p:cNvSpPr txBox="1">
            <a:spLocks noGrp="1"/>
          </p:cNvSpPr>
          <p:nvPr/>
        </p:nvSpPr>
        <p:spPr bwMode="auto">
          <a:xfrm>
            <a:off x="3955952" y="8819202"/>
            <a:ext cx="3029048" cy="4645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8946" tIns="44470" rIns="88946" bIns="44470" anchor="b"/>
          <a:lstStyle>
            <a:lvl1pPr defTabSz="923925" eaLnBrk="0" hangingPunct="0">
              <a:defRPr>
                <a:solidFill>
                  <a:schemeClr val="tx1"/>
                </a:solidFill>
                <a:latin typeface="Arial" panose="020B0604020202020204" pitchFamily="34" charset="0"/>
              </a:defRPr>
            </a:lvl1pPr>
            <a:lvl2pPr marL="742950" indent="-285750" defTabSz="923925" eaLnBrk="0" hangingPunct="0">
              <a:defRPr>
                <a:solidFill>
                  <a:schemeClr val="tx1"/>
                </a:solidFill>
                <a:latin typeface="Arial" panose="020B0604020202020204" pitchFamily="34" charset="0"/>
              </a:defRPr>
            </a:lvl2pPr>
            <a:lvl3pPr marL="1143000" indent="-228600" defTabSz="923925" eaLnBrk="0" hangingPunct="0">
              <a:defRPr>
                <a:solidFill>
                  <a:schemeClr val="tx1"/>
                </a:solidFill>
                <a:latin typeface="Arial" panose="020B0604020202020204" pitchFamily="34" charset="0"/>
              </a:defRPr>
            </a:lvl3pPr>
            <a:lvl4pPr marL="1600200" indent="-228600" defTabSz="923925" eaLnBrk="0" hangingPunct="0">
              <a:defRPr>
                <a:solidFill>
                  <a:schemeClr val="tx1"/>
                </a:solidFill>
                <a:latin typeface="Arial" panose="020B0604020202020204" pitchFamily="34" charset="0"/>
              </a:defRPr>
            </a:lvl4pPr>
            <a:lvl5pPr marL="2057400" indent="-228600" defTabSz="923925" eaLnBrk="0" hangingPunct="0">
              <a:defRPr>
                <a:solidFill>
                  <a:schemeClr val="tx1"/>
                </a:solidFill>
                <a:latin typeface="Arial" panose="020B0604020202020204" pitchFamily="34" charset="0"/>
              </a:defRPr>
            </a:lvl5pPr>
            <a:lvl6pPr marL="2514600" indent="-228600" defTabSz="923925" eaLnBrk="0" fontAlgn="base" hangingPunct="0">
              <a:spcBef>
                <a:spcPct val="0"/>
              </a:spcBef>
              <a:spcAft>
                <a:spcPct val="0"/>
              </a:spcAft>
              <a:defRPr>
                <a:solidFill>
                  <a:schemeClr val="tx1"/>
                </a:solidFill>
                <a:latin typeface="Arial" panose="020B0604020202020204" pitchFamily="34" charset="0"/>
              </a:defRPr>
            </a:lvl6pPr>
            <a:lvl7pPr marL="2971800" indent="-228600" defTabSz="923925" eaLnBrk="0" fontAlgn="base" hangingPunct="0">
              <a:spcBef>
                <a:spcPct val="0"/>
              </a:spcBef>
              <a:spcAft>
                <a:spcPct val="0"/>
              </a:spcAft>
              <a:defRPr>
                <a:solidFill>
                  <a:schemeClr val="tx1"/>
                </a:solidFill>
                <a:latin typeface="Arial" panose="020B0604020202020204" pitchFamily="34" charset="0"/>
              </a:defRPr>
            </a:lvl7pPr>
            <a:lvl8pPr marL="3429000" indent="-228600" defTabSz="923925" eaLnBrk="0" fontAlgn="base" hangingPunct="0">
              <a:spcBef>
                <a:spcPct val="0"/>
              </a:spcBef>
              <a:spcAft>
                <a:spcPct val="0"/>
              </a:spcAft>
              <a:defRPr>
                <a:solidFill>
                  <a:schemeClr val="tx1"/>
                </a:solidFill>
                <a:latin typeface="Arial" panose="020B0604020202020204" pitchFamily="34" charset="0"/>
              </a:defRPr>
            </a:lvl8pPr>
            <a:lvl9pPr marL="3886200" indent="-228600" defTabSz="923925" eaLnBrk="0" fontAlgn="base" hangingPunct="0">
              <a:spcBef>
                <a:spcPct val="0"/>
              </a:spcBef>
              <a:spcAft>
                <a:spcPct val="0"/>
              </a:spcAft>
              <a:defRPr>
                <a:solidFill>
                  <a:schemeClr val="tx1"/>
                </a:solidFill>
                <a:latin typeface="Arial" panose="020B0604020202020204" pitchFamily="34" charset="0"/>
              </a:defRPr>
            </a:lvl9pPr>
          </a:lstStyle>
          <a:p>
            <a:pPr algn="r"/>
            <a:fld id="{EA571EB7-916F-42BE-B480-5ECA3E6970CC}" type="slidenum">
              <a:rPr lang="zh-CN" altLang="en-US" sz="1200"/>
              <a:pPr algn="r"/>
              <a:t>44</a:t>
            </a:fld>
            <a:endParaRPr lang="en-US" altLang="zh-CN" sz="1200"/>
          </a:p>
        </p:txBody>
      </p:sp>
    </p:spTree>
    <p:extLst>
      <p:ext uri="{BB962C8B-B14F-4D97-AF65-F5344CB8AC3E}">
        <p14:creationId xmlns:p14="http://schemas.microsoft.com/office/powerpoint/2010/main" val="1730140463"/>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p:cNvSpPr>
            <a:spLocks noGrp="1" noRot="1" noChangeAspect="1" noTextEdit="1"/>
          </p:cNvSpPr>
          <p:nvPr>
            <p:ph type="sldImg"/>
          </p:nvPr>
        </p:nvSpPr>
        <p:spPr>
          <a:xfrm>
            <a:off x="1176338" y="693738"/>
            <a:ext cx="4641850" cy="3481387"/>
          </a:xfrm>
          <a:ln/>
        </p:spPr>
      </p:sp>
      <p:sp>
        <p:nvSpPr>
          <p:cNvPr id="78851" name="Notes Placeholder 2"/>
          <p:cNvSpPr>
            <a:spLocks noGrp="1"/>
          </p:cNvSpPr>
          <p:nvPr>
            <p:ph type="body" idx="1"/>
          </p:nvPr>
        </p:nvSpPr>
        <p:spPr>
          <a:xfrm>
            <a:off x="930069" y="4407224"/>
            <a:ext cx="5124864" cy="4182104"/>
          </a:xfrm>
          <a:noFill/>
        </p:spPr>
        <p:txBody>
          <a:bodyPr lIns="88946" tIns="44470" rIns="88946" bIns="44470"/>
          <a:lstStyle/>
          <a:p>
            <a:endParaRPr lang="en-US" altLang="en-US">
              <a:latin typeface="Arial" panose="020B0604020202020204" pitchFamily="34" charset="0"/>
            </a:endParaRPr>
          </a:p>
        </p:txBody>
      </p:sp>
      <p:sp>
        <p:nvSpPr>
          <p:cNvPr id="78852" name="Slide Number Placeholder 3"/>
          <p:cNvSpPr txBox="1">
            <a:spLocks noGrp="1"/>
          </p:cNvSpPr>
          <p:nvPr/>
        </p:nvSpPr>
        <p:spPr bwMode="auto">
          <a:xfrm>
            <a:off x="3955952" y="8819202"/>
            <a:ext cx="3029048" cy="4645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8946" tIns="44470" rIns="88946" bIns="44470" anchor="b"/>
          <a:lstStyle>
            <a:lvl1pPr defTabSz="923925" eaLnBrk="0" hangingPunct="0">
              <a:defRPr>
                <a:solidFill>
                  <a:schemeClr val="tx1"/>
                </a:solidFill>
                <a:latin typeface="Arial" panose="020B0604020202020204" pitchFamily="34" charset="0"/>
              </a:defRPr>
            </a:lvl1pPr>
            <a:lvl2pPr marL="742950" indent="-285750" defTabSz="923925" eaLnBrk="0" hangingPunct="0">
              <a:defRPr>
                <a:solidFill>
                  <a:schemeClr val="tx1"/>
                </a:solidFill>
                <a:latin typeface="Arial" panose="020B0604020202020204" pitchFamily="34" charset="0"/>
              </a:defRPr>
            </a:lvl2pPr>
            <a:lvl3pPr marL="1143000" indent="-228600" defTabSz="923925" eaLnBrk="0" hangingPunct="0">
              <a:defRPr>
                <a:solidFill>
                  <a:schemeClr val="tx1"/>
                </a:solidFill>
                <a:latin typeface="Arial" panose="020B0604020202020204" pitchFamily="34" charset="0"/>
              </a:defRPr>
            </a:lvl3pPr>
            <a:lvl4pPr marL="1600200" indent="-228600" defTabSz="923925" eaLnBrk="0" hangingPunct="0">
              <a:defRPr>
                <a:solidFill>
                  <a:schemeClr val="tx1"/>
                </a:solidFill>
                <a:latin typeface="Arial" panose="020B0604020202020204" pitchFamily="34" charset="0"/>
              </a:defRPr>
            </a:lvl4pPr>
            <a:lvl5pPr marL="2057400" indent="-228600" defTabSz="923925" eaLnBrk="0" hangingPunct="0">
              <a:defRPr>
                <a:solidFill>
                  <a:schemeClr val="tx1"/>
                </a:solidFill>
                <a:latin typeface="Arial" panose="020B0604020202020204" pitchFamily="34" charset="0"/>
              </a:defRPr>
            </a:lvl5pPr>
            <a:lvl6pPr marL="2514600" indent="-228600" defTabSz="923925" eaLnBrk="0" fontAlgn="base" hangingPunct="0">
              <a:spcBef>
                <a:spcPct val="0"/>
              </a:spcBef>
              <a:spcAft>
                <a:spcPct val="0"/>
              </a:spcAft>
              <a:defRPr>
                <a:solidFill>
                  <a:schemeClr val="tx1"/>
                </a:solidFill>
                <a:latin typeface="Arial" panose="020B0604020202020204" pitchFamily="34" charset="0"/>
              </a:defRPr>
            </a:lvl6pPr>
            <a:lvl7pPr marL="2971800" indent="-228600" defTabSz="923925" eaLnBrk="0" fontAlgn="base" hangingPunct="0">
              <a:spcBef>
                <a:spcPct val="0"/>
              </a:spcBef>
              <a:spcAft>
                <a:spcPct val="0"/>
              </a:spcAft>
              <a:defRPr>
                <a:solidFill>
                  <a:schemeClr val="tx1"/>
                </a:solidFill>
                <a:latin typeface="Arial" panose="020B0604020202020204" pitchFamily="34" charset="0"/>
              </a:defRPr>
            </a:lvl7pPr>
            <a:lvl8pPr marL="3429000" indent="-228600" defTabSz="923925" eaLnBrk="0" fontAlgn="base" hangingPunct="0">
              <a:spcBef>
                <a:spcPct val="0"/>
              </a:spcBef>
              <a:spcAft>
                <a:spcPct val="0"/>
              </a:spcAft>
              <a:defRPr>
                <a:solidFill>
                  <a:schemeClr val="tx1"/>
                </a:solidFill>
                <a:latin typeface="Arial" panose="020B0604020202020204" pitchFamily="34" charset="0"/>
              </a:defRPr>
            </a:lvl8pPr>
            <a:lvl9pPr marL="3886200" indent="-228600" defTabSz="923925" eaLnBrk="0" fontAlgn="base" hangingPunct="0">
              <a:spcBef>
                <a:spcPct val="0"/>
              </a:spcBef>
              <a:spcAft>
                <a:spcPct val="0"/>
              </a:spcAft>
              <a:defRPr>
                <a:solidFill>
                  <a:schemeClr val="tx1"/>
                </a:solidFill>
                <a:latin typeface="Arial" panose="020B0604020202020204" pitchFamily="34" charset="0"/>
              </a:defRPr>
            </a:lvl9pPr>
          </a:lstStyle>
          <a:p>
            <a:pPr algn="r"/>
            <a:fld id="{B0E23C73-B10C-4DAD-8AB8-8574C6463171}" type="slidenum">
              <a:rPr lang="zh-CN" altLang="en-US" sz="1200">
                <a:solidFill>
                  <a:prstClr val="black"/>
                </a:solidFill>
              </a:rPr>
              <a:pPr algn="r"/>
              <a:t>45</a:t>
            </a:fld>
            <a:endParaRPr lang="en-US" altLang="zh-CN" sz="1200">
              <a:solidFill>
                <a:prstClr val="black"/>
              </a:solidFill>
            </a:endParaRPr>
          </a:p>
        </p:txBody>
      </p:sp>
    </p:spTree>
    <p:extLst>
      <p:ext uri="{BB962C8B-B14F-4D97-AF65-F5344CB8AC3E}">
        <p14:creationId xmlns:p14="http://schemas.microsoft.com/office/powerpoint/2010/main" val="6808279"/>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xfrm>
            <a:off x="1176338" y="693738"/>
            <a:ext cx="4641850" cy="3481387"/>
          </a:xfrm>
          <a:ln/>
        </p:spPr>
      </p:sp>
      <p:sp>
        <p:nvSpPr>
          <p:cNvPr id="79875" name="Notes Placeholder 2"/>
          <p:cNvSpPr>
            <a:spLocks noGrp="1"/>
          </p:cNvSpPr>
          <p:nvPr>
            <p:ph type="body" idx="1"/>
          </p:nvPr>
        </p:nvSpPr>
        <p:spPr>
          <a:xfrm>
            <a:off x="930069" y="4407224"/>
            <a:ext cx="5124864" cy="4182104"/>
          </a:xfrm>
          <a:noFill/>
        </p:spPr>
        <p:txBody>
          <a:bodyPr lIns="88946" tIns="44470" rIns="88946" bIns="44470"/>
          <a:lstStyle/>
          <a:p>
            <a:endParaRPr lang="en-US" altLang="en-US">
              <a:latin typeface="Arial" panose="020B0604020202020204" pitchFamily="34" charset="0"/>
            </a:endParaRPr>
          </a:p>
        </p:txBody>
      </p:sp>
      <p:sp>
        <p:nvSpPr>
          <p:cNvPr id="79876" name="Slide Number Placeholder 3"/>
          <p:cNvSpPr txBox="1">
            <a:spLocks noGrp="1"/>
          </p:cNvSpPr>
          <p:nvPr/>
        </p:nvSpPr>
        <p:spPr bwMode="auto">
          <a:xfrm>
            <a:off x="3955952" y="8819202"/>
            <a:ext cx="3029048" cy="4645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8946" tIns="44470" rIns="88946" bIns="44470" anchor="b"/>
          <a:lstStyle>
            <a:lvl1pPr defTabSz="923925" eaLnBrk="0" hangingPunct="0">
              <a:defRPr>
                <a:solidFill>
                  <a:schemeClr val="tx1"/>
                </a:solidFill>
                <a:latin typeface="Arial" panose="020B0604020202020204" pitchFamily="34" charset="0"/>
              </a:defRPr>
            </a:lvl1pPr>
            <a:lvl2pPr marL="742950" indent="-285750" defTabSz="923925" eaLnBrk="0" hangingPunct="0">
              <a:defRPr>
                <a:solidFill>
                  <a:schemeClr val="tx1"/>
                </a:solidFill>
                <a:latin typeface="Arial" panose="020B0604020202020204" pitchFamily="34" charset="0"/>
              </a:defRPr>
            </a:lvl2pPr>
            <a:lvl3pPr marL="1143000" indent="-228600" defTabSz="923925" eaLnBrk="0" hangingPunct="0">
              <a:defRPr>
                <a:solidFill>
                  <a:schemeClr val="tx1"/>
                </a:solidFill>
                <a:latin typeface="Arial" panose="020B0604020202020204" pitchFamily="34" charset="0"/>
              </a:defRPr>
            </a:lvl3pPr>
            <a:lvl4pPr marL="1600200" indent="-228600" defTabSz="923925" eaLnBrk="0" hangingPunct="0">
              <a:defRPr>
                <a:solidFill>
                  <a:schemeClr val="tx1"/>
                </a:solidFill>
                <a:latin typeface="Arial" panose="020B0604020202020204" pitchFamily="34" charset="0"/>
              </a:defRPr>
            </a:lvl4pPr>
            <a:lvl5pPr marL="2057400" indent="-228600" defTabSz="923925" eaLnBrk="0" hangingPunct="0">
              <a:defRPr>
                <a:solidFill>
                  <a:schemeClr val="tx1"/>
                </a:solidFill>
                <a:latin typeface="Arial" panose="020B0604020202020204" pitchFamily="34" charset="0"/>
              </a:defRPr>
            </a:lvl5pPr>
            <a:lvl6pPr marL="2514600" indent="-228600" defTabSz="923925" eaLnBrk="0" fontAlgn="base" hangingPunct="0">
              <a:spcBef>
                <a:spcPct val="0"/>
              </a:spcBef>
              <a:spcAft>
                <a:spcPct val="0"/>
              </a:spcAft>
              <a:defRPr>
                <a:solidFill>
                  <a:schemeClr val="tx1"/>
                </a:solidFill>
                <a:latin typeface="Arial" panose="020B0604020202020204" pitchFamily="34" charset="0"/>
              </a:defRPr>
            </a:lvl6pPr>
            <a:lvl7pPr marL="2971800" indent="-228600" defTabSz="923925" eaLnBrk="0" fontAlgn="base" hangingPunct="0">
              <a:spcBef>
                <a:spcPct val="0"/>
              </a:spcBef>
              <a:spcAft>
                <a:spcPct val="0"/>
              </a:spcAft>
              <a:defRPr>
                <a:solidFill>
                  <a:schemeClr val="tx1"/>
                </a:solidFill>
                <a:latin typeface="Arial" panose="020B0604020202020204" pitchFamily="34" charset="0"/>
              </a:defRPr>
            </a:lvl7pPr>
            <a:lvl8pPr marL="3429000" indent="-228600" defTabSz="923925" eaLnBrk="0" fontAlgn="base" hangingPunct="0">
              <a:spcBef>
                <a:spcPct val="0"/>
              </a:spcBef>
              <a:spcAft>
                <a:spcPct val="0"/>
              </a:spcAft>
              <a:defRPr>
                <a:solidFill>
                  <a:schemeClr val="tx1"/>
                </a:solidFill>
                <a:latin typeface="Arial" panose="020B0604020202020204" pitchFamily="34" charset="0"/>
              </a:defRPr>
            </a:lvl8pPr>
            <a:lvl9pPr marL="3886200" indent="-228600" defTabSz="923925" eaLnBrk="0" fontAlgn="base" hangingPunct="0">
              <a:spcBef>
                <a:spcPct val="0"/>
              </a:spcBef>
              <a:spcAft>
                <a:spcPct val="0"/>
              </a:spcAft>
              <a:defRPr>
                <a:solidFill>
                  <a:schemeClr val="tx1"/>
                </a:solidFill>
                <a:latin typeface="Arial" panose="020B0604020202020204" pitchFamily="34" charset="0"/>
              </a:defRPr>
            </a:lvl9pPr>
          </a:lstStyle>
          <a:p>
            <a:pPr algn="r"/>
            <a:fld id="{E4093E01-5539-4605-8385-336E90581ADC}" type="slidenum">
              <a:rPr lang="zh-CN" altLang="en-US" sz="1200">
                <a:solidFill>
                  <a:prstClr val="black"/>
                </a:solidFill>
              </a:rPr>
              <a:pPr algn="r"/>
              <a:t>46</a:t>
            </a:fld>
            <a:endParaRPr lang="en-US" altLang="zh-CN" sz="1200">
              <a:solidFill>
                <a:prstClr val="black"/>
              </a:solidFill>
            </a:endParaRPr>
          </a:p>
        </p:txBody>
      </p:sp>
    </p:spTree>
    <p:extLst>
      <p:ext uri="{BB962C8B-B14F-4D97-AF65-F5344CB8AC3E}">
        <p14:creationId xmlns:p14="http://schemas.microsoft.com/office/powerpoint/2010/main" val="902618989"/>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TextEdit="1"/>
          </p:cNvSpPr>
          <p:nvPr>
            <p:ph type="sldImg"/>
          </p:nvPr>
        </p:nvSpPr>
        <p:spPr>
          <a:xfrm>
            <a:off x="1176338" y="693738"/>
            <a:ext cx="4641850" cy="3481387"/>
          </a:xfrm>
          <a:ln/>
        </p:spPr>
      </p:sp>
      <p:sp>
        <p:nvSpPr>
          <p:cNvPr id="80899" name="Notes Placeholder 2"/>
          <p:cNvSpPr>
            <a:spLocks noGrp="1"/>
          </p:cNvSpPr>
          <p:nvPr>
            <p:ph type="body" idx="1"/>
          </p:nvPr>
        </p:nvSpPr>
        <p:spPr>
          <a:xfrm>
            <a:off x="930069" y="4407222"/>
            <a:ext cx="5124864" cy="4182104"/>
          </a:xfrm>
          <a:noFill/>
        </p:spPr>
        <p:txBody>
          <a:bodyPr lIns="88733" tIns="44363" rIns="88733" bIns="44363"/>
          <a:lstStyle/>
          <a:p>
            <a:endParaRPr lang="en-US"/>
          </a:p>
        </p:txBody>
      </p:sp>
      <p:sp>
        <p:nvSpPr>
          <p:cNvPr id="80900" name="Slide Number Placeholder 3"/>
          <p:cNvSpPr txBox="1">
            <a:spLocks noGrp="1"/>
          </p:cNvSpPr>
          <p:nvPr/>
        </p:nvSpPr>
        <p:spPr bwMode="auto">
          <a:xfrm>
            <a:off x="3955953" y="8819201"/>
            <a:ext cx="3029048" cy="4645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8733" tIns="44363" rIns="88733" bIns="44363" anchor="b"/>
          <a:lstStyle>
            <a:lvl1pPr defTabSz="923925" eaLnBrk="0" hangingPunct="0">
              <a:defRPr>
                <a:solidFill>
                  <a:schemeClr val="tx1"/>
                </a:solidFill>
                <a:latin typeface="Arial" charset="0"/>
              </a:defRPr>
            </a:lvl1pPr>
            <a:lvl2pPr marL="742950" indent="-285750" defTabSz="923925" eaLnBrk="0" hangingPunct="0">
              <a:defRPr>
                <a:solidFill>
                  <a:schemeClr val="tx1"/>
                </a:solidFill>
                <a:latin typeface="Arial" charset="0"/>
              </a:defRPr>
            </a:lvl2pPr>
            <a:lvl3pPr marL="1143000" indent="-228600" defTabSz="923925" eaLnBrk="0" hangingPunct="0">
              <a:defRPr>
                <a:solidFill>
                  <a:schemeClr val="tx1"/>
                </a:solidFill>
                <a:latin typeface="Arial" charset="0"/>
              </a:defRPr>
            </a:lvl3pPr>
            <a:lvl4pPr marL="1600200" indent="-228600" defTabSz="923925" eaLnBrk="0" hangingPunct="0">
              <a:defRPr>
                <a:solidFill>
                  <a:schemeClr val="tx1"/>
                </a:solidFill>
                <a:latin typeface="Arial" charset="0"/>
              </a:defRPr>
            </a:lvl4pPr>
            <a:lvl5pPr marL="2057400" indent="-228600" defTabSz="923925" eaLnBrk="0" hangingPunct="0">
              <a:defRPr>
                <a:solidFill>
                  <a:schemeClr val="tx1"/>
                </a:solidFill>
                <a:latin typeface="Arial" charset="0"/>
              </a:defRPr>
            </a:lvl5pPr>
            <a:lvl6pPr marL="2514600" indent="-228600" defTabSz="923925" eaLnBrk="0" fontAlgn="base" hangingPunct="0">
              <a:spcBef>
                <a:spcPct val="0"/>
              </a:spcBef>
              <a:spcAft>
                <a:spcPct val="0"/>
              </a:spcAft>
              <a:defRPr>
                <a:solidFill>
                  <a:schemeClr val="tx1"/>
                </a:solidFill>
                <a:latin typeface="Arial" charset="0"/>
              </a:defRPr>
            </a:lvl6pPr>
            <a:lvl7pPr marL="2971800" indent="-228600" defTabSz="923925" eaLnBrk="0" fontAlgn="base" hangingPunct="0">
              <a:spcBef>
                <a:spcPct val="0"/>
              </a:spcBef>
              <a:spcAft>
                <a:spcPct val="0"/>
              </a:spcAft>
              <a:defRPr>
                <a:solidFill>
                  <a:schemeClr val="tx1"/>
                </a:solidFill>
                <a:latin typeface="Arial" charset="0"/>
              </a:defRPr>
            </a:lvl7pPr>
            <a:lvl8pPr marL="3429000" indent="-228600" defTabSz="923925" eaLnBrk="0" fontAlgn="base" hangingPunct="0">
              <a:spcBef>
                <a:spcPct val="0"/>
              </a:spcBef>
              <a:spcAft>
                <a:spcPct val="0"/>
              </a:spcAft>
              <a:defRPr>
                <a:solidFill>
                  <a:schemeClr val="tx1"/>
                </a:solidFill>
                <a:latin typeface="Arial" charset="0"/>
              </a:defRPr>
            </a:lvl8pPr>
            <a:lvl9pPr marL="3886200" indent="-228600" defTabSz="923925" eaLnBrk="0" fontAlgn="base" hangingPunct="0">
              <a:spcBef>
                <a:spcPct val="0"/>
              </a:spcBef>
              <a:spcAft>
                <a:spcPct val="0"/>
              </a:spcAft>
              <a:defRPr>
                <a:solidFill>
                  <a:schemeClr val="tx1"/>
                </a:solidFill>
                <a:latin typeface="Arial" charset="0"/>
              </a:defRPr>
            </a:lvl9pPr>
          </a:lstStyle>
          <a:p>
            <a:pPr algn="r"/>
            <a:fld id="{600AF1E3-8BBB-4451-BFE5-194E00B9B8A4}" type="slidenum">
              <a:rPr lang="zh-CN" altLang="en-US" sz="1200"/>
              <a:pPr algn="r"/>
              <a:t>47</a:t>
            </a:fld>
            <a:endParaRPr lang="en-US" altLang="zh-CN" sz="1200"/>
          </a:p>
        </p:txBody>
      </p:sp>
    </p:spTree>
    <p:extLst>
      <p:ext uri="{BB962C8B-B14F-4D97-AF65-F5344CB8AC3E}">
        <p14:creationId xmlns:p14="http://schemas.microsoft.com/office/powerpoint/2010/main" val="667148620"/>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p:cNvSpPr>
            <a:spLocks noGrp="1" noRot="1" noChangeAspect="1" noTextEdit="1"/>
          </p:cNvSpPr>
          <p:nvPr>
            <p:ph type="sldImg"/>
          </p:nvPr>
        </p:nvSpPr>
        <p:spPr>
          <a:xfrm>
            <a:off x="1176338" y="693738"/>
            <a:ext cx="4641850" cy="3481387"/>
          </a:xfrm>
          <a:ln/>
        </p:spPr>
      </p:sp>
      <p:sp>
        <p:nvSpPr>
          <p:cNvPr id="81923" name="Notes Placeholder 2"/>
          <p:cNvSpPr>
            <a:spLocks noGrp="1"/>
          </p:cNvSpPr>
          <p:nvPr>
            <p:ph type="body" idx="1"/>
          </p:nvPr>
        </p:nvSpPr>
        <p:spPr>
          <a:xfrm>
            <a:off x="930069" y="4407222"/>
            <a:ext cx="5124864" cy="4182104"/>
          </a:xfrm>
          <a:noFill/>
        </p:spPr>
        <p:txBody>
          <a:bodyPr lIns="88733" tIns="44363" rIns="88733" bIns="44363"/>
          <a:lstStyle/>
          <a:p>
            <a:endParaRPr lang="en-US"/>
          </a:p>
        </p:txBody>
      </p:sp>
      <p:sp>
        <p:nvSpPr>
          <p:cNvPr id="81924" name="Slide Number Placeholder 3"/>
          <p:cNvSpPr txBox="1">
            <a:spLocks noGrp="1"/>
          </p:cNvSpPr>
          <p:nvPr/>
        </p:nvSpPr>
        <p:spPr bwMode="auto">
          <a:xfrm>
            <a:off x="3955953" y="8819201"/>
            <a:ext cx="3029048" cy="4645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8733" tIns="44363" rIns="88733" bIns="44363" anchor="b"/>
          <a:lstStyle>
            <a:lvl1pPr defTabSz="923925" eaLnBrk="0" hangingPunct="0">
              <a:defRPr>
                <a:solidFill>
                  <a:schemeClr val="tx1"/>
                </a:solidFill>
                <a:latin typeface="Arial" charset="0"/>
              </a:defRPr>
            </a:lvl1pPr>
            <a:lvl2pPr marL="742950" indent="-285750" defTabSz="923925" eaLnBrk="0" hangingPunct="0">
              <a:defRPr>
                <a:solidFill>
                  <a:schemeClr val="tx1"/>
                </a:solidFill>
                <a:latin typeface="Arial" charset="0"/>
              </a:defRPr>
            </a:lvl2pPr>
            <a:lvl3pPr marL="1143000" indent="-228600" defTabSz="923925" eaLnBrk="0" hangingPunct="0">
              <a:defRPr>
                <a:solidFill>
                  <a:schemeClr val="tx1"/>
                </a:solidFill>
                <a:latin typeface="Arial" charset="0"/>
              </a:defRPr>
            </a:lvl3pPr>
            <a:lvl4pPr marL="1600200" indent="-228600" defTabSz="923925" eaLnBrk="0" hangingPunct="0">
              <a:defRPr>
                <a:solidFill>
                  <a:schemeClr val="tx1"/>
                </a:solidFill>
                <a:latin typeface="Arial" charset="0"/>
              </a:defRPr>
            </a:lvl4pPr>
            <a:lvl5pPr marL="2057400" indent="-228600" defTabSz="923925" eaLnBrk="0" hangingPunct="0">
              <a:defRPr>
                <a:solidFill>
                  <a:schemeClr val="tx1"/>
                </a:solidFill>
                <a:latin typeface="Arial" charset="0"/>
              </a:defRPr>
            </a:lvl5pPr>
            <a:lvl6pPr marL="2514600" indent="-228600" defTabSz="923925" eaLnBrk="0" fontAlgn="base" hangingPunct="0">
              <a:spcBef>
                <a:spcPct val="0"/>
              </a:spcBef>
              <a:spcAft>
                <a:spcPct val="0"/>
              </a:spcAft>
              <a:defRPr>
                <a:solidFill>
                  <a:schemeClr val="tx1"/>
                </a:solidFill>
                <a:latin typeface="Arial" charset="0"/>
              </a:defRPr>
            </a:lvl6pPr>
            <a:lvl7pPr marL="2971800" indent="-228600" defTabSz="923925" eaLnBrk="0" fontAlgn="base" hangingPunct="0">
              <a:spcBef>
                <a:spcPct val="0"/>
              </a:spcBef>
              <a:spcAft>
                <a:spcPct val="0"/>
              </a:spcAft>
              <a:defRPr>
                <a:solidFill>
                  <a:schemeClr val="tx1"/>
                </a:solidFill>
                <a:latin typeface="Arial" charset="0"/>
              </a:defRPr>
            </a:lvl7pPr>
            <a:lvl8pPr marL="3429000" indent="-228600" defTabSz="923925" eaLnBrk="0" fontAlgn="base" hangingPunct="0">
              <a:spcBef>
                <a:spcPct val="0"/>
              </a:spcBef>
              <a:spcAft>
                <a:spcPct val="0"/>
              </a:spcAft>
              <a:defRPr>
                <a:solidFill>
                  <a:schemeClr val="tx1"/>
                </a:solidFill>
                <a:latin typeface="Arial" charset="0"/>
              </a:defRPr>
            </a:lvl8pPr>
            <a:lvl9pPr marL="3886200" indent="-228600" defTabSz="923925" eaLnBrk="0" fontAlgn="base" hangingPunct="0">
              <a:spcBef>
                <a:spcPct val="0"/>
              </a:spcBef>
              <a:spcAft>
                <a:spcPct val="0"/>
              </a:spcAft>
              <a:defRPr>
                <a:solidFill>
                  <a:schemeClr val="tx1"/>
                </a:solidFill>
                <a:latin typeface="Arial" charset="0"/>
              </a:defRPr>
            </a:lvl9pPr>
          </a:lstStyle>
          <a:p>
            <a:pPr algn="r"/>
            <a:fld id="{ECD3BCD3-AAC4-4332-9F7A-632711F31177}" type="slidenum">
              <a:rPr lang="zh-CN" altLang="en-US" sz="1200"/>
              <a:pPr algn="r"/>
              <a:t>48</a:t>
            </a:fld>
            <a:endParaRPr lang="en-US" altLang="zh-CN" sz="1200"/>
          </a:p>
        </p:txBody>
      </p:sp>
    </p:spTree>
    <p:extLst>
      <p:ext uri="{BB962C8B-B14F-4D97-AF65-F5344CB8AC3E}">
        <p14:creationId xmlns:p14="http://schemas.microsoft.com/office/powerpoint/2010/main" val="1373386498"/>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a:xfrm>
            <a:off x="1176338" y="693738"/>
            <a:ext cx="4641850" cy="3481387"/>
          </a:xfrm>
          <a:ln/>
        </p:spPr>
      </p:sp>
      <p:sp>
        <p:nvSpPr>
          <p:cNvPr id="82947" name="Notes Placeholder 2"/>
          <p:cNvSpPr>
            <a:spLocks noGrp="1"/>
          </p:cNvSpPr>
          <p:nvPr>
            <p:ph type="body" idx="1"/>
          </p:nvPr>
        </p:nvSpPr>
        <p:spPr>
          <a:xfrm>
            <a:off x="930069" y="4407222"/>
            <a:ext cx="5124864" cy="4182104"/>
          </a:xfrm>
          <a:noFill/>
        </p:spPr>
        <p:txBody>
          <a:bodyPr lIns="88733" tIns="44363" rIns="88733" bIns="44363"/>
          <a:lstStyle/>
          <a:p>
            <a:endParaRPr lang="en-US"/>
          </a:p>
        </p:txBody>
      </p:sp>
      <p:sp>
        <p:nvSpPr>
          <p:cNvPr id="82948" name="Slide Number Placeholder 3"/>
          <p:cNvSpPr txBox="1">
            <a:spLocks noGrp="1"/>
          </p:cNvSpPr>
          <p:nvPr/>
        </p:nvSpPr>
        <p:spPr bwMode="auto">
          <a:xfrm>
            <a:off x="3955953" y="8819201"/>
            <a:ext cx="3029048" cy="4645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8733" tIns="44363" rIns="88733" bIns="44363" anchor="b"/>
          <a:lstStyle>
            <a:lvl1pPr defTabSz="923925" eaLnBrk="0" hangingPunct="0">
              <a:defRPr>
                <a:solidFill>
                  <a:schemeClr val="tx1"/>
                </a:solidFill>
                <a:latin typeface="Arial" charset="0"/>
              </a:defRPr>
            </a:lvl1pPr>
            <a:lvl2pPr marL="742950" indent="-285750" defTabSz="923925" eaLnBrk="0" hangingPunct="0">
              <a:defRPr>
                <a:solidFill>
                  <a:schemeClr val="tx1"/>
                </a:solidFill>
                <a:latin typeface="Arial" charset="0"/>
              </a:defRPr>
            </a:lvl2pPr>
            <a:lvl3pPr marL="1143000" indent="-228600" defTabSz="923925" eaLnBrk="0" hangingPunct="0">
              <a:defRPr>
                <a:solidFill>
                  <a:schemeClr val="tx1"/>
                </a:solidFill>
                <a:latin typeface="Arial" charset="0"/>
              </a:defRPr>
            </a:lvl3pPr>
            <a:lvl4pPr marL="1600200" indent="-228600" defTabSz="923925" eaLnBrk="0" hangingPunct="0">
              <a:defRPr>
                <a:solidFill>
                  <a:schemeClr val="tx1"/>
                </a:solidFill>
                <a:latin typeface="Arial" charset="0"/>
              </a:defRPr>
            </a:lvl4pPr>
            <a:lvl5pPr marL="2057400" indent="-228600" defTabSz="923925" eaLnBrk="0" hangingPunct="0">
              <a:defRPr>
                <a:solidFill>
                  <a:schemeClr val="tx1"/>
                </a:solidFill>
                <a:latin typeface="Arial" charset="0"/>
              </a:defRPr>
            </a:lvl5pPr>
            <a:lvl6pPr marL="2514600" indent="-228600" defTabSz="923925" eaLnBrk="0" fontAlgn="base" hangingPunct="0">
              <a:spcBef>
                <a:spcPct val="0"/>
              </a:spcBef>
              <a:spcAft>
                <a:spcPct val="0"/>
              </a:spcAft>
              <a:defRPr>
                <a:solidFill>
                  <a:schemeClr val="tx1"/>
                </a:solidFill>
                <a:latin typeface="Arial" charset="0"/>
              </a:defRPr>
            </a:lvl6pPr>
            <a:lvl7pPr marL="2971800" indent="-228600" defTabSz="923925" eaLnBrk="0" fontAlgn="base" hangingPunct="0">
              <a:spcBef>
                <a:spcPct val="0"/>
              </a:spcBef>
              <a:spcAft>
                <a:spcPct val="0"/>
              </a:spcAft>
              <a:defRPr>
                <a:solidFill>
                  <a:schemeClr val="tx1"/>
                </a:solidFill>
                <a:latin typeface="Arial" charset="0"/>
              </a:defRPr>
            </a:lvl7pPr>
            <a:lvl8pPr marL="3429000" indent="-228600" defTabSz="923925" eaLnBrk="0" fontAlgn="base" hangingPunct="0">
              <a:spcBef>
                <a:spcPct val="0"/>
              </a:spcBef>
              <a:spcAft>
                <a:spcPct val="0"/>
              </a:spcAft>
              <a:defRPr>
                <a:solidFill>
                  <a:schemeClr val="tx1"/>
                </a:solidFill>
                <a:latin typeface="Arial" charset="0"/>
              </a:defRPr>
            </a:lvl8pPr>
            <a:lvl9pPr marL="3886200" indent="-228600" defTabSz="923925" eaLnBrk="0" fontAlgn="base" hangingPunct="0">
              <a:spcBef>
                <a:spcPct val="0"/>
              </a:spcBef>
              <a:spcAft>
                <a:spcPct val="0"/>
              </a:spcAft>
              <a:defRPr>
                <a:solidFill>
                  <a:schemeClr val="tx1"/>
                </a:solidFill>
                <a:latin typeface="Arial" charset="0"/>
              </a:defRPr>
            </a:lvl9pPr>
          </a:lstStyle>
          <a:p>
            <a:pPr algn="r"/>
            <a:fld id="{7A8001B2-70F5-42C3-A7F9-73A40D594FF0}" type="slidenum">
              <a:rPr lang="zh-CN" altLang="en-US" sz="1200"/>
              <a:pPr algn="r"/>
              <a:t>49</a:t>
            </a:fld>
            <a:endParaRPr lang="en-US" altLang="zh-CN" sz="1200"/>
          </a:p>
        </p:txBody>
      </p:sp>
    </p:spTree>
    <p:extLst>
      <p:ext uri="{BB962C8B-B14F-4D97-AF65-F5344CB8AC3E}">
        <p14:creationId xmlns:p14="http://schemas.microsoft.com/office/powerpoint/2010/main" val="2429136724"/>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xfrm>
            <a:off x="1176338" y="693738"/>
            <a:ext cx="4641850" cy="3481387"/>
          </a:xfrm>
          <a:ln/>
        </p:spPr>
      </p:sp>
      <p:sp>
        <p:nvSpPr>
          <p:cNvPr id="83971" name="Notes Placeholder 2"/>
          <p:cNvSpPr>
            <a:spLocks noGrp="1"/>
          </p:cNvSpPr>
          <p:nvPr>
            <p:ph type="body" idx="1"/>
          </p:nvPr>
        </p:nvSpPr>
        <p:spPr>
          <a:xfrm>
            <a:off x="930069" y="4407224"/>
            <a:ext cx="5124864" cy="4182104"/>
          </a:xfrm>
          <a:noFill/>
        </p:spPr>
        <p:txBody>
          <a:bodyPr lIns="88946" tIns="44470" rIns="88946" bIns="44470"/>
          <a:lstStyle/>
          <a:p>
            <a:endParaRPr lang="en-US" altLang="en-US">
              <a:latin typeface="Arial" panose="020B0604020202020204" pitchFamily="34" charset="0"/>
            </a:endParaRPr>
          </a:p>
        </p:txBody>
      </p:sp>
      <p:sp>
        <p:nvSpPr>
          <p:cNvPr id="83972" name="Slide Number Placeholder 3"/>
          <p:cNvSpPr txBox="1">
            <a:spLocks noGrp="1"/>
          </p:cNvSpPr>
          <p:nvPr/>
        </p:nvSpPr>
        <p:spPr bwMode="auto">
          <a:xfrm>
            <a:off x="3955952" y="8819202"/>
            <a:ext cx="3029048" cy="4645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8946" tIns="44470" rIns="88946" bIns="44470" anchor="b"/>
          <a:lstStyle>
            <a:lvl1pPr defTabSz="923925" eaLnBrk="0" hangingPunct="0">
              <a:defRPr>
                <a:solidFill>
                  <a:schemeClr val="tx1"/>
                </a:solidFill>
                <a:latin typeface="Arial" panose="020B0604020202020204" pitchFamily="34" charset="0"/>
              </a:defRPr>
            </a:lvl1pPr>
            <a:lvl2pPr marL="742950" indent="-285750" defTabSz="923925" eaLnBrk="0" hangingPunct="0">
              <a:defRPr>
                <a:solidFill>
                  <a:schemeClr val="tx1"/>
                </a:solidFill>
                <a:latin typeface="Arial" panose="020B0604020202020204" pitchFamily="34" charset="0"/>
              </a:defRPr>
            </a:lvl2pPr>
            <a:lvl3pPr marL="1143000" indent="-228600" defTabSz="923925" eaLnBrk="0" hangingPunct="0">
              <a:defRPr>
                <a:solidFill>
                  <a:schemeClr val="tx1"/>
                </a:solidFill>
                <a:latin typeface="Arial" panose="020B0604020202020204" pitchFamily="34" charset="0"/>
              </a:defRPr>
            </a:lvl3pPr>
            <a:lvl4pPr marL="1600200" indent="-228600" defTabSz="923925" eaLnBrk="0" hangingPunct="0">
              <a:defRPr>
                <a:solidFill>
                  <a:schemeClr val="tx1"/>
                </a:solidFill>
                <a:latin typeface="Arial" panose="020B0604020202020204" pitchFamily="34" charset="0"/>
              </a:defRPr>
            </a:lvl4pPr>
            <a:lvl5pPr marL="2057400" indent="-228600" defTabSz="923925" eaLnBrk="0" hangingPunct="0">
              <a:defRPr>
                <a:solidFill>
                  <a:schemeClr val="tx1"/>
                </a:solidFill>
                <a:latin typeface="Arial" panose="020B0604020202020204" pitchFamily="34" charset="0"/>
              </a:defRPr>
            </a:lvl5pPr>
            <a:lvl6pPr marL="2514600" indent="-228600" defTabSz="923925" eaLnBrk="0" fontAlgn="base" hangingPunct="0">
              <a:spcBef>
                <a:spcPct val="0"/>
              </a:spcBef>
              <a:spcAft>
                <a:spcPct val="0"/>
              </a:spcAft>
              <a:defRPr>
                <a:solidFill>
                  <a:schemeClr val="tx1"/>
                </a:solidFill>
                <a:latin typeface="Arial" panose="020B0604020202020204" pitchFamily="34" charset="0"/>
              </a:defRPr>
            </a:lvl6pPr>
            <a:lvl7pPr marL="2971800" indent="-228600" defTabSz="923925" eaLnBrk="0" fontAlgn="base" hangingPunct="0">
              <a:spcBef>
                <a:spcPct val="0"/>
              </a:spcBef>
              <a:spcAft>
                <a:spcPct val="0"/>
              </a:spcAft>
              <a:defRPr>
                <a:solidFill>
                  <a:schemeClr val="tx1"/>
                </a:solidFill>
                <a:latin typeface="Arial" panose="020B0604020202020204" pitchFamily="34" charset="0"/>
              </a:defRPr>
            </a:lvl7pPr>
            <a:lvl8pPr marL="3429000" indent="-228600" defTabSz="923925" eaLnBrk="0" fontAlgn="base" hangingPunct="0">
              <a:spcBef>
                <a:spcPct val="0"/>
              </a:spcBef>
              <a:spcAft>
                <a:spcPct val="0"/>
              </a:spcAft>
              <a:defRPr>
                <a:solidFill>
                  <a:schemeClr val="tx1"/>
                </a:solidFill>
                <a:latin typeface="Arial" panose="020B0604020202020204" pitchFamily="34" charset="0"/>
              </a:defRPr>
            </a:lvl8pPr>
            <a:lvl9pPr marL="3886200" indent="-228600" defTabSz="923925" eaLnBrk="0" fontAlgn="base" hangingPunct="0">
              <a:spcBef>
                <a:spcPct val="0"/>
              </a:spcBef>
              <a:spcAft>
                <a:spcPct val="0"/>
              </a:spcAft>
              <a:defRPr>
                <a:solidFill>
                  <a:schemeClr val="tx1"/>
                </a:solidFill>
                <a:latin typeface="Arial" panose="020B0604020202020204" pitchFamily="34" charset="0"/>
              </a:defRPr>
            </a:lvl9pPr>
          </a:lstStyle>
          <a:p>
            <a:pPr algn="r"/>
            <a:fld id="{11C060EB-8A4E-4585-8C0D-F5E96A8D0203}" type="slidenum">
              <a:rPr lang="zh-CN" altLang="en-US" sz="1200"/>
              <a:pPr algn="r"/>
              <a:t>50</a:t>
            </a:fld>
            <a:endParaRPr lang="en-US" altLang="zh-CN" sz="1200"/>
          </a:p>
        </p:txBody>
      </p:sp>
    </p:spTree>
    <p:extLst>
      <p:ext uri="{BB962C8B-B14F-4D97-AF65-F5344CB8AC3E}">
        <p14:creationId xmlns:p14="http://schemas.microsoft.com/office/powerpoint/2010/main" val="180121197"/>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a:xfrm>
            <a:off x="1176338" y="693738"/>
            <a:ext cx="4641850" cy="3481387"/>
          </a:xfrm>
          <a:ln/>
        </p:spPr>
      </p:sp>
      <p:sp>
        <p:nvSpPr>
          <p:cNvPr id="84995" name="Notes Placeholder 2"/>
          <p:cNvSpPr>
            <a:spLocks noGrp="1"/>
          </p:cNvSpPr>
          <p:nvPr>
            <p:ph type="body" idx="1"/>
          </p:nvPr>
        </p:nvSpPr>
        <p:spPr>
          <a:xfrm>
            <a:off x="930069" y="4407222"/>
            <a:ext cx="5124864" cy="4182104"/>
          </a:xfrm>
          <a:noFill/>
        </p:spPr>
        <p:txBody>
          <a:bodyPr lIns="88733" tIns="44363" rIns="88733" bIns="44363"/>
          <a:lstStyle/>
          <a:p>
            <a:endParaRPr lang="en-US"/>
          </a:p>
        </p:txBody>
      </p:sp>
      <p:sp>
        <p:nvSpPr>
          <p:cNvPr id="84996" name="Slide Number Placeholder 3"/>
          <p:cNvSpPr txBox="1">
            <a:spLocks noGrp="1"/>
          </p:cNvSpPr>
          <p:nvPr/>
        </p:nvSpPr>
        <p:spPr bwMode="auto">
          <a:xfrm>
            <a:off x="3955953" y="8819201"/>
            <a:ext cx="3029048" cy="4645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8733" tIns="44363" rIns="88733" bIns="44363" anchor="b"/>
          <a:lstStyle>
            <a:lvl1pPr defTabSz="923925" eaLnBrk="0" hangingPunct="0">
              <a:defRPr>
                <a:solidFill>
                  <a:schemeClr val="tx1"/>
                </a:solidFill>
                <a:latin typeface="Arial" charset="0"/>
              </a:defRPr>
            </a:lvl1pPr>
            <a:lvl2pPr marL="742950" indent="-285750" defTabSz="923925" eaLnBrk="0" hangingPunct="0">
              <a:defRPr>
                <a:solidFill>
                  <a:schemeClr val="tx1"/>
                </a:solidFill>
                <a:latin typeface="Arial" charset="0"/>
              </a:defRPr>
            </a:lvl2pPr>
            <a:lvl3pPr marL="1143000" indent="-228600" defTabSz="923925" eaLnBrk="0" hangingPunct="0">
              <a:defRPr>
                <a:solidFill>
                  <a:schemeClr val="tx1"/>
                </a:solidFill>
                <a:latin typeface="Arial" charset="0"/>
              </a:defRPr>
            </a:lvl3pPr>
            <a:lvl4pPr marL="1600200" indent="-228600" defTabSz="923925" eaLnBrk="0" hangingPunct="0">
              <a:defRPr>
                <a:solidFill>
                  <a:schemeClr val="tx1"/>
                </a:solidFill>
                <a:latin typeface="Arial" charset="0"/>
              </a:defRPr>
            </a:lvl4pPr>
            <a:lvl5pPr marL="2057400" indent="-228600" defTabSz="923925" eaLnBrk="0" hangingPunct="0">
              <a:defRPr>
                <a:solidFill>
                  <a:schemeClr val="tx1"/>
                </a:solidFill>
                <a:latin typeface="Arial" charset="0"/>
              </a:defRPr>
            </a:lvl5pPr>
            <a:lvl6pPr marL="2514600" indent="-228600" defTabSz="923925" eaLnBrk="0" fontAlgn="base" hangingPunct="0">
              <a:spcBef>
                <a:spcPct val="0"/>
              </a:spcBef>
              <a:spcAft>
                <a:spcPct val="0"/>
              </a:spcAft>
              <a:defRPr>
                <a:solidFill>
                  <a:schemeClr val="tx1"/>
                </a:solidFill>
                <a:latin typeface="Arial" charset="0"/>
              </a:defRPr>
            </a:lvl6pPr>
            <a:lvl7pPr marL="2971800" indent="-228600" defTabSz="923925" eaLnBrk="0" fontAlgn="base" hangingPunct="0">
              <a:spcBef>
                <a:spcPct val="0"/>
              </a:spcBef>
              <a:spcAft>
                <a:spcPct val="0"/>
              </a:spcAft>
              <a:defRPr>
                <a:solidFill>
                  <a:schemeClr val="tx1"/>
                </a:solidFill>
                <a:latin typeface="Arial" charset="0"/>
              </a:defRPr>
            </a:lvl7pPr>
            <a:lvl8pPr marL="3429000" indent="-228600" defTabSz="923925" eaLnBrk="0" fontAlgn="base" hangingPunct="0">
              <a:spcBef>
                <a:spcPct val="0"/>
              </a:spcBef>
              <a:spcAft>
                <a:spcPct val="0"/>
              </a:spcAft>
              <a:defRPr>
                <a:solidFill>
                  <a:schemeClr val="tx1"/>
                </a:solidFill>
                <a:latin typeface="Arial" charset="0"/>
              </a:defRPr>
            </a:lvl8pPr>
            <a:lvl9pPr marL="3886200" indent="-228600" defTabSz="923925" eaLnBrk="0" fontAlgn="base" hangingPunct="0">
              <a:spcBef>
                <a:spcPct val="0"/>
              </a:spcBef>
              <a:spcAft>
                <a:spcPct val="0"/>
              </a:spcAft>
              <a:defRPr>
                <a:solidFill>
                  <a:schemeClr val="tx1"/>
                </a:solidFill>
                <a:latin typeface="Arial" charset="0"/>
              </a:defRPr>
            </a:lvl9pPr>
          </a:lstStyle>
          <a:p>
            <a:pPr algn="r"/>
            <a:fld id="{9944FAC8-67C2-4781-B139-AA107988E541}" type="slidenum">
              <a:rPr lang="zh-CN" altLang="en-US" sz="1200"/>
              <a:pPr algn="r"/>
              <a:t>51</a:t>
            </a:fld>
            <a:endParaRPr lang="en-US" altLang="zh-CN" sz="1200"/>
          </a:p>
        </p:txBody>
      </p:sp>
    </p:spTree>
    <p:extLst>
      <p:ext uri="{BB962C8B-B14F-4D97-AF65-F5344CB8AC3E}">
        <p14:creationId xmlns:p14="http://schemas.microsoft.com/office/powerpoint/2010/main" val="22788920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5</a:t>
            </a:fld>
            <a:endParaRPr lang="en-US"/>
          </a:p>
        </p:txBody>
      </p:sp>
    </p:spTree>
    <p:extLst>
      <p:ext uri="{BB962C8B-B14F-4D97-AF65-F5344CB8AC3E}">
        <p14:creationId xmlns:p14="http://schemas.microsoft.com/office/powerpoint/2010/main" val="77074229"/>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p:cNvSpPr>
            <a:spLocks noGrp="1" noRot="1" noChangeAspect="1" noTextEdit="1"/>
          </p:cNvSpPr>
          <p:nvPr>
            <p:ph type="sldImg"/>
          </p:nvPr>
        </p:nvSpPr>
        <p:spPr>
          <a:xfrm>
            <a:off x="1176338" y="693738"/>
            <a:ext cx="4641850" cy="3481387"/>
          </a:xfrm>
          <a:ln/>
        </p:spPr>
      </p:sp>
      <p:sp>
        <p:nvSpPr>
          <p:cNvPr id="86019" name="Notes Placeholder 2"/>
          <p:cNvSpPr>
            <a:spLocks noGrp="1"/>
          </p:cNvSpPr>
          <p:nvPr>
            <p:ph type="body" idx="1"/>
          </p:nvPr>
        </p:nvSpPr>
        <p:spPr>
          <a:xfrm>
            <a:off x="930069" y="4407222"/>
            <a:ext cx="5124864" cy="4182104"/>
          </a:xfrm>
          <a:noFill/>
        </p:spPr>
        <p:txBody>
          <a:bodyPr lIns="88733" tIns="44363" rIns="88733" bIns="44363"/>
          <a:lstStyle/>
          <a:p>
            <a:endParaRPr lang="en-US"/>
          </a:p>
        </p:txBody>
      </p:sp>
      <p:sp>
        <p:nvSpPr>
          <p:cNvPr id="86020" name="Slide Number Placeholder 3"/>
          <p:cNvSpPr txBox="1">
            <a:spLocks noGrp="1"/>
          </p:cNvSpPr>
          <p:nvPr/>
        </p:nvSpPr>
        <p:spPr bwMode="auto">
          <a:xfrm>
            <a:off x="3955953" y="8819201"/>
            <a:ext cx="3029048" cy="4645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8733" tIns="44363" rIns="88733" bIns="44363" anchor="b"/>
          <a:lstStyle>
            <a:lvl1pPr defTabSz="923925" eaLnBrk="0" hangingPunct="0">
              <a:defRPr>
                <a:solidFill>
                  <a:schemeClr val="tx1"/>
                </a:solidFill>
                <a:latin typeface="Arial" charset="0"/>
              </a:defRPr>
            </a:lvl1pPr>
            <a:lvl2pPr marL="742950" indent="-285750" defTabSz="923925" eaLnBrk="0" hangingPunct="0">
              <a:defRPr>
                <a:solidFill>
                  <a:schemeClr val="tx1"/>
                </a:solidFill>
                <a:latin typeface="Arial" charset="0"/>
              </a:defRPr>
            </a:lvl2pPr>
            <a:lvl3pPr marL="1143000" indent="-228600" defTabSz="923925" eaLnBrk="0" hangingPunct="0">
              <a:defRPr>
                <a:solidFill>
                  <a:schemeClr val="tx1"/>
                </a:solidFill>
                <a:latin typeface="Arial" charset="0"/>
              </a:defRPr>
            </a:lvl3pPr>
            <a:lvl4pPr marL="1600200" indent="-228600" defTabSz="923925" eaLnBrk="0" hangingPunct="0">
              <a:defRPr>
                <a:solidFill>
                  <a:schemeClr val="tx1"/>
                </a:solidFill>
                <a:latin typeface="Arial" charset="0"/>
              </a:defRPr>
            </a:lvl4pPr>
            <a:lvl5pPr marL="2057400" indent="-228600" defTabSz="923925" eaLnBrk="0" hangingPunct="0">
              <a:defRPr>
                <a:solidFill>
                  <a:schemeClr val="tx1"/>
                </a:solidFill>
                <a:latin typeface="Arial" charset="0"/>
              </a:defRPr>
            </a:lvl5pPr>
            <a:lvl6pPr marL="2514600" indent="-228600" defTabSz="923925" eaLnBrk="0" fontAlgn="base" hangingPunct="0">
              <a:spcBef>
                <a:spcPct val="0"/>
              </a:spcBef>
              <a:spcAft>
                <a:spcPct val="0"/>
              </a:spcAft>
              <a:defRPr>
                <a:solidFill>
                  <a:schemeClr val="tx1"/>
                </a:solidFill>
                <a:latin typeface="Arial" charset="0"/>
              </a:defRPr>
            </a:lvl6pPr>
            <a:lvl7pPr marL="2971800" indent="-228600" defTabSz="923925" eaLnBrk="0" fontAlgn="base" hangingPunct="0">
              <a:spcBef>
                <a:spcPct val="0"/>
              </a:spcBef>
              <a:spcAft>
                <a:spcPct val="0"/>
              </a:spcAft>
              <a:defRPr>
                <a:solidFill>
                  <a:schemeClr val="tx1"/>
                </a:solidFill>
                <a:latin typeface="Arial" charset="0"/>
              </a:defRPr>
            </a:lvl7pPr>
            <a:lvl8pPr marL="3429000" indent="-228600" defTabSz="923925" eaLnBrk="0" fontAlgn="base" hangingPunct="0">
              <a:spcBef>
                <a:spcPct val="0"/>
              </a:spcBef>
              <a:spcAft>
                <a:spcPct val="0"/>
              </a:spcAft>
              <a:defRPr>
                <a:solidFill>
                  <a:schemeClr val="tx1"/>
                </a:solidFill>
                <a:latin typeface="Arial" charset="0"/>
              </a:defRPr>
            </a:lvl8pPr>
            <a:lvl9pPr marL="3886200" indent="-228600" defTabSz="923925" eaLnBrk="0" fontAlgn="base" hangingPunct="0">
              <a:spcBef>
                <a:spcPct val="0"/>
              </a:spcBef>
              <a:spcAft>
                <a:spcPct val="0"/>
              </a:spcAft>
              <a:defRPr>
                <a:solidFill>
                  <a:schemeClr val="tx1"/>
                </a:solidFill>
                <a:latin typeface="Arial" charset="0"/>
              </a:defRPr>
            </a:lvl9pPr>
          </a:lstStyle>
          <a:p>
            <a:pPr algn="r"/>
            <a:fld id="{08C90354-D587-4937-B43C-9D66027959E7}" type="slidenum">
              <a:rPr lang="zh-CN" altLang="en-US" sz="1200"/>
              <a:pPr algn="r"/>
              <a:t>52</a:t>
            </a:fld>
            <a:endParaRPr lang="en-US" altLang="zh-CN" sz="1200"/>
          </a:p>
        </p:txBody>
      </p:sp>
    </p:spTree>
    <p:extLst>
      <p:ext uri="{BB962C8B-B14F-4D97-AF65-F5344CB8AC3E}">
        <p14:creationId xmlns:p14="http://schemas.microsoft.com/office/powerpoint/2010/main" val="3060233171"/>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noTextEdit="1"/>
          </p:cNvSpPr>
          <p:nvPr>
            <p:ph type="sldImg"/>
          </p:nvPr>
        </p:nvSpPr>
        <p:spPr>
          <a:xfrm>
            <a:off x="1176338" y="693738"/>
            <a:ext cx="4641850" cy="3481387"/>
          </a:xfrm>
          <a:ln/>
        </p:spPr>
      </p:sp>
      <p:sp>
        <p:nvSpPr>
          <p:cNvPr id="87043" name="Notes Placeholder 2"/>
          <p:cNvSpPr>
            <a:spLocks noGrp="1"/>
          </p:cNvSpPr>
          <p:nvPr>
            <p:ph type="body" idx="1"/>
          </p:nvPr>
        </p:nvSpPr>
        <p:spPr>
          <a:xfrm>
            <a:off x="930069" y="4407222"/>
            <a:ext cx="5124864" cy="4182104"/>
          </a:xfrm>
          <a:noFill/>
        </p:spPr>
        <p:txBody>
          <a:bodyPr lIns="88733" tIns="44363" rIns="88733" bIns="44363"/>
          <a:lstStyle/>
          <a:p>
            <a:endParaRPr lang="en-US"/>
          </a:p>
        </p:txBody>
      </p:sp>
      <p:sp>
        <p:nvSpPr>
          <p:cNvPr id="87044" name="Slide Number Placeholder 3"/>
          <p:cNvSpPr txBox="1">
            <a:spLocks noGrp="1"/>
          </p:cNvSpPr>
          <p:nvPr/>
        </p:nvSpPr>
        <p:spPr bwMode="auto">
          <a:xfrm>
            <a:off x="3955953" y="8819201"/>
            <a:ext cx="3029048" cy="4645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8733" tIns="44363" rIns="88733" bIns="44363" anchor="b"/>
          <a:lstStyle>
            <a:lvl1pPr defTabSz="923925" eaLnBrk="0" hangingPunct="0">
              <a:defRPr>
                <a:solidFill>
                  <a:schemeClr val="tx1"/>
                </a:solidFill>
                <a:latin typeface="Arial" charset="0"/>
              </a:defRPr>
            </a:lvl1pPr>
            <a:lvl2pPr marL="742950" indent="-285750" defTabSz="923925" eaLnBrk="0" hangingPunct="0">
              <a:defRPr>
                <a:solidFill>
                  <a:schemeClr val="tx1"/>
                </a:solidFill>
                <a:latin typeface="Arial" charset="0"/>
              </a:defRPr>
            </a:lvl2pPr>
            <a:lvl3pPr marL="1143000" indent="-228600" defTabSz="923925" eaLnBrk="0" hangingPunct="0">
              <a:defRPr>
                <a:solidFill>
                  <a:schemeClr val="tx1"/>
                </a:solidFill>
                <a:latin typeface="Arial" charset="0"/>
              </a:defRPr>
            </a:lvl3pPr>
            <a:lvl4pPr marL="1600200" indent="-228600" defTabSz="923925" eaLnBrk="0" hangingPunct="0">
              <a:defRPr>
                <a:solidFill>
                  <a:schemeClr val="tx1"/>
                </a:solidFill>
                <a:latin typeface="Arial" charset="0"/>
              </a:defRPr>
            </a:lvl4pPr>
            <a:lvl5pPr marL="2057400" indent="-228600" defTabSz="923925" eaLnBrk="0" hangingPunct="0">
              <a:defRPr>
                <a:solidFill>
                  <a:schemeClr val="tx1"/>
                </a:solidFill>
                <a:latin typeface="Arial" charset="0"/>
              </a:defRPr>
            </a:lvl5pPr>
            <a:lvl6pPr marL="2514600" indent="-228600" defTabSz="923925" eaLnBrk="0" fontAlgn="base" hangingPunct="0">
              <a:spcBef>
                <a:spcPct val="0"/>
              </a:spcBef>
              <a:spcAft>
                <a:spcPct val="0"/>
              </a:spcAft>
              <a:defRPr>
                <a:solidFill>
                  <a:schemeClr val="tx1"/>
                </a:solidFill>
                <a:latin typeface="Arial" charset="0"/>
              </a:defRPr>
            </a:lvl6pPr>
            <a:lvl7pPr marL="2971800" indent="-228600" defTabSz="923925" eaLnBrk="0" fontAlgn="base" hangingPunct="0">
              <a:spcBef>
                <a:spcPct val="0"/>
              </a:spcBef>
              <a:spcAft>
                <a:spcPct val="0"/>
              </a:spcAft>
              <a:defRPr>
                <a:solidFill>
                  <a:schemeClr val="tx1"/>
                </a:solidFill>
                <a:latin typeface="Arial" charset="0"/>
              </a:defRPr>
            </a:lvl7pPr>
            <a:lvl8pPr marL="3429000" indent="-228600" defTabSz="923925" eaLnBrk="0" fontAlgn="base" hangingPunct="0">
              <a:spcBef>
                <a:spcPct val="0"/>
              </a:spcBef>
              <a:spcAft>
                <a:spcPct val="0"/>
              </a:spcAft>
              <a:defRPr>
                <a:solidFill>
                  <a:schemeClr val="tx1"/>
                </a:solidFill>
                <a:latin typeface="Arial" charset="0"/>
              </a:defRPr>
            </a:lvl8pPr>
            <a:lvl9pPr marL="3886200" indent="-228600" defTabSz="923925" eaLnBrk="0" fontAlgn="base" hangingPunct="0">
              <a:spcBef>
                <a:spcPct val="0"/>
              </a:spcBef>
              <a:spcAft>
                <a:spcPct val="0"/>
              </a:spcAft>
              <a:defRPr>
                <a:solidFill>
                  <a:schemeClr val="tx1"/>
                </a:solidFill>
                <a:latin typeface="Arial" charset="0"/>
              </a:defRPr>
            </a:lvl9pPr>
          </a:lstStyle>
          <a:p>
            <a:pPr algn="r"/>
            <a:fld id="{17986CAC-4B04-4F56-A503-22D1CB4507DE}" type="slidenum">
              <a:rPr lang="zh-CN" altLang="en-US" sz="1200"/>
              <a:pPr algn="r"/>
              <a:t>53</a:t>
            </a:fld>
            <a:endParaRPr lang="en-US" altLang="zh-CN" sz="1200"/>
          </a:p>
        </p:txBody>
      </p:sp>
    </p:spTree>
    <p:extLst>
      <p:ext uri="{BB962C8B-B14F-4D97-AF65-F5344CB8AC3E}">
        <p14:creationId xmlns:p14="http://schemas.microsoft.com/office/powerpoint/2010/main" val="2849591605"/>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Image Placeholder 1"/>
          <p:cNvSpPr>
            <a:spLocks noGrp="1" noRot="1" noChangeAspect="1" noTextEdit="1"/>
          </p:cNvSpPr>
          <p:nvPr>
            <p:ph type="sldImg"/>
          </p:nvPr>
        </p:nvSpPr>
        <p:spPr>
          <a:xfrm>
            <a:off x="1176338" y="693738"/>
            <a:ext cx="4641850" cy="3481387"/>
          </a:xfrm>
          <a:ln/>
        </p:spPr>
      </p:sp>
      <p:sp>
        <p:nvSpPr>
          <p:cNvPr id="88067" name="Notes Placeholder 2"/>
          <p:cNvSpPr>
            <a:spLocks noGrp="1"/>
          </p:cNvSpPr>
          <p:nvPr>
            <p:ph type="body" idx="1"/>
          </p:nvPr>
        </p:nvSpPr>
        <p:spPr>
          <a:xfrm>
            <a:off x="930069" y="4407222"/>
            <a:ext cx="5124864" cy="4182104"/>
          </a:xfrm>
          <a:noFill/>
        </p:spPr>
        <p:txBody>
          <a:bodyPr lIns="88733" tIns="44363" rIns="88733" bIns="44363"/>
          <a:lstStyle/>
          <a:p>
            <a:endParaRPr lang="en-US"/>
          </a:p>
        </p:txBody>
      </p:sp>
      <p:sp>
        <p:nvSpPr>
          <p:cNvPr id="88068" name="Slide Number Placeholder 3"/>
          <p:cNvSpPr txBox="1">
            <a:spLocks noGrp="1"/>
          </p:cNvSpPr>
          <p:nvPr/>
        </p:nvSpPr>
        <p:spPr bwMode="auto">
          <a:xfrm>
            <a:off x="3955953" y="8819201"/>
            <a:ext cx="3029048" cy="4645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8733" tIns="44363" rIns="88733" bIns="44363" anchor="b"/>
          <a:lstStyle>
            <a:lvl1pPr defTabSz="923925" eaLnBrk="0" hangingPunct="0">
              <a:defRPr>
                <a:solidFill>
                  <a:schemeClr val="tx1"/>
                </a:solidFill>
                <a:latin typeface="Arial" charset="0"/>
              </a:defRPr>
            </a:lvl1pPr>
            <a:lvl2pPr marL="742950" indent="-285750" defTabSz="923925" eaLnBrk="0" hangingPunct="0">
              <a:defRPr>
                <a:solidFill>
                  <a:schemeClr val="tx1"/>
                </a:solidFill>
                <a:latin typeface="Arial" charset="0"/>
              </a:defRPr>
            </a:lvl2pPr>
            <a:lvl3pPr marL="1143000" indent="-228600" defTabSz="923925" eaLnBrk="0" hangingPunct="0">
              <a:defRPr>
                <a:solidFill>
                  <a:schemeClr val="tx1"/>
                </a:solidFill>
                <a:latin typeface="Arial" charset="0"/>
              </a:defRPr>
            </a:lvl3pPr>
            <a:lvl4pPr marL="1600200" indent="-228600" defTabSz="923925" eaLnBrk="0" hangingPunct="0">
              <a:defRPr>
                <a:solidFill>
                  <a:schemeClr val="tx1"/>
                </a:solidFill>
                <a:latin typeface="Arial" charset="0"/>
              </a:defRPr>
            </a:lvl4pPr>
            <a:lvl5pPr marL="2057400" indent="-228600" defTabSz="923925" eaLnBrk="0" hangingPunct="0">
              <a:defRPr>
                <a:solidFill>
                  <a:schemeClr val="tx1"/>
                </a:solidFill>
                <a:latin typeface="Arial" charset="0"/>
              </a:defRPr>
            </a:lvl5pPr>
            <a:lvl6pPr marL="2514600" indent="-228600" defTabSz="923925" eaLnBrk="0" fontAlgn="base" hangingPunct="0">
              <a:spcBef>
                <a:spcPct val="0"/>
              </a:spcBef>
              <a:spcAft>
                <a:spcPct val="0"/>
              </a:spcAft>
              <a:defRPr>
                <a:solidFill>
                  <a:schemeClr val="tx1"/>
                </a:solidFill>
                <a:latin typeface="Arial" charset="0"/>
              </a:defRPr>
            </a:lvl6pPr>
            <a:lvl7pPr marL="2971800" indent="-228600" defTabSz="923925" eaLnBrk="0" fontAlgn="base" hangingPunct="0">
              <a:spcBef>
                <a:spcPct val="0"/>
              </a:spcBef>
              <a:spcAft>
                <a:spcPct val="0"/>
              </a:spcAft>
              <a:defRPr>
                <a:solidFill>
                  <a:schemeClr val="tx1"/>
                </a:solidFill>
                <a:latin typeface="Arial" charset="0"/>
              </a:defRPr>
            </a:lvl7pPr>
            <a:lvl8pPr marL="3429000" indent="-228600" defTabSz="923925" eaLnBrk="0" fontAlgn="base" hangingPunct="0">
              <a:spcBef>
                <a:spcPct val="0"/>
              </a:spcBef>
              <a:spcAft>
                <a:spcPct val="0"/>
              </a:spcAft>
              <a:defRPr>
                <a:solidFill>
                  <a:schemeClr val="tx1"/>
                </a:solidFill>
                <a:latin typeface="Arial" charset="0"/>
              </a:defRPr>
            </a:lvl8pPr>
            <a:lvl9pPr marL="3886200" indent="-228600" defTabSz="923925" eaLnBrk="0" fontAlgn="base" hangingPunct="0">
              <a:spcBef>
                <a:spcPct val="0"/>
              </a:spcBef>
              <a:spcAft>
                <a:spcPct val="0"/>
              </a:spcAft>
              <a:defRPr>
                <a:solidFill>
                  <a:schemeClr val="tx1"/>
                </a:solidFill>
                <a:latin typeface="Arial" charset="0"/>
              </a:defRPr>
            </a:lvl9pPr>
          </a:lstStyle>
          <a:p>
            <a:pPr algn="r"/>
            <a:fld id="{34CA831E-34C1-4C1E-8B65-5A8434E4696E}" type="slidenum">
              <a:rPr lang="zh-CN" altLang="en-US" sz="1200"/>
              <a:pPr algn="r"/>
              <a:t>54</a:t>
            </a:fld>
            <a:endParaRPr lang="en-US" altLang="zh-CN" sz="1200"/>
          </a:p>
        </p:txBody>
      </p:sp>
    </p:spTree>
    <p:extLst>
      <p:ext uri="{BB962C8B-B14F-4D97-AF65-F5344CB8AC3E}">
        <p14:creationId xmlns:p14="http://schemas.microsoft.com/office/powerpoint/2010/main" val="554132717"/>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p:cNvSpPr>
            <a:spLocks noGrp="1" noRot="1" noChangeAspect="1" noTextEdit="1"/>
          </p:cNvSpPr>
          <p:nvPr>
            <p:ph type="sldImg"/>
          </p:nvPr>
        </p:nvSpPr>
        <p:spPr>
          <a:xfrm>
            <a:off x="1176338" y="693738"/>
            <a:ext cx="4641850" cy="3481387"/>
          </a:xfrm>
          <a:ln/>
        </p:spPr>
      </p:sp>
      <p:sp>
        <p:nvSpPr>
          <p:cNvPr id="89091" name="Notes Placeholder 2"/>
          <p:cNvSpPr>
            <a:spLocks noGrp="1"/>
          </p:cNvSpPr>
          <p:nvPr>
            <p:ph type="body" idx="1"/>
          </p:nvPr>
        </p:nvSpPr>
        <p:spPr>
          <a:xfrm>
            <a:off x="930069" y="4407222"/>
            <a:ext cx="5124864" cy="4182104"/>
          </a:xfrm>
          <a:noFill/>
        </p:spPr>
        <p:txBody>
          <a:bodyPr lIns="88733" tIns="44363" rIns="88733" bIns="44363"/>
          <a:lstStyle/>
          <a:p>
            <a:endParaRPr lang="en-US"/>
          </a:p>
        </p:txBody>
      </p:sp>
      <p:sp>
        <p:nvSpPr>
          <p:cNvPr id="89092" name="Slide Number Placeholder 3"/>
          <p:cNvSpPr txBox="1">
            <a:spLocks noGrp="1"/>
          </p:cNvSpPr>
          <p:nvPr/>
        </p:nvSpPr>
        <p:spPr bwMode="auto">
          <a:xfrm>
            <a:off x="3955953" y="8819201"/>
            <a:ext cx="3029048" cy="4645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8733" tIns="44363" rIns="88733" bIns="44363" anchor="b"/>
          <a:lstStyle>
            <a:lvl1pPr defTabSz="923925" eaLnBrk="0" hangingPunct="0">
              <a:defRPr>
                <a:solidFill>
                  <a:schemeClr val="tx1"/>
                </a:solidFill>
                <a:latin typeface="Arial" charset="0"/>
              </a:defRPr>
            </a:lvl1pPr>
            <a:lvl2pPr marL="742950" indent="-285750" defTabSz="923925" eaLnBrk="0" hangingPunct="0">
              <a:defRPr>
                <a:solidFill>
                  <a:schemeClr val="tx1"/>
                </a:solidFill>
                <a:latin typeface="Arial" charset="0"/>
              </a:defRPr>
            </a:lvl2pPr>
            <a:lvl3pPr marL="1143000" indent="-228600" defTabSz="923925" eaLnBrk="0" hangingPunct="0">
              <a:defRPr>
                <a:solidFill>
                  <a:schemeClr val="tx1"/>
                </a:solidFill>
                <a:latin typeface="Arial" charset="0"/>
              </a:defRPr>
            </a:lvl3pPr>
            <a:lvl4pPr marL="1600200" indent="-228600" defTabSz="923925" eaLnBrk="0" hangingPunct="0">
              <a:defRPr>
                <a:solidFill>
                  <a:schemeClr val="tx1"/>
                </a:solidFill>
                <a:latin typeface="Arial" charset="0"/>
              </a:defRPr>
            </a:lvl4pPr>
            <a:lvl5pPr marL="2057400" indent="-228600" defTabSz="923925" eaLnBrk="0" hangingPunct="0">
              <a:defRPr>
                <a:solidFill>
                  <a:schemeClr val="tx1"/>
                </a:solidFill>
                <a:latin typeface="Arial" charset="0"/>
              </a:defRPr>
            </a:lvl5pPr>
            <a:lvl6pPr marL="2514600" indent="-228600" defTabSz="923925" eaLnBrk="0" fontAlgn="base" hangingPunct="0">
              <a:spcBef>
                <a:spcPct val="0"/>
              </a:spcBef>
              <a:spcAft>
                <a:spcPct val="0"/>
              </a:spcAft>
              <a:defRPr>
                <a:solidFill>
                  <a:schemeClr val="tx1"/>
                </a:solidFill>
                <a:latin typeface="Arial" charset="0"/>
              </a:defRPr>
            </a:lvl6pPr>
            <a:lvl7pPr marL="2971800" indent="-228600" defTabSz="923925" eaLnBrk="0" fontAlgn="base" hangingPunct="0">
              <a:spcBef>
                <a:spcPct val="0"/>
              </a:spcBef>
              <a:spcAft>
                <a:spcPct val="0"/>
              </a:spcAft>
              <a:defRPr>
                <a:solidFill>
                  <a:schemeClr val="tx1"/>
                </a:solidFill>
                <a:latin typeface="Arial" charset="0"/>
              </a:defRPr>
            </a:lvl7pPr>
            <a:lvl8pPr marL="3429000" indent="-228600" defTabSz="923925" eaLnBrk="0" fontAlgn="base" hangingPunct="0">
              <a:spcBef>
                <a:spcPct val="0"/>
              </a:spcBef>
              <a:spcAft>
                <a:spcPct val="0"/>
              </a:spcAft>
              <a:defRPr>
                <a:solidFill>
                  <a:schemeClr val="tx1"/>
                </a:solidFill>
                <a:latin typeface="Arial" charset="0"/>
              </a:defRPr>
            </a:lvl8pPr>
            <a:lvl9pPr marL="3886200" indent="-228600" defTabSz="923925" eaLnBrk="0" fontAlgn="base" hangingPunct="0">
              <a:spcBef>
                <a:spcPct val="0"/>
              </a:spcBef>
              <a:spcAft>
                <a:spcPct val="0"/>
              </a:spcAft>
              <a:defRPr>
                <a:solidFill>
                  <a:schemeClr val="tx1"/>
                </a:solidFill>
                <a:latin typeface="Arial" charset="0"/>
              </a:defRPr>
            </a:lvl9pPr>
          </a:lstStyle>
          <a:p>
            <a:pPr algn="r"/>
            <a:fld id="{31D741CC-D9BC-466C-8934-E44D9F1FDAA1}" type="slidenum">
              <a:rPr lang="zh-CN" altLang="en-US" sz="1200"/>
              <a:pPr algn="r"/>
              <a:t>55</a:t>
            </a:fld>
            <a:endParaRPr lang="en-US" altLang="zh-CN" sz="1200"/>
          </a:p>
        </p:txBody>
      </p:sp>
    </p:spTree>
    <p:extLst>
      <p:ext uri="{BB962C8B-B14F-4D97-AF65-F5344CB8AC3E}">
        <p14:creationId xmlns:p14="http://schemas.microsoft.com/office/powerpoint/2010/main" val="1342303989"/>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56</a:t>
            </a:fld>
            <a:endParaRPr lang="en-US"/>
          </a:p>
        </p:txBody>
      </p:sp>
    </p:spTree>
    <p:extLst>
      <p:ext uri="{BB962C8B-B14F-4D97-AF65-F5344CB8AC3E}">
        <p14:creationId xmlns:p14="http://schemas.microsoft.com/office/powerpoint/2010/main" val="3316495648"/>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57</a:t>
            </a:fld>
            <a:endParaRPr lang="en-US"/>
          </a:p>
        </p:txBody>
      </p:sp>
    </p:spTree>
    <p:extLst>
      <p:ext uri="{BB962C8B-B14F-4D97-AF65-F5344CB8AC3E}">
        <p14:creationId xmlns:p14="http://schemas.microsoft.com/office/powerpoint/2010/main" val="2749736513"/>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58</a:t>
            </a:fld>
            <a:endParaRPr lang="en-US"/>
          </a:p>
        </p:txBody>
      </p:sp>
    </p:spTree>
    <p:extLst>
      <p:ext uri="{BB962C8B-B14F-4D97-AF65-F5344CB8AC3E}">
        <p14:creationId xmlns:p14="http://schemas.microsoft.com/office/powerpoint/2010/main" val="1042883329"/>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59</a:t>
            </a:fld>
            <a:endParaRPr lang="en-US"/>
          </a:p>
        </p:txBody>
      </p:sp>
    </p:spTree>
    <p:extLst>
      <p:ext uri="{BB962C8B-B14F-4D97-AF65-F5344CB8AC3E}">
        <p14:creationId xmlns:p14="http://schemas.microsoft.com/office/powerpoint/2010/main" val="9230186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6</a:t>
            </a:fld>
            <a:endParaRPr lang="en-US"/>
          </a:p>
        </p:txBody>
      </p:sp>
    </p:spTree>
    <p:extLst>
      <p:ext uri="{BB962C8B-B14F-4D97-AF65-F5344CB8AC3E}">
        <p14:creationId xmlns:p14="http://schemas.microsoft.com/office/powerpoint/2010/main" val="26808415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7</a:t>
            </a:fld>
            <a:endParaRPr lang="en-US"/>
          </a:p>
        </p:txBody>
      </p:sp>
    </p:spTree>
    <p:extLst>
      <p:ext uri="{BB962C8B-B14F-4D97-AF65-F5344CB8AC3E}">
        <p14:creationId xmlns:p14="http://schemas.microsoft.com/office/powerpoint/2010/main" val="28827433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8</a:t>
            </a:fld>
            <a:endParaRPr lang="en-US"/>
          </a:p>
        </p:txBody>
      </p:sp>
    </p:spTree>
    <p:extLst>
      <p:ext uri="{BB962C8B-B14F-4D97-AF65-F5344CB8AC3E}">
        <p14:creationId xmlns:p14="http://schemas.microsoft.com/office/powerpoint/2010/main" val="9191163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9</a:t>
            </a:fld>
            <a:endParaRPr lang="en-US"/>
          </a:p>
        </p:txBody>
      </p:sp>
    </p:spTree>
    <p:extLst>
      <p:ext uri="{BB962C8B-B14F-4D97-AF65-F5344CB8AC3E}">
        <p14:creationId xmlns:p14="http://schemas.microsoft.com/office/powerpoint/2010/main" val="19639992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Freeform 7"/>
          <p:cNvSpPr>
            <a:spLocks noChangeArrowheads="1"/>
          </p:cNvSpPr>
          <p:nvPr/>
        </p:nvSpPr>
        <p:spPr bwMode="auto">
          <a:xfrm>
            <a:off x="609600" y="1219200"/>
            <a:ext cx="7924800" cy="914400"/>
          </a:xfrm>
          <a:custGeom>
            <a:avLst/>
            <a:gdLst>
              <a:gd name="T0" fmla="*/ 0 w 1000"/>
              <a:gd name="T1" fmla="*/ 2147483647 h 1000"/>
              <a:gd name="T2" fmla="*/ 0 w 1000"/>
              <a:gd name="T3" fmla="*/ 0 h 1000"/>
              <a:gd name="T4" fmla="*/ 2147483647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25400" cap="flat" cmpd="sng">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 name="Line 8"/>
          <p:cNvSpPr>
            <a:spLocks noChangeShapeType="1"/>
          </p:cNvSpPr>
          <p:nvPr/>
        </p:nvSpPr>
        <p:spPr bwMode="auto">
          <a:xfrm>
            <a:off x="1981200" y="3962400"/>
            <a:ext cx="6511925" cy="0"/>
          </a:xfrm>
          <a:prstGeom prst="line">
            <a:avLst/>
          </a:prstGeom>
          <a:noFill/>
          <a:ln w="19050">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22" name="Rectangle 2"/>
          <p:cNvSpPr>
            <a:spLocks noGrp="1" noChangeArrowheads="1"/>
          </p:cNvSpPr>
          <p:nvPr>
            <p:ph type="ctrTitle"/>
          </p:nvPr>
        </p:nvSpPr>
        <p:spPr>
          <a:xfrm>
            <a:off x="914400" y="1524000"/>
            <a:ext cx="7623175" cy="1752600"/>
          </a:xfrm>
        </p:spPr>
        <p:txBody>
          <a:bodyPr/>
          <a:lstStyle>
            <a:lvl1pPr>
              <a:defRPr sz="4000"/>
            </a:lvl1pPr>
          </a:lstStyle>
          <a:p>
            <a:r>
              <a:rPr lang="en-US" altLang="en-US"/>
              <a:t>Click to edit Master title style</a:t>
            </a:r>
          </a:p>
        </p:txBody>
      </p:sp>
      <p:sp>
        <p:nvSpPr>
          <p:cNvPr id="5123" name="Rectangle 3"/>
          <p:cNvSpPr>
            <a:spLocks noGrp="1" noChangeArrowheads="1"/>
          </p:cNvSpPr>
          <p:nvPr>
            <p:ph type="subTitle" idx="1"/>
          </p:nvPr>
        </p:nvSpPr>
        <p:spPr>
          <a:xfrm>
            <a:off x="1981200" y="3962400"/>
            <a:ext cx="6553200" cy="1752600"/>
          </a:xfrm>
        </p:spPr>
        <p:txBody>
          <a:bodyPr/>
          <a:lstStyle>
            <a:lvl1pPr marL="0" indent="0">
              <a:buFont typeface="Wingdings" pitchFamily="2" charset="2"/>
              <a:buNone/>
              <a:defRPr/>
            </a:lvl1pPr>
          </a:lstStyle>
          <a:p>
            <a:r>
              <a:rPr lang="en-US" altLang="en-US"/>
              <a:t>Click to edit Master subtitle style</a:t>
            </a:r>
          </a:p>
        </p:txBody>
      </p:sp>
      <p:sp>
        <p:nvSpPr>
          <p:cNvPr id="6" name="Rectangle 4"/>
          <p:cNvSpPr>
            <a:spLocks noGrp="1" noChangeArrowheads="1"/>
          </p:cNvSpPr>
          <p:nvPr>
            <p:ph type="dt" sz="half" idx="10"/>
          </p:nvPr>
        </p:nvSpPr>
        <p:spPr>
          <a:xfrm>
            <a:off x="457200" y="6243638"/>
            <a:ext cx="2133600" cy="457200"/>
          </a:xfrm>
          <a:prstGeom prst="rect">
            <a:avLst/>
          </a:prstGeom>
        </p:spPr>
        <p:txBody>
          <a:bodyPr/>
          <a:lstStyle>
            <a:lvl1pPr>
              <a:defRPr smtClean="0"/>
            </a:lvl1pPr>
          </a:lstStyle>
          <a:p>
            <a:pPr>
              <a:defRPr/>
            </a:pPr>
            <a:fld id="{554C27D6-ECDA-4B71-9F5B-4CD7B7932035}" type="datetime1">
              <a:rPr lang="en-US"/>
              <a:pPr>
                <a:defRPr/>
              </a:pPr>
              <a:t>4/20/2020</a:t>
            </a:fld>
            <a:endParaRPr lang="en-US" altLang="en-US"/>
          </a:p>
        </p:txBody>
      </p:sp>
      <p:sp>
        <p:nvSpPr>
          <p:cNvPr id="7" name="Rectangle 5"/>
          <p:cNvSpPr>
            <a:spLocks noGrp="1" noChangeArrowheads="1"/>
          </p:cNvSpPr>
          <p:nvPr>
            <p:ph type="ftr" sz="quarter" idx="11"/>
          </p:nvPr>
        </p:nvSpPr>
        <p:spPr>
          <a:xfrm>
            <a:off x="3124200" y="6243638"/>
            <a:ext cx="2895600" cy="457200"/>
          </a:xfrm>
          <a:prstGeom prst="rect">
            <a:avLst/>
          </a:prstGeom>
        </p:spPr>
        <p:txBody>
          <a:bodyPr/>
          <a:lstStyle>
            <a:lvl1pPr>
              <a:defRPr smtClean="0"/>
            </a:lvl1pPr>
          </a:lstStyle>
          <a:p>
            <a:pPr>
              <a:defRPr/>
            </a:pPr>
            <a:endParaRPr lang="en-US" altLang="en-US"/>
          </a:p>
        </p:txBody>
      </p:sp>
      <p:sp>
        <p:nvSpPr>
          <p:cNvPr id="8" name="Rectangle 6"/>
          <p:cNvSpPr>
            <a:spLocks noGrp="1" noChangeArrowheads="1"/>
          </p:cNvSpPr>
          <p:nvPr>
            <p:ph type="sldNum" sz="quarter" idx="12"/>
          </p:nvPr>
        </p:nvSpPr>
        <p:spPr/>
        <p:txBody>
          <a:bodyPr/>
          <a:lstStyle>
            <a:lvl1pPr>
              <a:defRPr smtClean="0"/>
            </a:lvl1pPr>
          </a:lstStyle>
          <a:p>
            <a:pPr>
              <a:defRPr/>
            </a:pPr>
            <a:endParaRPr lang="en-US" altLang="en-US" dirty="0"/>
          </a:p>
        </p:txBody>
      </p:sp>
    </p:spTree>
    <p:extLst>
      <p:ext uri="{BB962C8B-B14F-4D97-AF65-F5344CB8AC3E}">
        <p14:creationId xmlns:p14="http://schemas.microsoft.com/office/powerpoint/2010/main" val="9121219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457200" y="1058400"/>
            <a:ext cx="8229600" cy="4996325"/>
          </a:xfrm>
        </p:spPr>
        <p:txBody>
          <a:bodyPr/>
          <a:lstStyle>
            <a:lvl1pPr>
              <a:spcBef>
                <a:spcPts val="1200"/>
              </a:spcBef>
              <a:defRPr/>
            </a:lvl1pPr>
            <a:lvl2pPr>
              <a:defRPr sz="1600"/>
            </a:lvl2pPr>
            <a:lvl3pPr>
              <a:defRPr sz="1400"/>
            </a:lvl3pPr>
            <a:lvl4pPr>
              <a:defRPr sz="1200"/>
            </a:lvl4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6"/>
          <p:cNvSpPr>
            <a:spLocks noGrp="1" noChangeArrowheads="1"/>
          </p:cNvSpPr>
          <p:nvPr>
            <p:ph type="sldNum" sz="quarter" idx="12"/>
          </p:nvPr>
        </p:nvSpPr>
        <p:spPr/>
        <p:txBody>
          <a:bodyPr/>
          <a:lstStyle>
            <a:lvl1pPr>
              <a:defRPr sz="900" smtClean="0"/>
            </a:lvl1pPr>
          </a:lstStyle>
          <a:p>
            <a:pPr>
              <a:defRPr/>
            </a:pPr>
            <a:fld id="{64A241CF-2A9D-4F7C-9199-B1435F5AB990}" type="slidenum">
              <a:rPr lang="en-US" altLang="en-US"/>
              <a:pPr>
                <a:defRPr/>
              </a:pPr>
              <a:t>‹#›</a:t>
            </a:fld>
            <a:endParaRPr lang="en-US" altLang="en-US" dirty="0"/>
          </a:p>
        </p:txBody>
      </p:sp>
    </p:spTree>
    <p:extLst>
      <p:ext uri="{BB962C8B-B14F-4D97-AF65-F5344CB8AC3E}">
        <p14:creationId xmlns:p14="http://schemas.microsoft.com/office/powerpoint/2010/main" val="23478978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6" name="Rectangle 6"/>
          <p:cNvSpPr>
            <a:spLocks noGrp="1" noChangeArrowheads="1"/>
          </p:cNvSpPr>
          <p:nvPr>
            <p:ph type="sldNum" sz="quarter" idx="12"/>
          </p:nvPr>
        </p:nvSpPr>
        <p:spPr>
          <a:ln/>
        </p:spPr>
        <p:txBody>
          <a:bodyPr/>
          <a:lstStyle>
            <a:lvl1pPr>
              <a:defRPr/>
            </a:lvl1pPr>
          </a:lstStyle>
          <a:p>
            <a:pPr>
              <a:defRPr/>
            </a:pPr>
            <a:fld id="{D31AD65E-99E6-4861-8D1F-4FED3A1E477B}" type="slidenum">
              <a:rPr lang="en-US" altLang="en-US"/>
              <a:pPr>
                <a:defRPr/>
              </a:pPr>
              <a:t>‹#›</a:t>
            </a:fld>
            <a:endParaRPr lang="en-US" altLang="en-US" dirty="0"/>
          </a:p>
        </p:txBody>
      </p:sp>
    </p:spTree>
    <p:extLst>
      <p:ext uri="{BB962C8B-B14F-4D97-AF65-F5344CB8AC3E}">
        <p14:creationId xmlns:p14="http://schemas.microsoft.com/office/powerpoint/2010/main" val="39813688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066800"/>
            <a:ext cx="4038600" cy="50641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066800"/>
            <a:ext cx="4038600" cy="50641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noChangeArrowheads="1"/>
          </p:cNvSpPr>
          <p:nvPr>
            <p:ph type="dt" sz="half" idx="10"/>
          </p:nvPr>
        </p:nvSpPr>
        <p:spPr>
          <a:xfrm>
            <a:off x="457200" y="6243638"/>
            <a:ext cx="2133600" cy="457200"/>
          </a:xfrm>
          <a:prstGeom prst="rect">
            <a:avLst/>
          </a:prstGeom>
          <a:ln/>
        </p:spPr>
        <p:txBody>
          <a:bodyPr/>
          <a:lstStyle>
            <a:lvl1pPr>
              <a:defRPr/>
            </a:lvl1pPr>
          </a:lstStyle>
          <a:p>
            <a:pPr>
              <a:defRPr/>
            </a:pPr>
            <a:fld id="{F2740F2D-2E38-4D00-8A28-73ADF5E5C835}" type="datetime1">
              <a:rPr lang="en-US"/>
              <a:pPr>
                <a:defRPr/>
              </a:pPr>
              <a:t>4/20/2020</a:t>
            </a:fld>
            <a:endParaRPr lang="en-US" altLang="en-US"/>
          </a:p>
        </p:txBody>
      </p:sp>
      <p:sp>
        <p:nvSpPr>
          <p:cNvPr id="6" name="Footer Placeholder 5"/>
          <p:cNvSpPr>
            <a:spLocks noGrp="1" noChangeArrowheads="1"/>
          </p:cNvSpPr>
          <p:nvPr>
            <p:ph type="ftr" sz="quarter" idx="11"/>
          </p:nvPr>
        </p:nvSpPr>
        <p:spPr>
          <a:xfrm>
            <a:off x="3124200" y="6248400"/>
            <a:ext cx="2895600" cy="457200"/>
          </a:xfrm>
          <a:prstGeom prst="rect">
            <a:avLst/>
          </a:prstGeom>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A75AEC9D-016D-4FA9-89CE-675D2B93055D}" type="slidenum">
              <a:rPr lang="en-US" altLang="en-US"/>
              <a:pPr>
                <a:defRPr/>
              </a:pPr>
              <a:t>‹#›</a:t>
            </a:fld>
            <a:endParaRPr lang="en-US" altLang="en-US" dirty="0"/>
          </a:p>
        </p:txBody>
      </p:sp>
    </p:spTree>
    <p:extLst>
      <p:ext uri="{BB962C8B-B14F-4D97-AF65-F5344CB8AC3E}">
        <p14:creationId xmlns:p14="http://schemas.microsoft.com/office/powerpoint/2010/main" val="30673713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xfrm>
            <a:off x="457200" y="6243638"/>
            <a:ext cx="2133600" cy="457200"/>
          </a:xfrm>
          <a:prstGeom prst="rect">
            <a:avLst/>
          </a:prstGeom>
          <a:ln/>
        </p:spPr>
        <p:txBody>
          <a:bodyPr/>
          <a:lstStyle>
            <a:lvl1pPr>
              <a:defRPr/>
            </a:lvl1pPr>
          </a:lstStyle>
          <a:p>
            <a:pPr>
              <a:defRPr/>
            </a:pPr>
            <a:fld id="{A3233C20-ABD8-42C8-B66D-B67C92FF9638}" type="datetime1">
              <a:rPr lang="en-US"/>
              <a:pPr>
                <a:defRPr/>
              </a:pPr>
              <a:t>4/20/2020</a:t>
            </a:fld>
            <a:endParaRPr lang="en-US" altLang="en-US"/>
          </a:p>
        </p:txBody>
      </p:sp>
      <p:sp>
        <p:nvSpPr>
          <p:cNvPr id="8" name="Rectangle 5"/>
          <p:cNvSpPr>
            <a:spLocks noGrp="1" noChangeArrowheads="1"/>
          </p:cNvSpPr>
          <p:nvPr>
            <p:ph type="ftr" sz="quarter" idx="11"/>
          </p:nvPr>
        </p:nvSpPr>
        <p:spPr>
          <a:xfrm>
            <a:off x="3124200" y="6248400"/>
            <a:ext cx="2895600" cy="457200"/>
          </a:xfrm>
          <a:prstGeom prst="rect">
            <a:avLst/>
          </a:prstGeom>
          <a:ln/>
        </p:spPr>
        <p:txBody>
          <a:bodyPr/>
          <a:lstStyle>
            <a:lvl1pPr>
              <a:defRPr/>
            </a:lvl1pPr>
          </a:lstStyle>
          <a:p>
            <a:pPr>
              <a:defRPr/>
            </a:pPr>
            <a:endParaRPr lang="en-US" altLang="en-US"/>
          </a:p>
        </p:txBody>
      </p:sp>
      <p:sp>
        <p:nvSpPr>
          <p:cNvPr id="9" name="Rectangle 6"/>
          <p:cNvSpPr>
            <a:spLocks noGrp="1" noChangeArrowheads="1"/>
          </p:cNvSpPr>
          <p:nvPr>
            <p:ph type="sldNum" sz="quarter" idx="12"/>
          </p:nvPr>
        </p:nvSpPr>
        <p:spPr>
          <a:ln/>
        </p:spPr>
        <p:txBody>
          <a:bodyPr/>
          <a:lstStyle>
            <a:lvl1pPr>
              <a:defRPr/>
            </a:lvl1pPr>
          </a:lstStyle>
          <a:p>
            <a:pPr>
              <a:defRPr/>
            </a:pPr>
            <a:fld id="{4BBD9F5F-D989-46AF-874D-503A8C5ED23E}" type="slidenum">
              <a:rPr lang="en-US" altLang="en-US"/>
              <a:pPr>
                <a:defRPr/>
              </a:pPr>
              <a:t>‹#›</a:t>
            </a:fld>
            <a:endParaRPr lang="en-US" altLang="en-US"/>
          </a:p>
        </p:txBody>
      </p:sp>
    </p:spTree>
    <p:extLst>
      <p:ext uri="{BB962C8B-B14F-4D97-AF65-F5344CB8AC3E}">
        <p14:creationId xmlns:p14="http://schemas.microsoft.com/office/powerpoint/2010/main" val="7395185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Rectangle 6"/>
          <p:cNvSpPr>
            <a:spLocks noGrp="1" noChangeArrowheads="1"/>
          </p:cNvSpPr>
          <p:nvPr>
            <p:ph type="sldNum" sz="quarter" idx="12"/>
          </p:nvPr>
        </p:nvSpPr>
        <p:spPr>
          <a:ln/>
        </p:spPr>
        <p:txBody>
          <a:bodyPr/>
          <a:lstStyle>
            <a:lvl1pPr>
              <a:defRPr/>
            </a:lvl1pPr>
          </a:lstStyle>
          <a:p>
            <a:pPr>
              <a:defRPr/>
            </a:pPr>
            <a:fld id="{93649EE7-095A-466B-BFC5-961FFACA5BA7}" type="slidenum">
              <a:rPr lang="en-US" altLang="en-US"/>
              <a:pPr>
                <a:defRPr/>
              </a:pPr>
              <a:t>‹#›</a:t>
            </a:fld>
            <a:endParaRPr lang="en-US" altLang="en-US"/>
          </a:p>
        </p:txBody>
      </p:sp>
    </p:spTree>
    <p:extLst>
      <p:ext uri="{BB962C8B-B14F-4D97-AF65-F5344CB8AC3E}">
        <p14:creationId xmlns:p14="http://schemas.microsoft.com/office/powerpoint/2010/main" val="12659453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Rectangle 6"/>
          <p:cNvSpPr>
            <a:spLocks noGrp="1" noChangeArrowheads="1"/>
          </p:cNvSpPr>
          <p:nvPr>
            <p:ph type="sldNum" sz="quarter" idx="12"/>
          </p:nvPr>
        </p:nvSpPr>
        <p:spPr>
          <a:ln/>
        </p:spPr>
        <p:txBody>
          <a:bodyPr/>
          <a:lstStyle>
            <a:lvl1pPr>
              <a:defRPr/>
            </a:lvl1pPr>
          </a:lstStyle>
          <a:p>
            <a:pPr>
              <a:defRPr/>
            </a:pPr>
            <a:fld id="{5724179D-9931-43D0-93B7-B281D164EB0B}" type="slidenum">
              <a:rPr lang="en-US" altLang="en-US"/>
              <a:pPr>
                <a:defRPr/>
              </a:pPr>
              <a:t>‹#›</a:t>
            </a:fld>
            <a:endParaRPr lang="en-US" altLang="en-US"/>
          </a:p>
        </p:txBody>
      </p:sp>
    </p:spTree>
    <p:extLst>
      <p:ext uri="{BB962C8B-B14F-4D97-AF65-F5344CB8AC3E}">
        <p14:creationId xmlns:p14="http://schemas.microsoft.com/office/powerpoint/2010/main" val="13521090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noChangeArrowheads="1"/>
          </p:cNvSpPr>
          <p:nvPr>
            <p:ph type="dt" sz="half" idx="10"/>
          </p:nvPr>
        </p:nvSpPr>
        <p:spPr>
          <a:xfrm>
            <a:off x="457200" y="6243638"/>
            <a:ext cx="2133600" cy="457200"/>
          </a:xfrm>
          <a:prstGeom prst="rect">
            <a:avLst/>
          </a:prstGeom>
          <a:ln/>
        </p:spPr>
        <p:txBody>
          <a:bodyPr/>
          <a:lstStyle>
            <a:lvl1pPr>
              <a:defRPr/>
            </a:lvl1pPr>
          </a:lstStyle>
          <a:p>
            <a:pPr>
              <a:defRPr/>
            </a:pPr>
            <a:fld id="{3C3FCAB5-BC41-431A-96F9-B70F363AA0EA}" type="datetime1">
              <a:rPr lang="en-US"/>
              <a:pPr>
                <a:defRPr/>
              </a:pPr>
              <a:t>4/20/2020</a:t>
            </a:fld>
            <a:endParaRPr lang="en-US" altLang="en-US"/>
          </a:p>
        </p:txBody>
      </p:sp>
      <p:sp>
        <p:nvSpPr>
          <p:cNvPr id="6" name="Footer Placeholder 5"/>
          <p:cNvSpPr>
            <a:spLocks noGrp="1" noChangeArrowheads="1"/>
          </p:cNvSpPr>
          <p:nvPr>
            <p:ph type="ftr" sz="quarter" idx="11"/>
          </p:nvPr>
        </p:nvSpPr>
        <p:spPr>
          <a:xfrm>
            <a:off x="3124200" y="6248400"/>
            <a:ext cx="2895600" cy="457200"/>
          </a:xfrm>
          <a:prstGeom prst="rect">
            <a:avLst/>
          </a:prstGeom>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EB8FF370-E295-432B-9D96-128E21408381}" type="slidenum">
              <a:rPr lang="en-US" altLang="en-US"/>
              <a:pPr>
                <a:defRPr/>
              </a:pPr>
              <a:t>‹#›</a:t>
            </a:fld>
            <a:endParaRPr lang="en-US" altLang="en-US"/>
          </a:p>
        </p:txBody>
      </p:sp>
    </p:spTree>
    <p:extLst>
      <p:ext uri="{BB962C8B-B14F-4D97-AF65-F5344CB8AC3E}">
        <p14:creationId xmlns:p14="http://schemas.microsoft.com/office/powerpoint/2010/main" val="10879160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Rectangle 6"/>
          <p:cNvSpPr>
            <a:spLocks noGrp="1" noChangeArrowheads="1"/>
          </p:cNvSpPr>
          <p:nvPr>
            <p:ph type="sldNum" sz="quarter" idx="12"/>
          </p:nvPr>
        </p:nvSpPr>
        <p:spPr>
          <a:ln/>
        </p:spPr>
        <p:txBody>
          <a:bodyPr/>
          <a:lstStyle>
            <a:lvl1pPr>
              <a:defRPr/>
            </a:lvl1pPr>
          </a:lstStyle>
          <a:p>
            <a:pPr>
              <a:defRPr/>
            </a:pPr>
            <a:fld id="{F0B4ABCD-BD93-4F25-A1B8-60E9C4D08906}" type="slidenum">
              <a:rPr lang="en-US" altLang="en-US"/>
              <a:pPr>
                <a:defRPr/>
              </a:pPr>
              <a:t>‹#›</a:t>
            </a:fld>
            <a:endParaRPr lang="en-US" altLang="en-US" dirty="0"/>
          </a:p>
        </p:txBody>
      </p:sp>
    </p:spTree>
    <p:extLst>
      <p:ext uri="{BB962C8B-B14F-4D97-AF65-F5344CB8AC3E}">
        <p14:creationId xmlns:p14="http://schemas.microsoft.com/office/powerpoint/2010/main" val="26918072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7813"/>
            <a:ext cx="8229600" cy="712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096963"/>
            <a:ext cx="8229600" cy="5033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a:p>
            <a:pPr lvl="4"/>
            <a:endParaRPr lang="en-US" altLang="en-US"/>
          </a:p>
        </p:txBody>
      </p:sp>
      <p:sp>
        <p:nvSpPr>
          <p:cNvPr id="4102" name="Rectangle 6"/>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900" smtClean="0">
                <a:latin typeface="+mn-lt"/>
              </a:defRPr>
            </a:lvl1pPr>
          </a:lstStyle>
          <a:p>
            <a:pPr>
              <a:defRPr/>
            </a:pPr>
            <a:fld id="{5F0037A6-757D-4D9C-B614-371D20AB2058}" type="slidenum">
              <a:rPr lang="en-US" altLang="en-US" smtClean="0"/>
              <a:pPr>
                <a:defRPr/>
              </a:pPr>
              <a:t>‹#›</a:t>
            </a:fld>
            <a:endParaRPr lang="en-US" altLang="en-US" dirty="0"/>
          </a:p>
        </p:txBody>
      </p:sp>
      <p:sp>
        <p:nvSpPr>
          <p:cNvPr id="1031" name="Freeform 7"/>
          <p:cNvSpPr>
            <a:spLocks noChangeArrowheads="1"/>
          </p:cNvSpPr>
          <p:nvPr/>
        </p:nvSpPr>
        <p:spPr bwMode="auto">
          <a:xfrm>
            <a:off x="381000" y="228600"/>
            <a:ext cx="8229600" cy="609600"/>
          </a:xfrm>
          <a:custGeom>
            <a:avLst/>
            <a:gdLst>
              <a:gd name="T0" fmla="*/ 0 w 1000"/>
              <a:gd name="T1" fmla="*/ 2147483647 h 1000"/>
              <a:gd name="T2" fmla="*/ 0 w 1000"/>
              <a:gd name="T3" fmla="*/ 0 h 1000"/>
              <a:gd name="T4" fmla="*/ 2147483647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19050" cap="flat" cmpd="sng">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32" name="Line 8"/>
          <p:cNvSpPr>
            <a:spLocks noChangeShapeType="1"/>
          </p:cNvSpPr>
          <p:nvPr/>
        </p:nvSpPr>
        <p:spPr bwMode="auto">
          <a:xfrm>
            <a:off x="457200" y="6172200"/>
            <a:ext cx="8229600" cy="0"/>
          </a:xfrm>
          <a:prstGeom prst="line">
            <a:avLst/>
          </a:prstGeom>
          <a:noFill/>
          <a:ln w="19050">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 name="Text Box 9"/>
          <p:cNvSpPr txBox="1">
            <a:spLocks noChangeArrowheads="1"/>
          </p:cNvSpPr>
          <p:nvPr/>
        </p:nvSpPr>
        <p:spPr bwMode="auto">
          <a:xfrm>
            <a:off x="393700" y="6248400"/>
            <a:ext cx="42672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defRPr/>
            </a:pPr>
            <a:r>
              <a:rPr lang="en-US" altLang="en-US" sz="900" b="1" dirty="0"/>
              <a:t>Antitrust Law</a:t>
            </a:r>
            <a:br>
              <a:rPr lang="en-US" altLang="en-US" sz="900" dirty="0"/>
            </a:br>
            <a:r>
              <a:rPr lang="en-US" altLang="en-US" sz="900" dirty="0"/>
              <a:t>Georgetown University Law Center</a:t>
            </a:r>
            <a:br>
              <a:rPr lang="en-US" altLang="en-US" sz="900" dirty="0"/>
            </a:br>
            <a:r>
              <a:rPr lang="en-US" altLang="en-US" sz="900" dirty="0"/>
              <a:t>Dale Collins</a:t>
            </a:r>
          </a:p>
        </p:txBody>
      </p:sp>
    </p:spTree>
  </p:cSld>
  <p:clrMap bg1="lt1" tx1="dk1" bg2="lt2" tx2="dk2" accent1="accent1" accent2="accent2" accent3="accent3" accent4="accent4" accent5="accent5" accent6="accent6" hlink="hlink" folHlink="folHlink"/>
  <p:sldLayoutIdLst>
    <p:sldLayoutId id="2147483775" r:id="rId1"/>
    <p:sldLayoutId id="2147483776" r:id="rId2"/>
    <p:sldLayoutId id="2147483766" r:id="rId3"/>
    <p:sldLayoutId id="2147483767" r:id="rId4"/>
    <p:sldLayoutId id="2147483768" r:id="rId5"/>
    <p:sldLayoutId id="2147483769" r:id="rId6"/>
    <p:sldLayoutId id="2147483770" r:id="rId7"/>
    <p:sldLayoutId id="2147483771" r:id="rId8"/>
    <p:sldLayoutId id="2147483772" r:id="rId9"/>
  </p:sldLayoutIdLst>
  <p:hf hdr="0" ftr="0" dt="0"/>
  <p:txStyles>
    <p:titleStyle>
      <a:lvl1pPr algn="l" rtl="0" eaLnBrk="0" fontAlgn="base" hangingPunct="0">
        <a:spcBef>
          <a:spcPct val="0"/>
        </a:spcBef>
        <a:spcAft>
          <a:spcPct val="0"/>
        </a:spcAft>
        <a:defRPr sz="3600">
          <a:solidFill>
            <a:schemeClr val="tx2"/>
          </a:solidFill>
          <a:latin typeface="+mj-lt"/>
          <a:ea typeface="+mj-ea"/>
          <a:cs typeface="+mj-cs"/>
        </a:defRPr>
      </a:lvl1pPr>
      <a:lvl2pPr algn="l" rtl="0" eaLnBrk="0" fontAlgn="base" hangingPunct="0">
        <a:spcBef>
          <a:spcPct val="0"/>
        </a:spcBef>
        <a:spcAft>
          <a:spcPct val="0"/>
        </a:spcAft>
        <a:defRPr sz="3600">
          <a:solidFill>
            <a:schemeClr val="tx2"/>
          </a:solidFill>
          <a:latin typeface="Garamond" pitchFamily="18" charset="0"/>
        </a:defRPr>
      </a:lvl2pPr>
      <a:lvl3pPr algn="l" rtl="0" eaLnBrk="0" fontAlgn="base" hangingPunct="0">
        <a:spcBef>
          <a:spcPct val="0"/>
        </a:spcBef>
        <a:spcAft>
          <a:spcPct val="0"/>
        </a:spcAft>
        <a:defRPr sz="3600">
          <a:solidFill>
            <a:schemeClr val="tx2"/>
          </a:solidFill>
          <a:latin typeface="Garamond" pitchFamily="18" charset="0"/>
        </a:defRPr>
      </a:lvl3pPr>
      <a:lvl4pPr algn="l" rtl="0" eaLnBrk="0" fontAlgn="base" hangingPunct="0">
        <a:spcBef>
          <a:spcPct val="0"/>
        </a:spcBef>
        <a:spcAft>
          <a:spcPct val="0"/>
        </a:spcAft>
        <a:defRPr sz="3600">
          <a:solidFill>
            <a:schemeClr val="tx2"/>
          </a:solidFill>
          <a:latin typeface="Garamond" pitchFamily="18" charset="0"/>
        </a:defRPr>
      </a:lvl4pPr>
      <a:lvl5pPr algn="l" rtl="0" eaLnBrk="0" fontAlgn="base" hangingPunct="0">
        <a:spcBef>
          <a:spcPct val="0"/>
        </a:spcBef>
        <a:spcAft>
          <a:spcPct val="0"/>
        </a:spcAft>
        <a:defRPr sz="3600">
          <a:solidFill>
            <a:schemeClr val="tx2"/>
          </a:solidFill>
          <a:latin typeface="Garamond" pitchFamily="18" charset="0"/>
        </a:defRPr>
      </a:lvl5pPr>
      <a:lvl6pPr marL="457200" algn="l" rtl="0" fontAlgn="base">
        <a:spcBef>
          <a:spcPct val="0"/>
        </a:spcBef>
        <a:spcAft>
          <a:spcPct val="0"/>
        </a:spcAft>
        <a:defRPr sz="3600">
          <a:solidFill>
            <a:schemeClr val="tx2"/>
          </a:solidFill>
          <a:latin typeface="Garamond" pitchFamily="18" charset="0"/>
        </a:defRPr>
      </a:lvl6pPr>
      <a:lvl7pPr marL="914400" algn="l" rtl="0" fontAlgn="base">
        <a:spcBef>
          <a:spcPct val="0"/>
        </a:spcBef>
        <a:spcAft>
          <a:spcPct val="0"/>
        </a:spcAft>
        <a:defRPr sz="3600">
          <a:solidFill>
            <a:schemeClr val="tx2"/>
          </a:solidFill>
          <a:latin typeface="Garamond" pitchFamily="18" charset="0"/>
        </a:defRPr>
      </a:lvl7pPr>
      <a:lvl8pPr marL="1371600" algn="l" rtl="0" fontAlgn="base">
        <a:spcBef>
          <a:spcPct val="0"/>
        </a:spcBef>
        <a:spcAft>
          <a:spcPct val="0"/>
        </a:spcAft>
        <a:defRPr sz="3600">
          <a:solidFill>
            <a:schemeClr val="tx2"/>
          </a:solidFill>
          <a:latin typeface="Garamond" pitchFamily="18" charset="0"/>
        </a:defRPr>
      </a:lvl8pPr>
      <a:lvl9pPr marL="1828800" algn="l" rtl="0" fontAlgn="base">
        <a:spcBef>
          <a:spcPct val="0"/>
        </a:spcBef>
        <a:spcAft>
          <a:spcPct val="0"/>
        </a:spcAft>
        <a:defRPr sz="3600">
          <a:solidFill>
            <a:schemeClr val="tx2"/>
          </a:solidFill>
          <a:latin typeface="Garamond" pitchFamily="18" charset="0"/>
        </a:defRPr>
      </a:lvl9pPr>
    </p:titleStyle>
    <p:bodyStyle>
      <a:lvl1pPr marL="342900" indent="-342900" algn="l" rtl="0" eaLnBrk="0" fontAlgn="base" hangingPunct="0">
        <a:spcBef>
          <a:spcPct val="20000"/>
        </a:spcBef>
        <a:spcAft>
          <a:spcPct val="0"/>
        </a:spcAft>
        <a:buClr>
          <a:schemeClr val="accent1"/>
        </a:buClr>
        <a:buSzPct val="65000"/>
        <a:buFont typeface="Wingdings" pitchFamily="2" charset="2"/>
        <a:buChar char="n"/>
        <a:defRPr sz="2000">
          <a:solidFill>
            <a:schemeClr val="tx1"/>
          </a:solidFill>
          <a:latin typeface="+mn-lt"/>
          <a:ea typeface="+mn-ea"/>
          <a:cs typeface="+mn-cs"/>
        </a:defRPr>
      </a:lvl1pPr>
      <a:lvl2pPr marL="669925" indent="-325438" algn="l" rtl="0" eaLnBrk="0" fontAlgn="base" hangingPunct="0">
        <a:spcBef>
          <a:spcPct val="20000"/>
        </a:spcBef>
        <a:spcAft>
          <a:spcPct val="0"/>
        </a:spcAft>
        <a:buClr>
          <a:schemeClr val="accent2"/>
        </a:buClr>
        <a:buSzPct val="60000"/>
        <a:buFont typeface="Wingdings" pitchFamily="2" charset="2"/>
        <a:buChar char="q"/>
        <a:defRPr>
          <a:solidFill>
            <a:schemeClr val="tx1"/>
          </a:solidFill>
          <a:latin typeface="+mn-lt"/>
        </a:defRPr>
      </a:lvl2pPr>
      <a:lvl3pPr marL="1022350" indent="-350838" algn="l" rtl="0" eaLnBrk="0" fontAlgn="base" hangingPunct="0">
        <a:spcBef>
          <a:spcPct val="20000"/>
        </a:spcBef>
        <a:spcAft>
          <a:spcPct val="0"/>
        </a:spcAft>
        <a:buClr>
          <a:schemeClr val="accent1"/>
        </a:buClr>
        <a:buSzPct val="65000"/>
        <a:buFont typeface="Wingdings" pitchFamily="2" charset="2"/>
        <a:buChar char="n"/>
        <a:defRPr sz="1600">
          <a:solidFill>
            <a:schemeClr val="tx1"/>
          </a:solidFill>
          <a:latin typeface="+mn-lt"/>
        </a:defRPr>
      </a:lvl3pPr>
      <a:lvl4pPr marL="1339850" indent="-315913" algn="l" rtl="0" eaLnBrk="0" fontAlgn="base" hangingPunct="0">
        <a:spcBef>
          <a:spcPct val="20000"/>
        </a:spcBef>
        <a:spcAft>
          <a:spcPct val="0"/>
        </a:spcAft>
        <a:buClr>
          <a:schemeClr val="accent2"/>
        </a:buClr>
        <a:buSzPct val="70000"/>
        <a:buFont typeface="Wingdings" pitchFamily="2" charset="2"/>
        <a:buChar char="q"/>
        <a:defRPr sz="1400">
          <a:solidFill>
            <a:schemeClr val="tx1"/>
          </a:solidFill>
          <a:latin typeface="+mn-lt"/>
        </a:defRPr>
      </a:lvl4pPr>
      <a:lvl5pPr marL="1681163" indent="-339725" algn="l" rtl="0" eaLnBrk="0" fontAlgn="base" hangingPunct="0">
        <a:spcBef>
          <a:spcPct val="20000"/>
        </a:spcBef>
        <a:spcAft>
          <a:spcPct val="0"/>
        </a:spcAft>
        <a:buClr>
          <a:schemeClr val="accent1"/>
        </a:buClr>
        <a:buSzPct val="75000"/>
        <a:buFont typeface="Wingdings" pitchFamily="2" charset="2"/>
        <a:buChar char="§"/>
        <a:defRPr sz="1200">
          <a:solidFill>
            <a:schemeClr val="tx1"/>
          </a:solidFill>
          <a:latin typeface="+mn-lt"/>
        </a:defRPr>
      </a:lvl5pPr>
      <a:lvl6pPr marL="2138363" indent="-339725" algn="l" rtl="0" fontAlgn="base">
        <a:spcBef>
          <a:spcPct val="20000"/>
        </a:spcBef>
        <a:spcAft>
          <a:spcPct val="0"/>
        </a:spcAft>
        <a:buClr>
          <a:schemeClr val="accent1"/>
        </a:buClr>
        <a:buSzPct val="75000"/>
        <a:buFont typeface="Wingdings" pitchFamily="2" charset="2"/>
        <a:buChar char="§"/>
        <a:defRPr sz="1200">
          <a:solidFill>
            <a:schemeClr val="tx1"/>
          </a:solidFill>
          <a:latin typeface="+mn-lt"/>
        </a:defRPr>
      </a:lvl6pPr>
      <a:lvl7pPr marL="2595563" indent="-339725" algn="l" rtl="0" fontAlgn="base">
        <a:spcBef>
          <a:spcPct val="20000"/>
        </a:spcBef>
        <a:spcAft>
          <a:spcPct val="0"/>
        </a:spcAft>
        <a:buClr>
          <a:schemeClr val="accent1"/>
        </a:buClr>
        <a:buSzPct val="75000"/>
        <a:buFont typeface="Wingdings" pitchFamily="2" charset="2"/>
        <a:buChar char="§"/>
        <a:defRPr sz="1200">
          <a:solidFill>
            <a:schemeClr val="tx1"/>
          </a:solidFill>
          <a:latin typeface="+mn-lt"/>
        </a:defRPr>
      </a:lvl7pPr>
      <a:lvl8pPr marL="3052763" indent="-339725" algn="l" rtl="0" fontAlgn="base">
        <a:spcBef>
          <a:spcPct val="20000"/>
        </a:spcBef>
        <a:spcAft>
          <a:spcPct val="0"/>
        </a:spcAft>
        <a:buClr>
          <a:schemeClr val="accent1"/>
        </a:buClr>
        <a:buSzPct val="75000"/>
        <a:buFont typeface="Wingdings" pitchFamily="2" charset="2"/>
        <a:buChar char="§"/>
        <a:defRPr sz="1200">
          <a:solidFill>
            <a:schemeClr val="tx1"/>
          </a:solidFill>
          <a:latin typeface="+mn-lt"/>
        </a:defRPr>
      </a:lvl8pPr>
      <a:lvl9pPr marL="3509963" indent="-339725" algn="l" rtl="0" fontAlgn="base">
        <a:spcBef>
          <a:spcPct val="20000"/>
        </a:spcBef>
        <a:spcAft>
          <a:spcPct val="0"/>
        </a:spcAft>
        <a:buClr>
          <a:schemeClr val="accent1"/>
        </a:buClr>
        <a:buSzPct val="75000"/>
        <a:buFont typeface="Wingdings" pitchFamily="2" charset="2"/>
        <a:buChar char="§"/>
        <a:defRPr sz="12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903288" y="1235075"/>
            <a:ext cx="8104187" cy="2101850"/>
          </a:xfrm>
        </p:spPr>
        <p:txBody>
          <a:bodyPr/>
          <a:lstStyle/>
          <a:p>
            <a:pPr eaLnBrk="1" hangingPunct="1"/>
            <a:r>
              <a:rPr lang="en-US" dirty="0"/>
              <a:t>14. Merger Antitrust Litigation</a:t>
            </a:r>
            <a:br>
              <a:rPr lang="en-US" dirty="0"/>
            </a:br>
            <a:r>
              <a:rPr lang="en-US" dirty="0"/>
              <a:t>and Settlements</a:t>
            </a:r>
            <a:br>
              <a:rPr lang="en-US" dirty="0"/>
            </a:br>
            <a:endParaRPr lang="en-US" sz="2400" dirty="0"/>
          </a:p>
        </p:txBody>
      </p:sp>
      <p:sp>
        <p:nvSpPr>
          <p:cNvPr id="4099" name="Rectangle 3"/>
          <p:cNvSpPr>
            <a:spLocks noGrp="1" noChangeArrowheads="1"/>
          </p:cNvSpPr>
          <p:nvPr>
            <p:ph type="subTitle" idx="1"/>
          </p:nvPr>
        </p:nvSpPr>
        <p:spPr/>
        <p:txBody>
          <a:bodyPr/>
          <a:lstStyle/>
          <a:p>
            <a:pPr eaLnBrk="1" hangingPunct="1"/>
            <a:r>
              <a:rPr lang="en-US" dirty="0"/>
              <a:t>Antitrust Law</a:t>
            </a:r>
          </a:p>
          <a:p>
            <a:pPr eaLnBrk="1" hangingPunct="1"/>
            <a:r>
              <a:rPr lang="en-US" sz="1600" dirty="0"/>
              <a:t>Georgetown University Law Center</a:t>
            </a:r>
          </a:p>
          <a:p>
            <a:pPr eaLnBrk="1" hangingPunct="1"/>
            <a:r>
              <a:rPr lang="en-US" sz="1600" dirty="0"/>
              <a:t>Dale Collins</a:t>
            </a:r>
          </a:p>
        </p:txBody>
      </p:sp>
      <p:sp>
        <p:nvSpPr>
          <p:cNvPr id="2" name="TextBox 1">
            <a:extLst>
              <a:ext uri="{FF2B5EF4-FFF2-40B4-BE49-F238E27FC236}">
                <a16:creationId xmlns:a16="http://schemas.microsoft.com/office/drawing/2014/main" id="{EF547562-1F06-466A-96B6-DF983F93EC4E}"/>
              </a:ext>
            </a:extLst>
          </p:cNvPr>
          <p:cNvSpPr txBox="1"/>
          <p:nvPr/>
        </p:nvSpPr>
        <p:spPr>
          <a:xfrm>
            <a:off x="764628" y="6053959"/>
            <a:ext cx="970137" cy="246221"/>
          </a:xfrm>
          <a:prstGeom prst="rect">
            <a:avLst/>
          </a:prstGeom>
          <a:noFill/>
        </p:spPr>
        <p:txBody>
          <a:bodyPr wrap="none" rtlCol="0">
            <a:spAutoFit/>
          </a:bodyPr>
          <a:lstStyle/>
          <a:p>
            <a:r>
              <a:rPr lang="en-US" sz="1000" dirty="0"/>
              <a:t>April 14, 2020</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Litigation timing—Preclosing challenges</a:t>
            </a:r>
          </a:p>
        </p:txBody>
      </p:sp>
      <p:sp>
        <p:nvSpPr>
          <p:cNvPr id="3" name="Slide Number Placeholder 2"/>
          <p:cNvSpPr>
            <a:spLocks noGrp="1"/>
          </p:cNvSpPr>
          <p:nvPr>
            <p:ph type="sldNum" sz="quarter" idx="12"/>
          </p:nvPr>
        </p:nvSpPr>
        <p:spPr/>
        <p:txBody>
          <a:bodyPr/>
          <a:lstStyle/>
          <a:p>
            <a:pPr>
              <a:defRPr/>
            </a:pPr>
            <a:fld id="{93649EE7-095A-466B-BFC5-961FFACA5BA7}" type="slidenum">
              <a:rPr lang="en-US" altLang="en-US" smtClean="0"/>
              <a:pPr>
                <a:defRPr/>
              </a:pPr>
              <a:t>10</a:t>
            </a:fld>
            <a:endParaRPr lang="en-US" altLang="en-US"/>
          </a:p>
        </p:txBody>
      </p:sp>
      <p:graphicFrame>
        <p:nvGraphicFramePr>
          <p:cNvPr id="4" name="Table 3"/>
          <p:cNvGraphicFramePr>
            <a:graphicFrameLocks noGrp="1"/>
          </p:cNvGraphicFramePr>
          <p:nvPr/>
        </p:nvGraphicFramePr>
        <p:xfrm>
          <a:off x="442422" y="1097567"/>
          <a:ext cx="8317288" cy="4937122"/>
        </p:xfrm>
        <a:graphic>
          <a:graphicData uri="http://schemas.openxmlformats.org/drawingml/2006/table">
            <a:tbl>
              <a:tblPr firstRow="1" bandRow="1">
                <a:tableStyleId>{5C22544A-7EE6-4342-B048-85BDC9FD1C3A}</a:tableStyleId>
              </a:tblPr>
              <a:tblGrid>
                <a:gridCol w="1346417">
                  <a:extLst>
                    <a:ext uri="{9D8B030D-6E8A-4147-A177-3AD203B41FA5}">
                      <a16:colId xmlns:a16="http://schemas.microsoft.com/office/drawing/2014/main" val="20000"/>
                    </a:ext>
                  </a:extLst>
                </a:gridCol>
                <a:gridCol w="1029951">
                  <a:extLst>
                    <a:ext uri="{9D8B030D-6E8A-4147-A177-3AD203B41FA5}">
                      <a16:colId xmlns:a16="http://schemas.microsoft.com/office/drawing/2014/main" val="20001"/>
                    </a:ext>
                  </a:extLst>
                </a:gridCol>
                <a:gridCol w="1188184">
                  <a:extLst>
                    <a:ext uri="{9D8B030D-6E8A-4147-A177-3AD203B41FA5}">
                      <a16:colId xmlns:a16="http://schemas.microsoft.com/office/drawing/2014/main" val="20002"/>
                    </a:ext>
                  </a:extLst>
                </a:gridCol>
                <a:gridCol w="1188184">
                  <a:extLst>
                    <a:ext uri="{9D8B030D-6E8A-4147-A177-3AD203B41FA5}">
                      <a16:colId xmlns:a16="http://schemas.microsoft.com/office/drawing/2014/main" val="20003"/>
                    </a:ext>
                  </a:extLst>
                </a:gridCol>
                <a:gridCol w="1188184">
                  <a:extLst>
                    <a:ext uri="{9D8B030D-6E8A-4147-A177-3AD203B41FA5}">
                      <a16:colId xmlns:a16="http://schemas.microsoft.com/office/drawing/2014/main" val="20004"/>
                    </a:ext>
                  </a:extLst>
                </a:gridCol>
                <a:gridCol w="1188184">
                  <a:extLst>
                    <a:ext uri="{9D8B030D-6E8A-4147-A177-3AD203B41FA5}">
                      <a16:colId xmlns:a16="http://schemas.microsoft.com/office/drawing/2014/main" val="20005"/>
                    </a:ext>
                  </a:extLst>
                </a:gridCol>
                <a:gridCol w="1188184">
                  <a:extLst>
                    <a:ext uri="{9D8B030D-6E8A-4147-A177-3AD203B41FA5}">
                      <a16:colId xmlns:a16="http://schemas.microsoft.com/office/drawing/2014/main" val="20006"/>
                    </a:ext>
                  </a:extLst>
                </a:gridCol>
              </a:tblGrid>
              <a:tr h="297716">
                <a:tc>
                  <a:txBody>
                    <a:bodyPr/>
                    <a:lstStyle/>
                    <a:p>
                      <a:endParaRPr lang="en-US" sz="1200" dirty="0"/>
                    </a:p>
                  </a:txBody>
                  <a:tcPr/>
                </a:tc>
                <a:tc gridSpan="3">
                  <a:txBody>
                    <a:bodyPr/>
                    <a:lstStyle/>
                    <a:p>
                      <a:pPr algn="ctr"/>
                      <a:r>
                        <a:rPr lang="en-US" sz="1200" dirty="0">
                          <a:solidFill>
                            <a:schemeClr val="tx1"/>
                          </a:solidFill>
                        </a:rPr>
                        <a:t>DOJ</a:t>
                      </a:r>
                    </a:p>
                  </a:txBody>
                  <a:tcPr/>
                </a:tc>
                <a:tc hMerge="1">
                  <a:txBody>
                    <a:bodyPr/>
                    <a:lstStyle/>
                    <a:p>
                      <a:endParaRPr lang="en-US" sz="1400" dirty="0"/>
                    </a:p>
                  </a:txBody>
                  <a:tcPr/>
                </a:tc>
                <a:tc hMerge="1">
                  <a:txBody>
                    <a:bodyPr/>
                    <a:lstStyle/>
                    <a:p>
                      <a:endParaRPr lang="en-US" sz="1400" dirty="0"/>
                    </a:p>
                  </a:txBody>
                  <a:tcPr/>
                </a:tc>
                <a:tc gridSpan="3">
                  <a:txBody>
                    <a:bodyPr/>
                    <a:lstStyle/>
                    <a:p>
                      <a:pPr algn="ctr"/>
                      <a:r>
                        <a:rPr lang="en-US" sz="1200" dirty="0">
                          <a:solidFill>
                            <a:schemeClr val="tx1"/>
                          </a:solidFill>
                        </a:rPr>
                        <a:t>FTC</a:t>
                      </a:r>
                    </a:p>
                  </a:txBody>
                  <a:tcPr/>
                </a:tc>
                <a:tc hMerge="1">
                  <a:txBody>
                    <a:bodyPr/>
                    <a:lstStyle/>
                    <a:p>
                      <a:pPr algn="ctr"/>
                      <a:endParaRPr lang="en-US" sz="1200" dirty="0">
                        <a:solidFill>
                          <a:schemeClr val="tx1"/>
                        </a:solidFill>
                      </a:endParaRPr>
                    </a:p>
                  </a:txBody>
                  <a:tcPr/>
                </a:tc>
                <a:tc hMerge="1">
                  <a:txBody>
                    <a:bodyPr/>
                    <a:lstStyle/>
                    <a:p>
                      <a:endParaRPr lang="en-US" sz="1400" dirty="0"/>
                    </a:p>
                  </a:txBody>
                  <a:tcPr/>
                </a:tc>
                <a:extLst>
                  <a:ext uri="{0D108BD9-81ED-4DB2-BD59-A6C34878D82A}">
                    <a16:rowId xmlns:a16="http://schemas.microsoft.com/office/drawing/2014/main" val="10000"/>
                  </a:ext>
                </a:extLst>
              </a:tr>
              <a:tr h="297716">
                <a:tc>
                  <a:txBody>
                    <a:bodyPr/>
                    <a:lstStyle/>
                    <a:p>
                      <a:endParaRPr lang="en-US" sz="1200" dirty="0"/>
                    </a:p>
                  </a:txBody>
                  <a:tcPr>
                    <a:solidFill>
                      <a:schemeClr val="accent1"/>
                    </a:solidFill>
                  </a:tcPr>
                </a:tc>
                <a:tc>
                  <a:txBody>
                    <a:bodyPr/>
                    <a:lstStyle/>
                    <a:p>
                      <a:pPr algn="ctr"/>
                      <a:r>
                        <a:rPr lang="en-US" sz="1200" dirty="0"/>
                        <a:t>H&amp;R Block</a:t>
                      </a:r>
                    </a:p>
                  </a:txBody>
                  <a:tcPr anchor="ctr">
                    <a:solidFill>
                      <a:schemeClr val="accent1"/>
                    </a:solidFill>
                  </a:tcPr>
                </a:tc>
                <a:tc>
                  <a:txBody>
                    <a:bodyPr/>
                    <a:lstStyle/>
                    <a:p>
                      <a:pPr algn="ctr"/>
                      <a:r>
                        <a:rPr lang="en-US" sz="1200" dirty="0"/>
                        <a:t>Oracle</a:t>
                      </a:r>
                    </a:p>
                  </a:txBody>
                  <a:tcPr anchor="ctr">
                    <a:solidFill>
                      <a:schemeClr val="accent1"/>
                    </a:solidFill>
                  </a:tcPr>
                </a:tc>
                <a:tc>
                  <a:txBody>
                    <a:bodyPr/>
                    <a:lstStyle/>
                    <a:p>
                      <a:pPr algn="ctr"/>
                      <a:r>
                        <a:rPr lang="en-US" sz="1200" dirty="0" err="1"/>
                        <a:t>Sunguard</a:t>
                      </a:r>
                      <a:endParaRPr lang="en-US" sz="1200" dirty="0"/>
                    </a:p>
                  </a:txBody>
                  <a:tcPr anchor="ctr">
                    <a:solidFill>
                      <a:schemeClr val="accent1"/>
                    </a:solidFill>
                  </a:tcPr>
                </a:tc>
                <a:tc>
                  <a:txBody>
                    <a:bodyPr/>
                    <a:lstStyle/>
                    <a:p>
                      <a:pPr algn="ctr"/>
                      <a:r>
                        <a:rPr lang="en-US" sz="1200" dirty="0"/>
                        <a:t>Steris</a:t>
                      </a:r>
                    </a:p>
                  </a:txBody>
                  <a:tcPr anchor="ctr">
                    <a:solidFill>
                      <a:schemeClr val="accent1"/>
                    </a:solidFill>
                  </a:tcPr>
                </a:tc>
                <a:tc>
                  <a:txBody>
                    <a:bodyPr/>
                    <a:lstStyle/>
                    <a:p>
                      <a:pPr algn="ctr"/>
                      <a:r>
                        <a:rPr lang="en-US" sz="1200" dirty="0"/>
                        <a:t>Sysco</a:t>
                      </a:r>
                    </a:p>
                  </a:txBody>
                  <a:tcPr anchor="ctr">
                    <a:solidFill>
                      <a:schemeClr val="accent1"/>
                    </a:solidFill>
                  </a:tcPr>
                </a:tc>
                <a:tc>
                  <a:txBody>
                    <a:bodyPr/>
                    <a:lstStyle/>
                    <a:p>
                      <a:pPr algn="ctr"/>
                      <a:r>
                        <a:rPr lang="en-US" sz="1200" dirty="0"/>
                        <a:t>CCC</a:t>
                      </a:r>
                    </a:p>
                  </a:txBody>
                  <a:tcPr anchor="ctr">
                    <a:solidFill>
                      <a:schemeClr val="accent1"/>
                    </a:solidFill>
                  </a:tcPr>
                </a:tc>
                <a:extLst>
                  <a:ext uri="{0D108BD9-81ED-4DB2-BD59-A6C34878D82A}">
                    <a16:rowId xmlns:a16="http://schemas.microsoft.com/office/drawing/2014/main" val="10001"/>
                  </a:ext>
                </a:extLst>
              </a:tr>
              <a:tr h="362221">
                <a:tc>
                  <a:txBody>
                    <a:bodyPr/>
                    <a:lstStyle/>
                    <a:p>
                      <a:r>
                        <a:rPr lang="en-US" sz="1200" dirty="0"/>
                        <a:t>Complaint</a:t>
                      </a:r>
                    </a:p>
                  </a:txBody>
                  <a:tcPr anchor="ctr"/>
                </a:tc>
                <a:tc>
                  <a:txBody>
                    <a:bodyPr/>
                    <a:lstStyle/>
                    <a:p>
                      <a:pPr algn="ctr"/>
                      <a:r>
                        <a:rPr lang="en-US" sz="1200" dirty="0"/>
                        <a:t>5/23/2011</a:t>
                      </a:r>
                    </a:p>
                  </a:txBody>
                  <a:tcPr anchor="ctr"/>
                </a:tc>
                <a:tc>
                  <a:txBody>
                    <a:bodyPr/>
                    <a:lstStyle/>
                    <a:p>
                      <a:pPr algn="ctr"/>
                      <a:r>
                        <a:rPr lang="en-US" sz="1200" dirty="0"/>
                        <a:t>2/24/2004</a:t>
                      </a:r>
                    </a:p>
                  </a:txBody>
                  <a:tcPr anchor="ctr"/>
                </a:tc>
                <a:tc>
                  <a:txBody>
                    <a:bodyPr/>
                    <a:lstStyle/>
                    <a:p>
                      <a:pPr algn="ctr"/>
                      <a:r>
                        <a:rPr lang="en-US" sz="1200" dirty="0"/>
                        <a:t>10/23/2001</a:t>
                      </a:r>
                    </a:p>
                  </a:txBody>
                  <a:tcPr anchor="ctr"/>
                </a:tc>
                <a:tc>
                  <a:txBody>
                    <a:bodyPr/>
                    <a:lstStyle/>
                    <a:p>
                      <a:pPr algn="ctr"/>
                      <a:r>
                        <a:rPr lang="en-US" sz="1200" dirty="0"/>
                        <a:t>5/29/2015</a:t>
                      </a:r>
                    </a:p>
                  </a:txBody>
                  <a:tcPr anchor="ctr"/>
                </a:tc>
                <a:tc>
                  <a:txBody>
                    <a:bodyPr/>
                    <a:lstStyle/>
                    <a:p>
                      <a:pPr algn="ctr"/>
                      <a:r>
                        <a:rPr lang="en-US" sz="1200" dirty="0"/>
                        <a:t>2/20/2015</a:t>
                      </a:r>
                    </a:p>
                  </a:txBody>
                  <a:tcPr anchor="ctr"/>
                </a:tc>
                <a:tc>
                  <a:txBody>
                    <a:bodyPr/>
                    <a:lstStyle/>
                    <a:p>
                      <a:pPr algn="ctr"/>
                      <a:r>
                        <a:rPr lang="en-US" sz="1200" dirty="0"/>
                        <a:t>11/25/2008</a:t>
                      </a:r>
                    </a:p>
                  </a:txBody>
                  <a:tcPr anchor="ctr"/>
                </a:tc>
                <a:extLst>
                  <a:ext uri="{0D108BD9-81ED-4DB2-BD59-A6C34878D82A}">
                    <a16:rowId xmlns:a16="http://schemas.microsoft.com/office/drawing/2014/main" val="10002"/>
                  </a:ext>
                </a:extLst>
              </a:tr>
              <a:tr h="506117">
                <a:tc>
                  <a:txBody>
                    <a:bodyPr/>
                    <a:lstStyle/>
                    <a:p>
                      <a:r>
                        <a:rPr lang="en-US" sz="1200" dirty="0"/>
                        <a:t>PI hearing</a:t>
                      </a:r>
                    </a:p>
                  </a:txBody>
                  <a:tcPr anchor="ctr"/>
                </a:tc>
                <a:tc>
                  <a:txBody>
                    <a:bodyPr/>
                    <a:lstStyle/>
                    <a:p>
                      <a:pPr algn="ctr"/>
                      <a:endParaRPr lang="en-US" sz="1200" dirty="0"/>
                    </a:p>
                  </a:txBody>
                  <a:tcPr anchor="ctr"/>
                </a:tc>
                <a:tc>
                  <a:txBody>
                    <a:bodyPr/>
                    <a:lstStyle/>
                    <a:p>
                      <a:pPr algn="ctr"/>
                      <a:endParaRPr lang="en-US" sz="1200" dirty="0"/>
                    </a:p>
                  </a:txBody>
                  <a:tcPr anchor="ctr"/>
                </a:tc>
                <a:tc>
                  <a:txBody>
                    <a:bodyPr/>
                    <a:lstStyle/>
                    <a:p>
                      <a:pPr algn="ctr"/>
                      <a:endParaRPr lang="en-US" sz="1200" dirty="0"/>
                    </a:p>
                  </a:txBody>
                  <a:tcPr anchor="ctr"/>
                </a:tc>
                <a:tc>
                  <a:txBody>
                    <a:bodyPr/>
                    <a:lstStyle/>
                    <a:p>
                      <a:pPr algn="ctr"/>
                      <a:r>
                        <a:rPr lang="en-US" sz="1200" dirty="0"/>
                        <a:t>8/17/2015</a:t>
                      </a:r>
                      <a:br>
                        <a:rPr lang="en-US" sz="1200" dirty="0"/>
                      </a:br>
                      <a:r>
                        <a:rPr lang="en-US" sz="1200" dirty="0"/>
                        <a:t>(3 days)</a:t>
                      </a:r>
                    </a:p>
                  </a:txBody>
                  <a:tcPr anchor="ctr"/>
                </a:tc>
                <a:tc>
                  <a:txBody>
                    <a:bodyPr/>
                    <a:lstStyle/>
                    <a:p>
                      <a:pPr algn="ctr"/>
                      <a:r>
                        <a:rPr lang="en-US" sz="1200" dirty="0"/>
                        <a:t>5/5/2015</a:t>
                      </a:r>
                      <a:br>
                        <a:rPr lang="en-US" sz="1200" dirty="0"/>
                      </a:br>
                      <a:r>
                        <a:rPr lang="en-US" sz="1200" dirty="0"/>
                        <a:t>(8 days)</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dirty="0"/>
                        <a:t>1/8/2009</a:t>
                      </a:r>
                      <a:br>
                        <a:rPr lang="en-US" sz="1200" dirty="0"/>
                      </a:br>
                      <a:r>
                        <a:rPr lang="en-US" sz="1200" dirty="0"/>
                        <a:t>(9 days)</a:t>
                      </a:r>
                    </a:p>
                  </a:txBody>
                  <a:tcPr anchor="ctr"/>
                </a:tc>
                <a:extLst>
                  <a:ext uri="{0D108BD9-81ED-4DB2-BD59-A6C34878D82A}">
                    <a16:rowId xmlns:a16="http://schemas.microsoft.com/office/drawing/2014/main" val="10003"/>
                  </a:ext>
                </a:extLst>
              </a:tr>
              <a:tr h="362221">
                <a:tc>
                  <a:txBody>
                    <a:bodyPr/>
                    <a:lstStyle/>
                    <a:p>
                      <a:r>
                        <a:rPr lang="en-US" sz="1200" dirty="0"/>
                        <a:t>PI</a:t>
                      </a:r>
                    </a:p>
                  </a:txBody>
                  <a:tcPr anchor="ctr"/>
                </a:tc>
                <a:tc>
                  <a:txBody>
                    <a:bodyPr/>
                    <a:lstStyle/>
                    <a:p>
                      <a:pPr algn="ctr"/>
                      <a:endParaRPr lang="en-US" sz="1200" dirty="0"/>
                    </a:p>
                  </a:txBody>
                  <a:tcPr anchor="ctr"/>
                </a:tc>
                <a:tc>
                  <a:txBody>
                    <a:bodyPr/>
                    <a:lstStyle/>
                    <a:p>
                      <a:pPr algn="ctr"/>
                      <a:endParaRPr lang="en-US" sz="1200" dirty="0"/>
                    </a:p>
                  </a:txBody>
                  <a:tcPr anchor="ctr"/>
                </a:tc>
                <a:tc>
                  <a:txBody>
                    <a:bodyPr/>
                    <a:lstStyle/>
                    <a:p>
                      <a:pPr algn="ctr"/>
                      <a:endParaRPr lang="en-US" sz="1200" dirty="0"/>
                    </a:p>
                  </a:txBody>
                  <a:tcPr anchor="ctr"/>
                </a:tc>
                <a:tc>
                  <a:txBody>
                    <a:bodyPr/>
                    <a:lstStyle/>
                    <a:p>
                      <a:pPr algn="ctr"/>
                      <a:r>
                        <a:rPr lang="en-US" sz="1200" dirty="0"/>
                        <a:t>9/24/2015</a:t>
                      </a:r>
                    </a:p>
                  </a:txBody>
                  <a:tcPr anchor="ctr"/>
                </a:tc>
                <a:tc>
                  <a:txBody>
                    <a:bodyPr/>
                    <a:lstStyle/>
                    <a:p>
                      <a:pPr algn="ctr"/>
                      <a:r>
                        <a:rPr lang="en-US" sz="1200" dirty="0"/>
                        <a:t>6/23/2015</a:t>
                      </a:r>
                    </a:p>
                  </a:txBody>
                  <a:tcPr anchor="ctr"/>
                </a:tc>
                <a:tc>
                  <a:txBody>
                    <a:bodyPr/>
                    <a:lstStyle/>
                    <a:p>
                      <a:pPr algn="ctr"/>
                      <a:r>
                        <a:rPr lang="en-US" sz="1200" dirty="0"/>
                        <a:t>3/18/09</a:t>
                      </a:r>
                    </a:p>
                  </a:txBody>
                  <a:tcPr anchor="ctr"/>
                </a:tc>
                <a:extLst>
                  <a:ext uri="{0D108BD9-81ED-4DB2-BD59-A6C34878D82A}">
                    <a16:rowId xmlns:a16="http://schemas.microsoft.com/office/drawing/2014/main" val="10004"/>
                  </a:ext>
                </a:extLst>
              </a:tr>
              <a:tr h="362221">
                <a:tc>
                  <a:txBody>
                    <a:bodyPr/>
                    <a:lstStyle/>
                    <a:p>
                      <a:r>
                        <a:rPr lang="en-US" sz="1200" dirty="0"/>
                        <a:t>PI appeal</a:t>
                      </a:r>
                    </a:p>
                  </a:txBody>
                  <a:tcPr anchor="ctr"/>
                </a:tc>
                <a:tc>
                  <a:txBody>
                    <a:bodyPr/>
                    <a:lstStyle/>
                    <a:p>
                      <a:pPr algn="ctr"/>
                      <a:endParaRPr lang="en-US" sz="1200" dirty="0"/>
                    </a:p>
                  </a:txBody>
                  <a:tcPr anchor="ctr"/>
                </a:tc>
                <a:tc>
                  <a:txBody>
                    <a:bodyPr/>
                    <a:lstStyle/>
                    <a:p>
                      <a:pPr algn="ctr"/>
                      <a:endParaRPr lang="en-US" sz="1200"/>
                    </a:p>
                  </a:txBody>
                  <a:tcPr anchor="ctr"/>
                </a:tc>
                <a:tc>
                  <a:txBody>
                    <a:bodyPr/>
                    <a:lstStyle/>
                    <a:p>
                      <a:pPr algn="ctr"/>
                      <a:endParaRPr lang="en-US" sz="1200" dirty="0"/>
                    </a:p>
                  </a:txBody>
                  <a:tcPr anchor="ctr"/>
                </a:tc>
                <a:tc>
                  <a:txBody>
                    <a:bodyPr/>
                    <a:lstStyle/>
                    <a:p>
                      <a:pPr algn="ctr"/>
                      <a:endParaRPr lang="en-US" sz="1200" dirty="0"/>
                    </a:p>
                  </a:txBody>
                  <a:tcPr anchor="ctr"/>
                </a:tc>
                <a:tc>
                  <a:txBody>
                    <a:bodyPr/>
                    <a:lstStyle/>
                    <a:p>
                      <a:pPr algn="ctr"/>
                      <a:endParaRPr lang="en-US" sz="1200" dirty="0"/>
                    </a:p>
                  </a:txBody>
                  <a:tcPr anchor="ctr"/>
                </a:tc>
                <a:tc>
                  <a:txBody>
                    <a:bodyPr/>
                    <a:lstStyle/>
                    <a:p>
                      <a:pPr algn="ctr"/>
                      <a:endParaRPr lang="en-US" sz="1200" dirty="0"/>
                    </a:p>
                  </a:txBody>
                  <a:tcPr anchor="ctr"/>
                </a:tc>
                <a:extLst>
                  <a:ext uri="{0D108BD9-81ED-4DB2-BD59-A6C34878D82A}">
                    <a16:rowId xmlns:a16="http://schemas.microsoft.com/office/drawing/2014/main" val="10005"/>
                  </a:ext>
                </a:extLst>
              </a:tr>
              <a:tr h="506117">
                <a:tc>
                  <a:txBody>
                    <a:bodyPr/>
                    <a:lstStyle/>
                    <a:p>
                      <a:r>
                        <a:rPr lang="en-US" sz="1200" dirty="0"/>
                        <a:t>Merits hearing</a:t>
                      </a:r>
                    </a:p>
                  </a:txBody>
                  <a:tcPr anchor="ctr"/>
                </a:tc>
                <a:tc>
                  <a:txBody>
                    <a:bodyPr/>
                    <a:lstStyle/>
                    <a:p>
                      <a:pPr algn="ctr"/>
                      <a:r>
                        <a:rPr lang="en-US" sz="1200" dirty="0"/>
                        <a:t>9/6/11</a:t>
                      </a:r>
                      <a:br>
                        <a:rPr lang="en-US" sz="1200" dirty="0"/>
                      </a:br>
                      <a:r>
                        <a:rPr lang="en-US" sz="1200" dirty="0"/>
                        <a:t>(9 days)</a:t>
                      </a:r>
                    </a:p>
                  </a:txBody>
                  <a:tcPr anchor="ctr"/>
                </a:tc>
                <a:tc>
                  <a:txBody>
                    <a:bodyPr/>
                    <a:lstStyle/>
                    <a:p>
                      <a:pPr algn="ctr"/>
                      <a:r>
                        <a:rPr lang="en-US" sz="1200" dirty="0"/>
                        <a:t>6/6/04</a:t>
                      </a:r>
                    </a:p>
                  </a:txBody>
                  <a:tcPr anchor="ctr"/>
                </a:tc>
                <a:tc>
                  <a:txBody>
                    <a:bodyPr/>
                    <a:lstStyle/>
                    <a:p>
                      <a:pPr algn="ctr"/>
                      <a:r>
                        <a:rPr lang="en-US" sz="1200" dirty="0"/>
                        <a:t>11/8/01</a:t>
                      </a:r>
                      <a:br>
                        <a:rPr lang="en-US" sz="1200" dirty="0"/>
                      </a:br>
                      <a:r>
                        <a:rPr lang="en-US" sz="1200" dirty="0"/>
                        <a:t>(10 hours)</a:t>
                      </a:r>
                    </a:p>
                  </a:txBody>
                  <a:tcPr anchor="ctr"/>
                </a:tc>
                <a:tc>
                  <a:txBody>
                    <a:bodyPr/>
                    <a:lstStyle/>
                    <a:p>
                      <a:pPr algn="ctr"/>
                      <a:endParaRPr lang="en-US" sz="1200" dirty="0"/>
                    </a:p>
                  </a:txBody>
                  <a:tcPr anchor="ctr"/>
                </a:tc>
                <a:tc>
                  <a:txBody>
                    <a:bodyPr/>
                    <a:lstStyle/>
                    <a:p>
                      <a:pPr algn="ctr"/>
                      <a:endParaRPr lang="en-US" sz="1200" dirty="0"/>
                    </a:p>
                  </a:txBody>
                  <a:tcPr anchor="ctr"/>
                </a:tc>
                <a:tc>
                  <a:txBody>
                    <a:bodyPr/>
                    <a:lstStyle/>
                    <a:p>
                      <a:pPr algn="ctr"/>
                      <a:endParaRPr lang="en-US" sz="1200" dirty="0"/>
                    </a:p>
                  </a:txBody>
                  <a:tcPr anchor="ctr"/>
                </a:tc>
                <a:extLst>
                  <a:ext uri="{0D108BD9-81ED-4DB2-BD59-A6C34878D82A}">
                    <a16:rowId xmlns:a16="http://schemas.microsoft.com/office/drawing/2014/main" val="10006"/>
                  </a:ext>
                </a:extLst>
              </a:tr>
              <a:tr h="506117">
                <a:tc>
                  <a:txBody>
                    <a:bodyPr/>
                    <a:lstStyle/>
                    <a:p>
                      <a:r>
                        <a:rPr lang="en-US" sz="1200" dirty="0"/>
                        <a:t>Live witnesses</a:t>
                      </a:r>
                    </a:p>
                  </a:txBody>
                  <a:tcPr anchor="ctr"/>
                </a:tc>
                <a:tc>
                  <a:txBody>
                    <a:bodyPr/>
                    <a:lstStyle/>
                    <a:p>
                      <a:pPr algn="ctr"/>
                      <a:r>
                        <a:rPr lang="en-US" sz="1200" dirty="0"/>
                        <a:t>8 fact</a:t>
                      </a:r>
                      <a:br>
                        <a:rPr lang="en-US" sz="1200" dirty="0"/>
                      </a:br>
                      <a:r>
                        <a:rPr lang="en-US" sz="1200" dirty="0"/>
                        <a:t>3 experts</a:t>
                      </a:r>
                    </a:p>
                  </a:txBody>
                  <a:tcPr anchor="ctr"/>
                </a:tc>
                <a:tc>
                  <a:txBody>
                    <a:bodyPr/>
                    <a:lstStyle/>
                    <a:p>
                      <a:pPr algn="ctr"/>
                      <a:endParaRPr lang="en-US" sz="1200" dirty="0"/>
                    </a:p>
                  </a:txBody>
                  <a:tcPr anchor="ctr"/>
                </a:tc>
                <a:tc>
                  <a:txBody>
                    <a:bodyPr/>
                    <a:lstStyle/>
                    <a:p>
                      <a:pPr algn="ctr"/>
                      <a:r>
                        <a:rPr lang="en-US" sz="1200" dirty="0"/>
                        <a:t>3 experts</a:t>
                      </a:r>
                    </a:p>
                  </a:txBody>
                  <a:tcPr anchor="ctr"/>
                </a:tc>
                <a:tc>
                  <a:txBody>
                    <a:bodyPr/>
                    <a:lstStyle/>
                    <a:p>
                      <a:pPr algn="ctr"/>
                      <a:endParaRPr lang="en-US" sz="1200" dirty="0"/>
                    </a:p>
                  </a:txBody>
                  <a:tcPr anchor="ctr"/>
                </a:tc>
                <a:tc>
                  <a:txBody>
                    <a:bodyPr/>
                    <a:lstStyle/>
                    <a:p>
                      <a:pPr algn="ctr"/>
                      <a:endParaRPr lang="en-US" sz="1200" dirty="0"/>
                    </a:p>
                  </a:txBody>
                  <a:tcPr anchor="ctr"/>
                </a:tc>
                <a:tc>
                  <a:txBody>
                    <a:bodyPr/>
                    <a:lstStyle/>
                    <a:p>
                      <a:pPr algn="ctr"/>
                      <a:endParaRPr lang="en-US" sz="1200" dirty="0"/>
                    </a:p>
                  </a:txBody>
                  <a:tcPr anchor="ctr"/>
                </a:tc>
                <a:extLst>
                  <a:ext uri="{0D108BD9-81ED-4DB2-BD59-A6C34878D82A}">
                    <a16:rowId xmlns:a16="http://schemas.microsoft.com/office/drawing/2014/main" val="10007"/>
                  </a:ext>
                </a:extLst>
              </a:tr>
              <a:tr h="506117">
                <a:tc>
                  <a:txBody>
                    <a:bodyPr/>
                    <a:lstStyle/>
                    <a:p>
                      <a:r>
                        <a:rPr lang="en-US" sz="1200" dirty="0"/>
                        <a:t>Initial merits decision (FTC)</a:t>
                      </a:r>
                    </a:p>
                  </a:txBody>
                  <a:tcPr anchor="ctr"/>
                </a:tc>
                <a:tc>
                  <a:txBody>
                    <a:bodyPr/>
                    <a:lstStyle/>
                    <a:p>
                      <a:pPr algn="ctr"/>
                      <a:r>
                        <a:rPr lang="en-US" sz="1200" dirty="0"/>
                        <a:t>--</a:t>
                      </a:r>
                    </a:p>
                  </a:txBody>
                  <a:tcPr anchor="ctr"/>
                </a:tc>
                <a:tc>
                  <a:txBody>
                    <a:bodyPr/>
                    <a:lstStyle/>
                    <a:p>
                      <a:pPr algn="ctr"/>
                      <a:r>
                        <a:rPr lang="en-US" sz="1200" dirty="0"/>
                        <a:t>--</a:t>
                      </a:r>
                    </a:p>
                  </a:txBody>
                  <a:tcPr anchor="ctr"/>
                </a:tc>
                <a:tc>
                  <a:txBody>
                    <a:bodyPr/>
                    <a:lstStyle/>
                    <a:p>
                      <a:pPr algn="ctr"/>
                      <a:r>
                        <a:rPr lang="en-US" sz="1200" dirty="0"/>
                        <a:t>--</a:t>
                      </a:r>
                    </a:p>
                  </a:txBody>
                  <a:tcPr anchor="ctr"/>
                </a:tc>
                <a:tc>
                  <a:txBody>
                    <a:bodyPr/>
                    <a:lstStyle/>
                    <a:p>
                      <a:pPr algn="ctr"/>
                      <a:endParaRPr lang="en-US" sz="1200" dirty="0"/>
                    </a:p>
                  </a:txBody>
                  <a:tcPr anchor="ctr"/>
                </a:tc>
                <a:tc>
                  <a:txBody>
                    <a:bodyPr/>
                    <a:lstStyle/>
                    <a:p>
                      <a:pPr algn="ctr"/>
                      <a:endParaRPr lang="en-US" sz="1200" dirty="0"/>
                    </a:p>
                  </a:txBody>
                  <a:tcPr anchor="ctr"/>
                </a:tc>
                <a:tc>
                  <a:txBody>
                    <a:bodyPr/>
                    <a:lstStyle/>
                    <a:p>
                      <a:pPr algn="ctr"/>
                      <a:endParaRPr lang="en-US" sz="1200" dirty="0"/>
                    </a:p>
                  </a:txBody>
                  <a:tcPr anchor="ctr"/>
                </a:tc>
                <a:extLst>
                  <a:ext uri="{0D108BD9-81ED-4DB2-BD59-A6C34878D82A}">
                    <a16:rowId xmlns:a16="http://schemas.microsoft.com/office/drawing/2014/main" val="10008"/>
                  </a:ext>
                </a:extLst>
              </a:tr>
              <a:tr h="362221">
                <a:tc>
                  <a:txBody>
                    <a:bodyPr/>
                    <a:lstStyle/>
                    <a:p>
                      <a:r>
                        <a:rPr lang="en-US" sz="1200" dirty="0"/>
                        <a:t>Final decision</a:t>
                      </a:r>
                    </a:p>
                  </a:txBody>
                  <a:tcPr anchor="ctr"/>
                </a:tc>
                <a:tc>
                  <a:txBody>
                    <a:bodyPr/>
                    <a:lstStyle/>
                    <a:p>
                      <a:pPr algn="ctr"/>
                      <a:r>
                        <a:rPr lang="en-US" sz="1200" dirty="0"/>
                        <a:t>10/31/11</a:t>
                      </a:r>
                    </a:p>
                  </a:txBody>
                  <a:tcPr anchor="ctr"/>
                </a:tc>
                <a:tc>
                  <a:txBody>
                    <a:bodyPr/>
                    <a:lstStyle/>
                    <a:p>
                      <a:pPr algn="ctr"/>
                      <a:r>
                        <a:rPr lang="en-US" sz="1200" dirty="0"/>
                        <a:t>9/9/04</a:t>
                      </a:r>
                    </a:p>
                  </a:txBody>
                  <a:tcPr anchor="ctr"/>
                </a:tc>
                <a:tc>
                  <a:txBody>
                    <a:bodyPr/>
                    <a:lstStyle/>
                    <a:p>
                      <a:pPr algn="ctr"/>
                      <a:r>
                        <a:rPr lang="en-US" sz="1200"/>
                        <a:t>11/14/01</a:t>
                      </a:r>
                      <a:endParaRPr lang="en-US" sz="1200" dirty="0"/>
                    </a:p>
                  </a:txBody>
                  <a:tcPr anchor="ctr"/>
                </a:tc>
                <a:tc>
                  <a:txBody>
                    <a:bodyPr/>
                    <a:lstStyle/>
                    <a:p>
                      <a:pPr algn="ctr"/>
                      <a:endParaRPr lang="en-US" sz="1200" dirty="0"/>
                    </a:p>
                  </a:txBody>
                  <a:tcPr anchor="ctr"/>
                </a:tc>
                <a:tc>
                  <a:txBody>
                    <a:bodyPr/>
                    <a:lstStyle/>
                    <a:p>
                      <a:pPr algn="ctr"/>
                      <a:endParaRPr lang="en-US" sz="1200" dirty="0"/>
                    </a:p>
                  </a:txBody>
                  <a:tcPr anchor="ctr"/>
                </a:tc>
                <a:tc>
                  <a:txBody>
                    <a:bodyPr/>
                    <a:lstStyle/>
                    <a:p>
                      <a:pPr algn="ctr"/>
                      <a:endParaRPr lang="en-US" sz="1200" dirty="0"/>
                    </a:p>
                  </a:txBody>
                  <a:tcPr anchor="ctr"/>
                </a:tc>
                <a:extLst>
                  <a:ext uri="{0D108BD9-81ED-4DB2-BD59-A6C34878D82A}">
                    <a16:rowId xmlns:a16="http://schemas.microsoft.com/office/drawing/2014/main" val="10009"/>
                  </a:ext>
                </a:extLst>
              </a:tr>
              <a:tr h="362221">
                <a:tc>
                  <a:txBody>
                    <a:bodyPr/>
                    <a:lstStyle/>
                    <a:p>
                      <a:r>
                        <a:rPr lang="en-US" sz="1200" dirty="0"/>
                        <a:t>Merits</a:t>
                      </a:r>
                      <a:r>
                        <a:rPr lang="en-US" sz="1200" baseline="0" dirty="0"/>
                        <a:t> appeal</a:t>
                      </a:r>
                      <a:endParaRPr lang="en-US" sz="1200" dirty="0"/>
                    </a:p>
                  </a:txBody>
                  <a:tcPr anchor="ctr"/>
                </a:tc>
                <a:tc>
                  <a:txBody>
                    <a:bodyPr/>
                    <a:lstStyle/>
                    <a:p>
                      <a:pPr algn="ctr"/>
                      <a:r>
                        <a:rPr lang="en-US" sz="1200" dirty="0"/>
                        <a:t>None</a:t>
                      </a:r>
                    </a:p>
                  </a:txBody>
                  <a:tcPr anchor="ctr"/>
                </a:tc>
                <a:tc>
                  <a:txBody>
                    <a:bodyPr/>
                    <a:lstStyle/>
                    <a:p>
                      <a:pPr algn="ctr"/>
                      <a:r>
                        <a:rPr lang="en-US" sz="1200" dirty="0"/>
                        <a:t>None</a:t>
                      </a:r>
                    </a:p>
                  </a:txBody>
                  <a:tcPr anchor="ctr"/>
                </a:tc>
                <a:tc>
                  <a:txBody>
                    <a:bodyPr/>
                    <a:lstStyle/>
                    <a:p>
                      <a:pPr algn="ctr"/>
                      <a:r>
                        <a:rPr lang="en-US" sz="1200" dirty="0"/>
                        <a:t>None</a:t>
                      </a:r>
                    </a:p>
                  </a:txBody>
                  <a:tcPr anchor="ctr"/>
                </a:tc>
                <a:tc>
                  <a:txBody>
                    <a:bodyPr/>
                    <a:lstStyle/>
                    <a:p>
                      <a:pPr algn="ctr"/>
                      <a:endParaRPr lang="en-US" sz="1200" dirty="0"/>
                    </a:p>
                  </a:txBody>
                  <a:tcPr anchor="ctr"/>
                </a:tc>
                <a:tc>
                  <a:txBody>
                    <a:bodyPr/>
                    <a:lstStyle/>
                    <a:p>
                      <a:pPr algn="ctr"/>
                      <a:endParaRPr lang="en-US" sz="1200" dirty="0"/>
                    </a:p>
                  </a:txBody>
                  <a:tcPr anchor="ctr"/>
                </a:tc>
                <a:tc>
                  <a:txBody>
                    <a:bodyPr/>
                    <a:lstStyle/>
                    <a:p>
                      <a:pPr algn="ctr"/>
                      <a:endParaRPr lang="en-US" sz="1200" dirty="0"/>
                    </a:p>
                  </a:txBody>
                  <a:tcPr anchor="ctr"/>
                </a:tc>
                <a:extLst>
                  <a:ext uri="{0D108BD9-81ED-4DB2-BD59-A6C34878D82A}">
                    <a16:rowId xmlns:a16="http://schemas.microsoft.com/office/drawing/2014/main" val="10010"/>
                  </a:ext>
                </a:extLst>
              </a:tr>
              <a:tr h="506117">
                <a:tc>
                  <a:txBody>
                    <a:bodyPr/>
                    <a:lstStyle/>
                    <a:p>
                      <a:r>
                        <a:rPr lang="en-US" sz="1200" dirty="0"/>
                        <a:t>Total time to conclusion</a:t>
                      </a:r>
                    </a:p>
                  </a:txBody>
                  <a:tcPr anchor="ctr"/>
                </a:tc>
                <a:tc>
                  <a:txBody>
                    <a:bodyPr/>
                    <a:lstStyle/>
                    <a:p>
                      <a:pPr algn="ctr"/>
                      <a:r>
                        <a:rPr lang="en-US" sz="1200" dirty="0"/>
                        <a:t>5 months</a:t>
                      </a:r>
                    </a:p>
                  </a:txBody>
                  <a:tcPr anchor="ctr"/>
                </a:tc>
                <a:tc>
                  <a:txBody>
                    <a:bodyPr/>
                    <a:lstStyle/>
                    <a:p>
                      <a:pPr algn="ctr"/>
                      <a:r>
                        <a:rPr lang="en-US" sz="1200" dirty="0"/>
                        <a:t>6.5 months</a:t>
                      </a:r>
                    </a:p>
                  </a:txBody>
                  <a:tcPr anchor="ctr"/>
                </a:tc>
                <a:tc>
                  <a:txBody>
                    <a:bodyPr/>
                    <a:lstStyle/>
                    <a:p>
                      <a:pPr algn="ctr"/>
                      <a:r>
                        <a:rPr lang="en-US" sz="1200" dirty="0"/>
                        <a:t>3 weeks</a:t>
                      </a:r>
                    </a:p>
                  </a:txBody>
                  <a:tcPr anchor="ctr"/>
                </a:tc>
                <a:tc>
                  <a:txBody>
                    <a:bodyPr/>
                    <a:lstStyle/>
                    <a:p>
                      <a:pPr algn="ctr"/>
                      <a:r>
                        <a:rPr lang="en-US" sz="1200" dirty="0"/>
                        <a:t>4 months </a:t>
                      </a:r>
                    </a:p>
                  </a:txBody>
                  <a:tcPr anchor="ctr"/>
                </a:tc>
                <a:tc>
                  <a:txBody>
                    <a:bodyPr/>
                    <a:lstStyle/>
                    <a:p>
                      <a:pPr algn="ctr"/>
                      <a:r>
                        <a:rPr lang="en-US" sz="1200" dirty="0"/>
                        <a:t>4 months</a:t>
                      </a:r>
                    </a:p>
                  </a:txBody>
                  <a:tcPr anchor="ctr"/>
                </a:tc>
                <a:tc>
                  <a:txBody>
                    <a:bodyPr/>
                    <a:lstStyle/>
                    <a:p>
                      <a:pPr algn="ctr"/>
                      <a:r>
                        <a:rPr lang="en-US" sz="1200" dirty="0"/>
                        <a:t>4 months</a:t>
                      </a:r>
                    </a:p>
                  </a:txBody>
                  <a:tcPr anchor="ctr"/>
                </a:tc>
                <a:extLst>
                  <a:ext uri="{0D108BD9-81ED-4DB2-BD59-A6C34878D82A}">
                    <a16:rowId xmlns:a16="http://schemas.microsoft.com/office/drawing/2014/main" val="10011"/>
                  </a:ext>
                </a:extLst>
              </a:tr>
            </a:tbl>
          </a:graphicData>
        </a:graphic>
      </p:graphicFrame>
      <p:cxnSp>
        <p:nvCxnSpPr>
          <p:cNvPr id="6" name="Straight Arrow Connector 5"/>
          <p:cNvCxnSpPr/>
          <p:nvPr/>
        </p:nvCxnSpPr>
        <p:spPr>
          <a:xfrm>
            <a:off x="2270772" y="2092014"/>
            <a:ext cx="0" cy="1207817"/>
          </a:xfrm>
          <a:prstGeom prst="straightConnector1">
            <a:avLst/>
          </a:prstGeom>
          <a:ln w="22225">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3416312" y="2106084"/>
            <a:ext cx="0" cy="1221740"/>
          </a:xfrm>
          <a:prstGeom prst="straightConnector1">
            <a:avLst/>
          </a:prstGeom>
          <a:ln w="22225">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H="1">
            <a:off x="4572000" y="2106084"/>
            <a:ext cx="293" cy="1215390"/>
          </a:xfrm>
          <a:prstGeom prst="straightConnector1">
            <a:avLst/>
          </a:prstGeom>
          <a:ln w="22225">
            <a:tailEnd type="triangle"/>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rot="16200000">
            <a:off x="6968490" y="4214247"/>
            <a:ext cx="2328586" cy="276999"/>
          </a:xfrm>
          <a:prstGeom prst="rect">
            <a:avLst/>
          </a:prstGeom>
          <a:noFill/>
        </p:spPr>
        <p:txBody>
          <a:bodyPr wrap="none" rtlCol="0">
            <a:spAutoFit/>
          </a:bodyPr>
          <a:lstStyle/>
          <a:p>
            <a:r>
              <a:rPr lang="en-US" sz="1200" dirty="0"/>
              <a:t>Transaction abandoned after PI</a:t>
            </a:r>
          </a:p>
        </p:txBody>
      </p:sp>
      <p:sp>
        <p:nvSpPr>
          <p:cNvPr id="10" name="TextBox 9"/>
          <p:cNvSpPr txBox="1"/>
          <p:nvPr/>
        </p:nvSpPr>
        <p:spPr>
          <a:xfrm rot="16200000">
            <a:off x="1883264" y="2565963"/>
            <a:ext cx="1079820" cy="246221"/>
          </a:xfrm>
          <a:prstGeom prst="rect">
            <a:avLst/>
          </a:prstGeom>
          <a:noFill/>
        </p:spPr>
        <p:txBody>
          <a:bodyPr wrap="square" rtlCol="0">
            <a:spAutoFit/>
          </a:bodyPr>
          <a:lstStyle/>
          <a:p>
            <a:pPr algn="ctr"/>
            <a:r>
              <a:rPr lang="en-US" sz="1000" dirty="0"/>
              <a:t>Consolidated</a:t>
            </a:r>
          </a:p>
        </p:txBody>
      </p:sp>
      <p:sp>
        <p:nvSpPr>
          <p:cNvPr id="12" name="TextBox 11"/>
          <p:cNvSpPr txBox="1"/>
          <p:nvPr/>
        </p:nvSpPr>
        <p:spPr>
          <a:xfrm rot="16200000">
            <a:off x="3054840" y="2588876"/>
            <a:ext cx="1079820" cy="246221"/>
          </a:xfrm>
          <a:prstGeom prst="rect">
            <a:avLst/>
          </a:prstGeom>
          <a:noFill/>
        </p:spPr>
        <p:txBody>
          <a:bodyPr wrap="square" rtlCol="0">
            <a:spAutoFit/>
          </a:bodyPr>
          <a:lstStyle/>
          <a:p>
            <a:pPr algn="ctr"/>
            <a:r>
              <a:rPr lang="en-US" sz="1000" dirty="0"/>
              <a:t>Consolidated</a:t>
            </a:r>
          </a:p>
        </p:txBody>
      </p:sp>
      <p:sp>
        <p:nvSpPr>
          <p:cNvPr id="14" name="TextBox 13"/>
          <p:cNvSpPr txBox="1"/>
          <p:nvPr/>
        </p:nvSpPr>
        <p:spPr>
          <a:xfrm rot="16200000">
            <a:off x="4204825" y="2588876"/>
            <a:ext cx="1079820" cy="246221"/>
          </a:xfrm>
          <a:prstGeom prst="rect">
            <a:avLst/>
          </a:prstGeom>
          <a:noFill/>
        </p:spPr>
        <p:txBody>
          <a:bodyPr wrap="square" rtlCol="0">
            <a:spAutoFit/>
          </a:bodyPr>
          <a:lstStyle/>
          <a:p>
            <a:pPr algn="ctr"/>
            <a:r>
              <a:rPr lang="en-US" sz="1000" dirty="0"/>
              <a:t>Consolidated</a:t>
            </a:r>
          </a:p>
        </p:txBody>
      </p:sp>
      <p:sp>
        <p:nvSpPr>
          <p:cNvPr id="19" name="TextBox 18"/>
          <p:cNvSpPr txBox="1"/>
          <p:nvPr/>
        </p:nvSpPr>
        <p:spPr>
          <a:xfrm rot="16200000">
            <a:off x="5771209" y="4210240"/>
            <a:ext cx="2328586" cy="276999"/>
          </a:xfrm>
          <a:prstGeom prst="rect">
            <a:avLst/>
          </a:prstGeom>
          <a:noFill/>
        </p:spPr>
        <p:txBody>
          <a:bodyPr wrap="none" rtlCol="0">
            <a:spAutoFit/>
          </a:bodyPr>
          <a:lstStyle/>
          <a:p>
            <a:r>
              <a:rPr lang="en-US" sz="1200" dirty="0"/>
              <a:t>Transaction abandoned after PI</a:t>
            </a:r>
          </a:p>
        </p:txBody>
      </p:sp>
      <p:sp>
        <p:nvSpPr>
          <p:cNvPr id="24" name="TextBox 23"/>
          <p:cNvSpPr txBox="1"/>
          <p:nvPr/>
        </p:nvSpPr>
        <p:spPr>
          <a:xfrm rot="16200000">
            <a:off x="4459537" y="4128806"/>
            <a:ext cx="2654894" cy="461665"/>
          </a:xfrm>
          <a:prstGeom prst="rect">
            <a:avLst/>
          </a:prstGeom>
          <a:noFill/>
        </p:spPr>
        <p:txBody>
          <a:bodyPr wrap="none" rtlCol="0">
            <a:spAutoFit/>
          </a:bodyPr>
          <a:lstStyle/>
          <a:p>
            <a:pPr algn="ctr"/>
            <a:r>
              <a:rPr lang="en-US" sz="1200" dirty="0"/>
              <a:t>Transaction closed; </a:t>
            </a:r>
            <a:br>
              <a:rPr lang="en-US" sz="1200" dirty="0"/>
            </a:br>
            <a:r>
              <a:rPr lang="en-US" sz="1200" dirty="0"/>
              <a:t>administrative proceeding dismissed</a:t>
            </a:r>
          </a:p>
        </p:txBody>
      </p:sp>
    </p:spTree>
    <p:extLst>
      <p:ext uri="{BB962C8B-B14F-4D97-AF65-F5344CB8AC3E}">
        <p14:creationId xmlns:p14="http://schemas.microsoft.com/office/powerpoint/2010/main" val="23734221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Litigation timing</a:t>
            </a:r>
          </a:p>
        </p:txBody>
      </p:sp>
      <p:sp>
        <p:nvSpPr>
          <p:cNvPr id="4" name="Content Placeholder 3"/>
          <p:cNvSpPr>
            <a:spLocks noGrp="1"/>
          </p:cNvSpPr>
          <p:nvPr>
            <p:ph idx="1"/>
          </p:nvPr>
        </p:nvSpPr>
        <p:spPr/>
        <p:txBody>
          <a:bodyPr/>
          <a:lstStyle/>
          <a:p>
            <a:r>
              <a:rPr lang="en-US" dirty="0"/>
              <a:t>Some initial observations</a:t>
            </a:r>
          </a:p>
          <a:p>
            <a:pPr lvl="1"/>
            <a:r>
              <a:rPr lang="en-US" dirty="0"/>
              <a:t>Litigation timing can be critical in deals that have yet to be consummated</a:t>
            </a:r>
          </a:p>
          <a:p>
            <a:pPr lvl="2"/>
            <a:r>
              <a:rPr lang="en-US" dirty="0"/>
              <a:t>The acquisition agreement will specify a “drop-dead date”—that is, the date on which either party can terminate the agreement unilaterally and without cause</a:t>
            </a:r>
          </a:p>
          <a:p>
            <a:pPr lvl="2"/>
            <a:r>
              <a:rPr lang="en-US" dirty="0"/>
              <a:t>If the deal is not closed by the drop-dead date, there is a risk that one of the parties may walk away or seek to renegotiate the terms of the transaction (especially the purchase price) as an inducement to stay in the deal</a:t>
            </a:r>
          </a:p>
          <a:p>
            <a:pPr lvl="2"/>
            <a:r>
              <a:rPr lang="en-US" dirty="0"/>
              <a:t>For this reason, the business people need a good sense of the timing in order to understand what they should be seeking (and what they might be giving up) in negotiating for a specific drop-dead date in the acquisition agreement</a:t>
            </a:r>
          </a:p>
          <a:p>
            <a:pPr lvl="1"/>
            <a:r>
              <a:rPr lang="en-US" dirty="0"/>
              <a:t> The DOJ/FTC typically will not continue litigation on the merits if they are denied a preliminary injunction (although the agency might appeal an adverse PI decision)</a:t>
            </a:r>
          </a:p>
          <a:p>
            <a:pPr lvl="2"/>
            <a:r>
              <a:rPr lang="en-US" dirty="0"/>
              <a:t>DOJ has not continued on the merits after losing a PI since 1980</a:t>
            </a:r>
          </a:p>
          <a:p>
            <a:pPr lvl="2"/>
            <a:r>
              <a:rPr lang="en-US" dirty="0"/>
              <a:t>FTC, which had consistently continued litigation until 1995, when it discontinued the practice for the most part</a:t>
            </a:r>
          </a:p>
          <a:p>
            <a:pPr lvl="1"/>
            <a:r>
              <a:rPr lang="en-US" dirty="0"/>
              <a:t>Unaware of any case in the last 40 years where the merging parties have proceeded to a full trial when a preliminary injunction has been granted blocking the closing pending a final adjudication of the merits</a:t>
            </a:r>
          </a:p>
        </p:txBody>
      </p:sp>
      <p:sp>
        <p:nvSpPr>
          <p:cNvPr id="3" name="Slide Number Placeholder 2"/>
          <p:cNvSpPr>
            <a:spLocks noGrp="1"/>
          </p:cNvSpPr>
          <p:nvPr>
            <p:ph type="sldNum" sz="quarter" idx="12"/>
          </p:nvPr>
        </p:nvSpPr>
        <p:spPr/>
        <p:txBody>
          <a:bodyPr/>
          <a:lstStyle/>
          <a:p>
            <a:pPr>
              <a:defRPr/>
            </a:pPr>
            <a:fld id="{93649EE7-095A-466B-BFC5-961FFACA5BA7}" type="slidenum">
              <a:rPr lang="en-US" altLang="en-US" smtClean="0"/>
              <a:pPr>
                <a:defRPr/>
              </a:pPr>
              <a:t>11</a:t>
            </a:fld>
            <a:endParaRPr lang="en-US" altLang="en-US"/>
          </a:p>
        </p:txBody>
      </p:sp>
    </p:spTree>
    <p:extLst>
      <p:ext uri="{BB962C8B-B14F-4D97-AF65-F5344CB8AC3E}">
        <p14:creationId xmlns:p14="http://schemas.microsoft.com/office/powerpoint/2010/main" val="16666595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Litigation timing</a:t>
            </a:r>
          </a:p>
        </p:txBody>
      </p:sp>
      <p:sp>
        <p:nvSpPr>
          <p:cNvPr id="3" name="Content Placeholder 2"/>
          <p:cNvSpPr>
            <a:spLocks noGrp="1"/>
          </p:cNvSpPr>
          <p:nvPr>
            <p:ph idx="1"/>
          </p:nvPr>
        </p:nvSpPr>
        <p:spPr>
          <a:xfrm>
            <a:off x="457200" y="886692"/>
            <a:ext cx="8229600" cy="5168034"/>
          </a:xfrm>
        </p:spPr>
        <p:txBody>
          <a:bodyPr/>
          <a:lstStyle/>
          <a:p>
            <a:r>
              <a:rPr lang="en-US" dirty="0"/>
              <a:t>WDC views on timing for preclosing challenges </a:t>
            </a:r>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12</a:t>
            </a:fld>
            <a:endParaRPr lang="en-US" altLang="en-US" dirty="0"/>
          </a:p>
        </p:txBody>
      </p:sp>
      <p:graphicFrame>
        <p:nvGraphicFramePr>
          <p:cNvPr id="7" name="Table 6"/>
          <p:cNvGraphicFramePr>
            <a:graphicFrameLocks noGrp="1"/>
          </p:cNvGraphicFramePr>
          <p:nvPr/>
        </p:nvGraphicFramePr>
        <p:xfrm>
          <a:off x="478266" y="1320886"/>
          <a:ext cx="8115948" cy="3627120"/>
        </p:xfrm>
        <a:graphic>
          <a:graphicData uri="http://schemas.openxmlformats.org/drawingml/2006/table">
            <a:tbl>
              <a:tblPr firstRow="1" bandRow="1">
                <a:tableStyleId>{5C22544A-7EE6-4342-B048-85BDC9FD1C3A}</a:tableStyleId>
              </a:tblPr>
              <a:tblGrid>
                <a:gridCol w="2028987">
                  <a:extLst>
                    <a:ext uri="{9D8B030D-6E8A-4147-A177-3AD203B41FA5}">
                      <a16:colId xmlns:a16="http://schemas.microsoft.com/office/drawing/2014/main" val="20000"/>
                    </a:ext>
                  </a:extLst>
                </a:gridCol>
                <a:gridCol w="1321233">
                  <a:extLst>
                    <a:ext uri="{9D8B030D-6E8A-4147-A177-3AD203B41FA5}">
                      <a16:colId xmlns:a16="http://schemas.microsoft.com/office/drawing/2014/main" val="20001"/>
                    </a:ext>
                  </a:extLst>
                </a:gridCol>
                <a:gridCol w="2115519">
                  <a:extLst>
                    <a:ext uri="{9D8B030D-6E8A-4147-A177-3AD203B41FA5}">
                      <a16:colId xmlns:a16="http://schemas.microsoft.com/office/drawing/2014/main" val="20002"/>
                    </a:ext>
                  </a:extLst>
                </a:gridCol>
                <a:gridCol w="2650209">
                  <a:extLst>
                    <a:ext uri="{9D8B030D-6E8A-4147-A177-3AD203B41FA5}">
                      <a16:colId xmlns:a16="http://schemas.microsoft.com/office/drawing/2014/main" val="20003"/>
                    </a:ext>
                  </a:extLst>
                </a:gridCol>
              </a:tblGrid>
              <a:tr h="0">
                <a:tc>
                  <a:txBody>
                    <a:bodyPr/>
                    <a:lstStyle/>
                    <a:p>
                      <a:pPr algn="ctr"/>
                      <a:r>
                        <a:rPr lang="en-US" sz="1400" dirty="0"/>
                        <a:t>Proceeding</a:t>
                      </a:r>
                    </a:p>
                  </a:txBody>
                  <a:tcPr/>
                </a:tc>
                <a:tc>
                  <a:txBody>
                    <a:bodyPr/>
                    <a:lstStyle/>
                    <a:p>
                      <a:pPr algn="ctr"/>
                      <a:r>
                        <a:rPr lang="en-US" sz="1400" dirty="0"/>
                        <a:t>Plaintiff</a:t>
                      </a:r>
                    </a:p>
                  </a:txBody>
                  <a:tcPr/>
                </a:tc>
                <a:tc>
                  <a:txBody>
                    <a:bodyPr/>
                    <a:lstStyle/>
                    <a:p>
                      <a:pPr algn="ctr"/>
                      <a:r>
                        <a:rPr lang="en-US" sz="1400" dirty="0" err="1"/>
                        <a:t>Formum</a:t>
                      </a:r>
                      <a:endParaRPr lang="en-US" sz="1400" dirty="0"/>
                    </a:p>
                  </a:txBody>
                  <a:tcPr/>
                </a:tc>
                <a:tc>
                  <a:txBody>
                    <a:bodyPr/>
                    <a:lstStyle/>
                    <a:p>
                      <a:pPr algn="ctr"/>
                      <a:r>
                        <a:rPr lang="en-US" sz="1400" dirty="0"/>
                        <a:t>Likely timing</a:t>
                      </a:r>
                    </a:p>
                  </a:txBody>
                  <a:tcPr/>
                </a:tc>
                <a:extLst>
                  <a:ext uri="{0D108BD9-81ED-4DB2-BD59-A6C34878D82A}">
                    <a16:rowId xmlns:a16="http://schemas.microsoft.com/office/drawing/2014/main" val="10000"/>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Preliminary</a:t>
                      </a:r>
                      <a:r>
                        <a:rPr lang="en-US" sz="1400" baseline="0" dirty="0"/>
                        <a:t> injunction</a:t>
                      </a:r>
                      <a:endParaRPr lang="en-US" sz="1400" dirty="0"/>
                    </a:p>
                  </a:txBody>
                  <a:tcPr/>
                </a:tc>
                <a:tc>
                  <a:txBody>
                    <a:bodyPr/>
                    <a:lstStyle/>
                    <a:p>
                      <a:pPr algn="ctr"/>
                      <a:r>
                        <a:rPr lang="en-US" sz="1400" dirty="0"/>
                        <a:t>DOJ or FTC</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Federal district court</a:t>
                      </a:r>
                    </a:p>
                    <a:p>
                      <a:endParaRPr lang="en-US"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6.5 months from filing of the complaint</a:t>
                      </a:r>
                    </a:p>
                  </a:txBody>
                  <a:tcPr/>
                </a:tc>
                <a:extLst>
                  <a:ext uri="{0D108BD9-81ED-4DB2-BD59-A6C34878D82A}">
                    <a16:rowId xmlns:a16="http://schemas.microsoft.com/office/drawing/2014/main" val="10001"/>
                  </a:ext>
                </a:extLst>
              </a:tr>
              <a:tr h="370840">
                <a:tc>
                  <a:txBody>
                    <a:bodyPr/>
                    <a:lstStyle/>
                    <a:p>
                      <a:r>
                        <a:rPr lang="en-US" sz="1400" dirty="0"/>
                        <a:t>Appeal</a:t>
                      </a:r>
                      <a:r>
                        <a:rPr lang="en-US" sz="1400" baseline="0" dirty="0"/>
                        <a:t> from the grant or denial of a PI </a:t>
                      </a:r>
                      <a:endParaRPr lang="en-US" sz="14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t>DOJ or FTC</a:t>
                      </a:r>
                    </a:p>
                    <a:p>
                      <a:pPr algn="ctr"/>
                      <a:endParaRPr lang="en-US"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Federal court of appeals</a:t>
                      </a:r>
                    </a:p>
                    <a:p>
                      <a:endParaRPr lang="en-US"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Likely to be granted expedited treatment, in which case 6</a:t>
                      </a:r>
                      <a:r>
                        <a:rPr lang="en-US" sz="1400" dirty="0">
                          <a:latin typeface="Arial"/>
                          <a:cs typeface="Arial"/>
                        </a:rPr>
                        <a:t> </a:t>
                      </a:r>
                      <a:r>
                        <a:rPr lang="en-US" sz="1400" dirty="0"/>
                        <a:t>months</a:t>
                      </a:r>
                    </a:p>
                  </a:txBody>
                  <a:tcPr/>
                </a:tc>
                <a:extLst>
                  <a:ext uri="{0D108BD9-81ED-4DB2-BD59-A6C34878D82A}">
                    <a16:rowId xmlns:a16="http://schemas.microsoft.com/office/drawing/2014/main" val="10002"/>
                  </a:ext>
                </a:extLst>
              </a:tr>
              <a:tr h="370840">
                <a:tc>
                  <a:txBody>
                    <a:bodyPr/>
                    <a:lstStyle/>
                    <a:p>
                      <a:r>
                        <a:rPr lang="en-US" sz="1400" dirty="0"/>
                        <a:t>Full trial on the merits</a:t>
                      </a:r>
                    </a:p>
                  </a:txBody>
                  <a:tcPr/>
                </a:tc>
                <a:tc>
                  <a:txBody>
                    <a:bodyPr/>
                    <a:lstStyle/>
                    <a:p>
                      <a:pPr algn="ctr"/>
                      <a:r>
                        <a:rPr lang="en-US" sz="1400" dirty="0"/>
                        <a:t>DOJ</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Federal district court</a:t>
                      </a:r>
                    </a:p>
                  </a:txBody>
                  <a:tcPr/>
                </a:tc>
                <a:tc>
                  <a:txBody>
                    <a:bodyPr/>
                    <a:lstStyle/>
                    <a:p>
                      <a:r>
                        <a:rPr lang="en-US" sz="1400" dirty="0"/>
                        <a:t>Typically consolidated </a:t>
                      </a:r>
                      <a:r>
                        <a:rPr lang="en-US" sz="1400"/>
                        <a:t>with PI</a:t>
                      </a:r>
                      <a:r>
                        <a:rPr lang="en-US" sz="1400">
                          <a:latin typeface="Arial"/>
                          <a:cs typeface="Arial"/>
                        </a:rPr>
                        <a:t> </a:t>
                      </a:r>
                      <a:r>
                        <a:rPr lang="en-US" sz="1400"/>
                        <a:t>hearing </a:t>
                      </a:r>
                      <a:r>
                        <a:rPr lang="en-US" sz="1400" dirty="0"/>
                        <a:t>under Rule</a:t>
                      </a:r>
                      <a:r>
                        <a:rPr lang="en-US" sz="1400" baseline="0" dirty="0"/>
                        <a:t> 65(a)(2)</a:t>
                      </a:r>
                      <a:endParaRPr lang="en-US" sz="1400" dirty="0"/>
                    </a:p>
                  </a:txBody>
                  <a:tcPr/>
                </a:tc>
                <a:extLst>
                  <a:ext uri="{0D108BD9-81ED-4DB2-BD59-A6C34878D82A}">
                    <a16:rowId xmlns:a16="http://schemas.microsoft.com/office/drawing/2014/main" val="10003"/>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Decision of ALF on the merits </a:t>
                      </a:r>
                    </a:p>
                  </a:txBody>
                  <a:tcPr/>
                </a:tc>
                <a:tc>
                  <a:txBody>
                    <a:bodyPr/>
                    <a:lstStyle/>
                    <a:p>
                      <a:pPr algn="ctr"/>
                      <a:r>
                        <a:rPr lang="en-US" sz="1400" dirty="0"/>
                        <a:t>FTC</a:t>
                      </a:r>
                    </a:p>
                  </a:txBody>
                  <a:tcPr/>
                </a:tc>
                <a:tc>
                  <a:txBody>
                    <a:bodyPr/>
                    <a:lstStyle/>
                    <a:p>
                      <a:r>
                        <a:rPr lang="en-US" sz="1400" dirty="0"/>
                        <a:t>FTC administrative law judge (ALJ)</a:t>
                      </a:r>
                    </a:p>
                  </a:txBody>
                  <a:tcPr/>
                </a:tc>
                <a:tc>
                  <a:txBody>
                    <a:bodyPr/>
                    <a:lstStyle/>
                    <a:p>
                      <a:r>
                        <a:rPr lang="en-US" sz="1400" dirty="0"/>
                        <a:t>Within 1 year from issuance</a:t>
                      </a:r>
                      <a:r>
                        <a:rPr lang="en-US" sz="1400" baseline="0" dirty="0"/>
                        <a:t> of administrative complaint</a:t>
                      </a:r>
                      <a:r>
                        <a:rPr lang="en-US" sz="1400" baseline="30000" dirty="0"/>
                        <a:t>1</a:t>
                      </a:r>
                    </a:p>
                  </a:txBody>
                  <a:tcPr/>
                </a:tc>
                <a:extLst>
                  <a:ext uri="{0D108BD9-81ED-4DB2-BD59-A6C34878D82A}">
                    <a16:rowId xmlns:a16="http://schemas.microsoft.com/office/drawing/2014/main" val="10004"/>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Appeal from the administrative trial</a:t>
                      </a:r>
                    </a:p>
                  </a:txBody>
                  <a:tcPr/>
                </a:tc>
                <a:tc>
                  <a:txBody>
                    <a:bodyPr/>
                    <a:lstStyle/>
                    <a:p>
                      <a:pPr algn="ctr"/>
                      <a:r>
                        <a:rPr lang="en-US" sz="1400" dirty="0"/>
                        <a:t>FTC</a:t>
                      </a:r>
                    </a:p>
                  </a:txBody>
                  <a:tcPr/>
                </a:tc>
                <a:tc>
                  <a:txBody>
                    <a:bodyPr/>
                    <a:lstStyle/>
                    <a:p>
                      <a:r>
                        <a:rPr lang="en-US" sz="1400" dirty="0"/>
                        <a:t>Full FTC</a:t>
                      </a:r>
                    </a:p>
                  </a:txBody>
                  <a:tcPr/>
                </a:tc>
                <a:tc>
                  <a:txBody>
                    <a:bodyPr/>
                    <a:lstStyle/>
                    <a:p>
                      <a:endParaRPr lang="en-US" sz="1400" dirty="0"/>
                    </a:p>
                  </a:txBody>
                  <a:tcPr/>
                </a:tc>
                <a:extLst>
                  <a:ext uri="{0D108BD9-81ED-4DB2-BD59-A6C34878D82A}">
                    <a16:rowId xmlns:a16="http://schemas.microsoft.com/office/drawing/2014/main" val="10005"/>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Appeal from an FTC decision on the merits</a:t>
                      </a:r>
                    </a:p>
                  </a:txBody>
                  <a:tcPr/>
                </a:tc>
                <a:tc>
                  <a:txBody>
                    <a:bodyPr/>
                    <a:lstStyle/>
                    <a:p>
                      <a:pPr algn="ctr"/>
                      <a:r>
                        <a:rPr lang="en-US" sz="1400" dirty="0"/>
                        <a:t>FTC</a:t>
                      </a:r>
                    </a:p>
                  </a:txBody>
                  <a:tcPr/>
                </a:tc>
                <a:tc>
                  <a:txBody>
                    <a:bodyPr/>
                    <a:lstStyle/>
                    <a:p>
                      <a:r>
                        <a:rPr lang="en-US" sz="1400" dirty="0"/>
                        <a:t>Federal court of appeal</a:t>
                      </a:r>
                    </a:p>
                  </a:txBody>
                  <a:tcPr/>
                </a:tc>
                <a:tc>
                  <a:txBody>
                    <a:bodyPr/>
                    <a:lstStyle/>
                    <a:p>
                      <a:r>
                        <a:rPr lang="en-US" sz="1400" dirty="0"/>
                        <a:t>One year or more</a:t>
                      </a:r>
                    </a:p>
                  </a:txBody>
                  <a:tcPr/>
                </a:tc>
                <a:extLst>
                  <a:ext uri="{0D108BD9-81ED-4DB2-BD59-A6C34878D82A}">
                    <a16:rowId xmlns:a16="http://schemas.microsoft.com/office/drawing/2014/main" val="10006"/>
                  </a:ext>
                </a:extLst>
              </a:tr>
            </a:tbl>
          </a:graphicData>
        </a:graphic>
      </p:graphicFrame>
      <p:sp>
        <p:nvSpPr>
          <p:cNvPr id="5" name="TextBox 4"/>
          <p:cNvSpPr txBox="1"/>
          <p:nvPr/>
        </p:nvSpPr>
        <p:spPr>
          <a:xfrm>
            <a:off x="405246" y="5125290"/>
            <a:ext cx="8333237" cy="1015663"/>
          </a:xfrm>
          <a:prstGeom prst="rect">
            <a:avLst/>
          </a:prstGeom>
          <a:noFill/>
        </p:spPr>
        <p:txBody>
          <a:bodyPr wrap="square" rtlCol="0">
            <a:spAutoFit/>
          </a:bodyPr>
          <a:lstStyle/>
          <a:p>
            <a:r>
              <a:rPr lang="en-US" sz="1200" baseline="30000" dirty="0"/>
              <a:t>1</a:t>
            </a:r>
            <a:r>
              <a:rPr lang="en-US" sz="1200" dirty="0"/>
              <a:t> By FTC rule, the administrative trial must begin no less than 5 months after the filing of the administrative complaint if the FTC has sought preliminary injunctive relief under Section 13(b). 16 C.F.R. § 3.11(b)(4). The evidentiary hearing may last no more than 30 trial days (about 1.5 calendar months). </a:t>
            </a:r>
            <a:r>
              <a:rPr lang="en-US" sz="1200" i="1" dirty="0"/>
              <a:t>Id</a:t>
            </a:r>
            <a:r>
              <a:rPr lang="en-US" sz="1200" dirty="0"/>
              <a:t>. § 3.41(b). The parties must file their proposed findings of fact, conclusions of law, and order within 21 days of the close of the evidentiary hearing. Id. § 3.46(a). The ALJ must issue a decision with 70 days of the filing of the proposed findings of fact and conclusions of law. Id. § 3.51(a). </a:t>
            </a:r>
          </a:p>
        </p:txBody>
      </p:sp>
    </p:spTree>
    <p:extLst>
      <p:ext uri="{BB962C8B-B14F-4D97-AF65-F5344CB8AC3E}">
        <p14:creationId xmlns:p14="http://schemas.microsoft.com/office/powerpoint/2010/main" val="39266654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Contrasts between the DOJ and FTC</a:t>
            </a:r>
          </a:p>
        </p:txBody>
      </p:sp>
      <p:sp>
        <p:nvSpPr>
          <p:cNvPr id="3" name="Content Placeholder 2"/>
          <p:cNvSpPr>
            <a:spLocks noGrp="1"/>
          </p:cNvSpPr>
          <p:nvPr>
            <p:ph idx="1"/>
          </p:nvPr>
        </p:nvSpPr>
        <p:spPr/>
        <p:txBody>
          <a:bodyPr/>
          <a:lstStyle/>
          <a:p>
            <a:r>
              <a:rPr lang="en-US" dirty="0"/>
              <a:t>Authority</a:t>
            </a:r>
          </a:p>
          <a:p>
            <a:pPr lvl="1"/>
            <a:r>
              <a:rPr lang="en-US" dirty="0"/>
              <a:t>DOJ</a:t>
            </a:r>
          </a:p>
          <a:p>
            <a:pPr lvl="2"/>
            <a:r>
              <a:rPr lang="en-US" dirty="0"/>
              <a:t>Purely a prosecutorial agency</a:t>
            </a:r>
          </a:p>
          <a:p>
            <a:pPr lvl="1"/>
            <a:r>
              <a:rPr lang="en-US" dirty="0"/>
              <a:t>FTC </a:t>
            </a:r>
          </a:p>
          <a:p>
            <a:pPr lvl="2"/>
            <a:r>
              <a:rPr lang="en-US" dirty="0"/>
              <a:t>Both prosecutes and adjudicates</a:t>
            </a:r>
          </a:p>
          <a:p>
            <a:endParaRPr lang="en-US" dirty="0"/>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13</a:t>
            </a:fld>
            <a:endParaRPr lang="en-US" altLang="en-US" dirty="0"/>
          </a:p>
        </p:txBody>
      </p:sp>
    </p:spTree>
    <p:extLst>
      <p:ext uri="{BB962C8B-B14F-4D97-AF65-F5344CB8AC3E}">
        <p14:creationId xmlns:p14="http://schemas.microsoft.com/office/powerpoint/2010/main" val="36631132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Contrasts between the DOJ and FTC</a:t>
            </a:r>
          </a:p>
        </p:txBody>
      </p:sp>
      <p:sp>
        <p:nvSpPr>
          <p:cNvPr id="3" name="Content Placeholder 2"/>
          <p:cNvSpPr>
            <a:spLocks noGrp="1"/>
          </p:cNvSpPr>
          <p:nvPr>
            <p:ph idx="1"/>
          </p:nvPr>
        </p:nvSpPr>
        <p:spPr/>
        <p:txBody>
          <a:bodyPr/>
          <a:lstStyle/>
          <a:p>
            <a:r>
              <a:rPr lang="en-US" dirty="0"/>
              <a:t>Adjudicators</a:t>
            </a:r>
          </a:p>
          <a:p>
            <a:pPr lvl="1"/>
            <a:r>
              <a:rPr lang="en-US" dirty="0"/>
              <a:t>DOJ actions</a:t>
            </a:r>
          </a:p>
          <a:p>
            <a:pPr lvl="2"/>
            <a:r>
              <a:rPr lang="en-US" dirty="0"/>
              <a:t>Same district court judge decides preliminary injunction and merits/permanent injunction</a:t>
            </a:r>
          </a:p>
          <a:p>
            <a:pPr lvl="2"/>
            <a:r>
              <a:rPr lang="en-US" dirty="0"/>
              <a:t>Appeal to the federal court of appeals in the circuit containing the district court</a:t>
            </a:r>
          </a:p>
          <a:p>
            <a:pPr lvl="2"/>
            <a:r>
              <a:rPr lang="en-US" dirty="0"/>
              <a:t>Appellate standard: Abuse of discretion</a:t>
            </a:r>
          </a:p>
          <a:p>
            <a:pPr lvl="1"/>
            <a:r>
              <a:rPr lang="en-US" dirty="0"/>
              <a:t>FTC actions</a:t>
            </a:r>
          </a:p>
          <a:p>
            <a:pPr lvl="2"/>
            <a:r>
              <a:rPr lang="en-US" dirty="0"/>
              <a:t>District court judge only decides preliminary injunction—has no further involvement in the merger challenge</a:t>
            </a:r>
          </a:p>
          <a:p>
            <a:pPr lvl="2"/>
            <a:r>
              <a:rPr lang="en-US" dirty="0"/>
              <a:t>ALJ (an FTC employee) decides permanent injunction</a:t>
            </a:r>
          </a:p>
          <a:p>
            <a:pPr lvl="2"/>
            <a:r>
              <a:rPr lang="en-US" dirty="0"/>
              <a:t>Initial appeal lies to the full Commission—usually most if not all of the same five people who voted out the complaint</a:t>
            </a:r>
          </a:p>
          <a:p>
            <a:pPr lvl="2"/>
            <a:r>
              <a:rPr lang="en-US" dirty="0"/>
              <a:t>Appeal to any federal court of appeals with venue</a:t>
            </a:r>
          </a:p>
          <a:p>
            <a:pPr lvl="2"/>
            <a:r>
              <a:rPr lang="en-US" dirty="0"/>
              <a:t>Appellate standard:</a:t>
            </a:r>
            <a:r>
              <a:rPr lang="en-US" baseline="30000" dirty="0"/>
              <a:t>2</a:t>
            </a:r>
          </a:p>
          <a:p>
            <a:pPr lvl="3"/>
            <a:r>
              <a:rPr lang="en-US" dirty="0"/>
              <a:t>Legal conclusions: De novo</a:t>
            </a:r>
          </a:p>
          <a:p>
            <a:pPr lvl="3"/>
            <a:r>
              <a:rPr lang="en-US" dirty="0"/>
              <a:t>Factual findings: Substantial evidence rule—regarded as very deferential</a:t>
            </a:r>
          </a:p>
          <a:p>
            <a:pPr lvl="4"/>
            <a:r>
              <a:rPr lang="en-US" dirty="0"/>
              <a:t>Substantial evidence is evidence that “a reasonable mind might accept as adequate to support a conclusion.”</a:t>
            </a:r>
            <a:r>
              <a:rPr lang="en-US" baseline="30000" dirty="0"/>
              <a:t>3</a:t>
            </a:r>
          </a:p>
          <a:p>
            <a:pPr lvl="4"/>
            <a:r>
              <a:rPr lang="en-US" dirty="0"/>
              <a:t>15 U.S.C. § 45(c) provides that “[t]he findings of the Commission as to the facts, if supported by evidence, shall be conclusive.” </a:t>
            </a:r>
          </a:p>
          <a:p>
            <a:endParaRPr lang="en-US" dirty="0"/>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14</a:t>
            </a:fld>
            <a:endParaRPr lang="en-US" altLang="en-US" dirty="0"/>
          </a:p>
        </p:txBody>
      </p:sp>
      <p:sp>
        <p:nvSpPr>
          <p:cNvPr id="5" name="TextBox 4"/>
          <p:cNvSpPr txBox="1"/>
          <p:nvPr/>
        </p:nvSpPr>
        <p:spPr>
          <a:xfrm>
            <a:off x="466725" y="5715000"/>
            <a:ext cx="5617307" cy="461665"/>
          </a:xfrm>
          <a:prstGeom prst="rect">
            <a:avLst/>
          </a:prstGeom>
          <a:noFill/>
        </p:spPr>
        <p:txBody>
          <a:bodyPr wrap="none" rtlCol="0">
            <a:spAutoFit/>
          </a:bodyPr>
          <a:lstStyle/>
          <a:p>
            <a:r>
              <a:rPr lang="en-US" sz="1200" baseline="30000" dirty="0"/>
              <a:t>2</a:t>
            </a:r>
            <a:r>
              <a:rPr lang="en-US" sz="1200" dirty="0"/>
              <a:t>  ProMedica Health Sys., Inc. v. FTC, No. 12-3583, at 7 (6th Cir. Apr. 22, 2014).</a:t>
            </a:r>
            <a:br>
              <a:rPr lang="en-US" sz="1200" dirty="0"/>
            </a:br>
            <a:r>
              <a:rPr lang="en-US" sz="1200" baseline="30000" dirty="0"/>
              <a:t>3</a:t>
            </a:r>
            <a:r>
              <a:rPr lang="en-US" sz="1200" dirty="0"/>
              <a:t>  </a:t>
            </a:r>
            <a:r>
              <a:rPr lang="en-US" sz="1200" i="1" dirty="0"/>
              <a:t>Id</a:t>
            </a:r>
            <a:r>
              <a:rPr lang="en-US" sz="1200" dirty="0"/>
              <a:t>. (quoting </a:t>
            </a:r>
            <a:r>
              <a:rPr lang="en-US" sz="1200" dirty="0" err="1"/>
              <a:t>Realcomp</a:t>
            </a:r>
            <a:r>
              <a:rPr lang="en-US" sz="1200" dirty="0"/>
              <a:t> II, Ltd. v. FTC, 635 F.3d 815, 824 (6th Cir. 2011)</a:t>
            </a:r>
          </a:p>
        </p:txBody>
      </p:sp>
    </p:spTree>
    <p:extLst>
      <p:ext uri="{BB962C8B-B14F-4D97-AF65-F5344CB8AC3E}">
        <p14:creationId xmlns:p14="http://schemas.microsoft.com/office/powerpoint/2010/main" val="36693309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Contrasts between the DOJ and FTC</a:t>
            </a:r>
          </a:p>
        </p:txBody>
      </p:sp>
      <p:sp>
        <p:nvSpPr>
          <p:cNvPr id="3" name="Content Placeholder 2"/>
          <p:cNvSpPr>
            <a:spLocks noGrp="1"/>
          </p:cNvSpPr>
          <p:nvPr>
            <p:ph idx="1"/>
          </p:nvPr>
        </p:nvSpPr>
        <p:spPr/>
        <p:txBody>
          <a:bodyPr/>
          <a:lstStyle/>
          <a:p>
            <a:r>
              <a:rPr lang="en-US" dirty="0"/>
              <a:t>Consolidation under FRCP 65(a)(2)</a:t>
            </a:r>
          </a:p>
          <a:p>
            <a:pPr lvl="1"/>
            <a:r>
              <a:rPr lang="en-US" dirty="0"/>
              <a:t>DOJ: Will consent to consolidating preliminary injunction hearing with trial on the merits </a:t>
            </a:r>
          </a:p>
          <a:p>
            <a:pPr lvl="1"/>
            <a:r>
              <a:rPr lang="en-US" dirty="0"/>
              <a:t>FTC: Never consents to consolidation—always insists on separate administrative trial and appeal to the full Commission</a:t>
            </a:r>
          </a:p>
          <a:p>
            <a:r>
              <a:rPr lang="en-US" dirty="0"/>
              <a:t>Rules of procedure and evidence</a:t>
            </a:r>
          </a:p>
          <a:p>
            <a:pPr lvl="1"/>
            <a:r>
              <a:rPr lang="en-US" dirty="0"/>
              <a:t>DOJ: </a:t>
            </a:r>
          </a:p>
          <a:p>
            <a:pPr lvl="2"/>
            <a:r>
              <a:rPr lang="en-US" dirty="0"/>
              <a:t>Must follow the Federal Rules of Civil Procedure and the Federal Rules of Evidence applicable to all federal court proceedings</a:t>
            </a:r>
          </a:p>
          <a:p>
            <a:pPr lvl="1"/>
            <a:r>
              <a:rPr lang="en-US" dirty="0"/>
              <a:t>FTC</a:t>
            </a:r>
          </a:p>
          <a:p>
            <a:pPr lvl="2"/>
            <a:r>
              <a:rPr lang="en-US" dirty="0"/>
              <a:t>Follows the FTC Rules of Practice</a:t>
            </a:r>
          </a:p>
          <a:p>
            <a:pPr lvl="2"/>
            <a:r>
              <a:rPr lang="en-US" dirty="0"/>
              <a:t>Do not incorporate FRCP or FRE</a:t>
            </a:r>
          </a:p>
          <a:p>
            <a:pPr lvl="3"/>
            <a:r>
              <a:rPr lang="en-US" dirty="0"/>
              <a:t>E.g., do not adopt limitations on the number of interrogatories or the length of depositions</a:t>
            </a:r>
          </a:p>
          <a:p>
            <a:r>
              <a:rPr lang="en-US" dirty="0"/>
              <a:t>Preliminary injunction standard</a:t>
            </a:r>
          </a:p>
          <a:p>
            <a:pPr lvl="1"/>
            <a:r>
              <a:rPr lang="en-US" dirty="0"/>
              <a:t>Arguably lower threshold in FTC Section 13(b) proceedings than in DOJ Section15 proceedings (discussed below)</a:t>
            </a:r>
          </a:p>
          <a:p>
            <a:pPr lvl="2"/>
            <a:endParaRPr lang="en-US" dirty="0"/>
          </a:p>
          <a:p>
            <a:endParaRPr lang="en-US" dirty="0"/>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15</a:t>
            </a:fld>
            <a:endParaRPr lang="en-US" altLang="en-US" dirty="0"/>
          </a:p>
        </p:txBody>
      </p:sp>
    </p:spTree>
    <p:extLst>
      <p:ext uri="{BB962C8B-B14F-4D97-AF65-F5344CB8AC3E}">
        <p14:creationId xmlns:p14="http://schemas.microsoft.com/office/powerpoint/2010/main" val="34711974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Winter v. Natural Res. Def. Council, Inc.</a:t>
            </a:r>
            <a:r>
              <a:rPr lang="en-US" baseline="30000" dirty="0"/>
              <a:t>1</a:t>
            </a:r>
            <a:r>
              <a:rPr lang="en-US" dirty="0"/>
              <a:t> </a:t>
            </a:r>
          </a:p>
        </p:txBody>
      </p:sp>
      <p:sp>
        <p:nvSpPr>
          <p:cNvPr id="3" name="Content Placeholder 2"/>
          <p:cNvSpPr>
            <a:spLocks noGrp="1"/>
          </p:cNvSpPr>
          <p:nvPr>
            <p:ph idx="1"/>
          </p:nvPr>
        </p:nvSpPr>
        <p:spPr/>
        <p:txBody>
          <a:bodyPr/>
          <a:lstStyle/>
          <a:p>
            <a:r>
              <a:rPr lang="en-US" dirty="0"/>
              <a:t>Seminal Supreme Court case on preliminary injunctions</a:t>
            </a:r>
          </a:p>
          <a:p>
            <a:r>
              <a:rPr lang="en-US" dirty="0"/>
              <a:t>“A preliminary injunction is an extraordinary remedy never awarded as of right.”</a:t>
            </a:r>
            <a:r>
              <a:rPr lang="en-US" baseline="30000" dirty="0"/>
              <a:t>2</a:t>
            </a:r>
          </a:p>
          <a:p>
            <a:r>
              <a:rPr lang="en-US" i="1" dirty="0"/>
              <a:t>Winter</a:t>
            </a:r>
            <a:r>
              <a:rPr lang="en-US" dirty="0"/>
              <a:t> test</a:t>
            </a:r>
          </a:p>
          <a:p>
            <a:endParaRPr lang="en-US" dirty="0"/>
          </a:p>
          <a:p>
            <a:endParaRPr lang="en-US" dirty="0"/>
          </a:p>
          <a:p>
            <a:r>
              <a:rPr lang="en-US" dirty="0"/>
              <a:t>Sliding scale</a:t>
            </a:r>
          </a:p>
          <a:p>
            <a:pPr lvl="1"/>
            <a:r>
              <a:rPr lang="en-US" dirty="0"/>
              <a:t>Prior to </a:t>
            </a:r>
            <a:r>
              <a:rPr lang="en-US" i="1" dirty="0"/>
              <a:t>Winter</a:t>
            </a:r>
            <a:r>
              <a:rPr lang="en-US" dirty="0"/>
              <a:t>, many courts held that the four factors could be balanced on a sliding scale, so that, for example, a weak showing of likelihood of success could be offset by a strong showing of irreparable harm </a:t>
            </a:r>
          </a:p>
          <a:p>
            <a:pPr lvl="1"/>
            <a:r>
              <a:rPr lang="en-US" dirty="0"/>
              <a:t>Post-</a:t>
            </a:r>
            <a:r>
              <a:rPr lang="en-US" i="1" dirty="0"/>
              <a:t>Winter</a:t>
            </a:r>
            <a:r>
              <a:rPr lang="en-US" dirty="0"/>
              <a:t>, some courts have rejected the sliding scale, holding that </a:t>
            </a:r>
            <a:r>
              <a:rPr lang="en-US" i="1" dirty="0"/>
              <a:t>Winter </a:t>
            </a:r>
            <a:r>
              <a:rPr lang="en-US" dirty="0"/>
              <a:t>requires a likelihood of success on the merits as an independent, free-standing requirement for a preliminary injunction</a:t>
            </a:r>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16</a:t>
            </a:fld>
            <a:endParaRPr lang="en-US" altLang="en-US"/>
          </a:p>
        </p:txBody>
      </p:sp>
      <p:sp>
        <p:nvSpPr>
          <p:cNvPr id="5" name="TextBox 4"/>
          <p:cNvSpPr txBox="1"/>
          <p:nvPr/>
        </p:nvSpPr>
        <p:spPr>
          <a:xfrm>
            <a:off x="478874" y="5522178"/>
            <a:ext cx="5209775" cy="646331"/>
          </a:xfrm>
          <a:prstGeom prst="rect">
            <a:avLst/>
          </a:prstGeom>
          <a:noFill/>
        </p:spPr>
        <p:txBody>
          <a:bodyPr wrap="square" rtlCol="0">
            <a:spAutoFit/>
          </a:bodyPr>
          <a:lstStyle/>
          <a:p>
            <a:r>
              <a:rPr lang="en-US" sz="1200" baseline="30000" dirty="0"/>
              <a:t>1</a:t>
            </a:r>
            <a:r>
              <a:rPr lang="en-US" sz="1200" dirty="0"/>
              <a:t> 555 U.S. 7 (2008). </a:t>
            </a:r>
          </a:p>
          <a:p>
            <a:r>
              <a:rPr lang="en-US" sz="1200" baseline="30000" dirty="0"/>
              <a:t>2</a:t>
            </a:r>
            <a:r>
              <a:rPr lang="en-US" sz="1200" dirty="0"/>
              <a:t> </a:t>
            </a:r>
            <a:r>
              <a:rPr lang="en-US" sz="1200" i="1" dirty="0"/>
              <a:t>Id</a:t>
            </a:r>
            <a:r>
              <a:rPr lang="en-US" sz="1200" dirty="0"/>
              <a:t>. at 24. </a:t>
            </a:r>
          </a:p>
          <a:p>
            <a:r>
              <a:rPr lang="en-US" sz="1200" baseline="30000" dirty="0"/>
              <a:t>3</a:t>
            </a:r>
            <a:r>
              <a:rPr lang="en-US" sz="1200" dirty="0"/>
              <a:t> </a:t>
            </a:r>
            <a:r>
              <a:rPr lang="en-US" sz="1200" i="1" dirty="0"/>
              <a:t>Id</a:t>
            </a:r>
            <a:r>
              <a:rPr lang="en-US" sz="1200" dirty="0"/>
              <a:t> at 20.</a:t>
            </a:r>
          </a:p>
        </p:txBody>
      </p:sp>
      <p:sp>
        <p:nvSpPr>
          <p:cNvPr id="6" name="TextBox 5"/>
          <p:cNvSpPr txBox="1"/>
          <p:nvPr/>
        </p:nvSpPr>
        <p:spPr>
          <a:xfrm>
            <a:off x="1304925" y="6029325"/>
            <a:ext cx="184731" cy="369332"/>
          </a:xfrm>
          <a:prstGeom prst="rect">
            <a:avLst/>
          </a:prstGeom>
          <a:noFill/>
        </p:spPr>
        <p:txBody>
          <a:bodyPr wrap="none" rtlCol="0">
            <a:spAutoFit/>
          </a:bodyPr>
          <a:lstStyle/>
          <a:p>
            <a:endParaRPr lang="en-US" dirty="0"/>
          </a:p>
        </p:txBody>
      </p:sp>
      <p:sp>
        <p:nvSpPr>
          <p:cNvPr id="7" name="TextBox 6"/>
          <p:cNvSpPr txBox="1"/>
          <p:nvPr/>
        </p:nvSpPr>
        <p:spPr>
          <a:xfrm>
            <a:off x="1304925" y="2696246"/>
            <a:ext cx="6762750" cy="954107"/>
          </a:xfrm>
          <a:prstGeom prst="rect">
            <a:avLst/>
          </a:prstGeom>
          <a:noFill/>
          <a:ln>
            <a:solidFill>
              <a:schemeClr val="tx2"/>
            </a:solidFill>
          </a:ln>
        </p:spPr>
        <p:txBody>
          <a:bodyPr wrap="square" rtlCol="0">
            <a:spAutoFit/>
          </a:bodyPr>
          <a:lstStyle/>
          <a:p>
            <a:r>
              <a:rPr lang="en-US" sz="1400" dirty="0"/>
              <a:t>A [private] plaintiff seeking a preliminary injunction must establish [1] that he is likely to succeed on the merits, [2] that he is likely to suffer irreparable harm in the absence of preliminary relief, [3] that the balance of equities tips in his favor, and [4] that an injunction is in the public interest.</a:t>
            </a:r>
            <a:r>
              <a:rPr lang="en-US" sz="1400" baseline="30000" dirty="0"/>
              <a:t>3</a:t>
            </a:r>
            <a:r>
              <a:rPr lang="en-US" sz="1400" dirty="0"/>
              <a:t> </a:t>
            </a:r>
          </a:p>
        </p:txBody>
      </p:sp>
    </p:spTree>
    <p:extLst>
      <p:ext uri="{BB962C8B-B14F-4D97-AF65-F5344CB8AC3E}">
        <p14:creationId xmlns:p14="http://schemas.microsoft.com/office/powerpoint/2010/main" val="33874745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Winter v. Natural Res. Def. Council, Inc. </a:t>
            </a:r>
          </a:p>
        </p:txBody>
      </p:sp>
      <p:sp>
        <p:nvSpPr>
          <p:cNvPr id="3" name="Content Placeholder 2"/>
          <p:cNvSpPr>
            <a:spLocks noGrp="1"/>
          </p:cNvSpPr>
          <p:nvPr>
            <p:ph idx="1"/>
          </p:nvPr>
        </p:nvSpPr>
        <p:spPr/>
        <p:txBody>
          <a:bodyPr/>
          <a:lstStyle/>
          <a:p>
            <a:r>
              <a:rPr lang="en-US" dirty="0"/>
              <a:t>DOJ/FTC challenges</a:t>
            </a:r>
          </a:p>
          <a:p>
            <a:pPr lvl="1"/>
            <a:r>
              <a:rPr lang="en-US" dirty="0"/>
              <a:t>Irreparable harm is presumed to result if the law is violated</a:t>
            </a:r>
          </a:p>
          <a:p>
            <a:pPr lvl="2"/>
            <a:r>
              <a:rPr lang="en-US" dirty="0"/>
              <a:t>Other cases hold that the element of irreparable harm is simply not part of the test when the government is the plaintiff and is seeking to prevent a violation of law</a:t>
            </a:r>
          </a:p>
          <a:p>
            <a:pPr lvl="1"/>
            <a:r>
              <a:rPr lang="en-US" dirty="0"/>
              <a:t>Balance of the equities</a:t>
            </a:r>
          </a:p>
          <a:p>
            <a:pPr lvl="2"/>
            <a:r>
              <a:rPr lang="en-US" dirty="0"/>
              <a:t>The public equities when there is a likelihood of success on the merits</a:t>
            </a:r>
          </a:p>
          <a:p>
            <a:pPr lvl="3"/>
            <a:r>
              <a:rPr lang="en-US" dirty="0"/>
              <a:t>The public interest in effectively enforcing the antitrust laws </a:t>
            </a:r>
          </a:p>
          <a:p>
            <a:pPr lvl="3"/>
            <a:r>
              <a:rPr lang="en-US" i="1" dirty="0"/>
              <a:t>In addition for a preliminary injunction</a:t>
            </a:r>
            <a:r>
              <a:rPr lang="en-US" dirty="0"/>
              <a:t>: The public interest in ensuring that effective relief may be ordered if the government succeeds at the trial on the merits</a:t>
            </a:r>
          </a:p>
          <a:p>
            <a:pPr lvl="2"/>
            <a:r>
              <a:rPr lang="en-US" dirty="0"/>
              <a:t>The public equities almost always outweigh any </a:t>
            </a:r>
            <a:r>
              <a:rPr lang="en-US"/>
              <a:t>private equity </a:t>
            </a:r>
            <a:endParaRPr lang="en-US" dirty="0"/>
          </a:p>
          <a:p>
            <a:pPr lvl="1"/>
            <a:r>
              <a:rPr lang="en-US" dirty="0"/>
              <a:t>Therefore, the critical factor when the government seeks a preliminary injunction is the requisite likelihood of success on the merits</a:t>
            </a:r>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17</a:t>
            </a:fld>
            <a:endParaRPr lang="en-US" altLang="en-US"/>
          </a:p>
        </p:txBody>
      </p:sp>
      <p:sp>
        <p:nvSpPr>
          <p:cNvPr id="6" name="TextBox 5"/>
          <p:cNvSpPr txBox="1"/>
          <p:nvPr/>
        </p:nvSpPr>
        <p:spPr>
          <a:xfrm>
            <a:off x="1304925" y="6029325"/>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7597555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Temporary restraining orders (TROs)</a:t>
            </a:r>
          </a:p>
        </p:txBody>
      </p:sp>
      <p:sp>
        <p:nvSpPr>
          <p:cNvPr id="3" name="Content Placeholder 2"/>
          <p:cNvSpPr>
            <a:spLocks noGrp="1"/>
          </p:cNvSpPr>
          <p:nvPr>
            <p:ph idx="1"/>
          </p:nvPr>
        </p:nvSpPr>
        <p:spPr>
          <a:xfrm>
            <a:off x="457199" y="1058400"/>
            <a:ext cx="8334375" cy="4996325"/>
          </a:xfrm>
        </p:spPr>
        <p:txBody>
          <a:bodyPr/>
          <a:lstStyle/>
          <a:p>
            <a:r>
              <a:rPr lang="en-US" dirty="0"/>
              <a:t>Emergency interim relief a court may enter to maintain the status quo pending a fuller hearing on a motion for a preliminary injunction</a:t>
            </a:r>
          </a:p>
          <a:p>
            <a:pPr lvl="1"/>
            <a:r>
              <a:rPr lang="en-US" dirty="0"/>
              <a:t>May be used to block the imminent closing of a challenged merger </a:t>
            </a:r>
          </a:p>
          <a:p>
            <a:pPr lvl="1"/>
            <a:r>
              <a:rPr lang="en-US" dirty="0"/>
              <a:t>Initiated by motion (usually filed simultaneously with the complaint) accompanied by a request to see the judge immediately</a:t>
            </a:r>
          </a:p>
          <a:p>
            <a:r>
              <a:rPr lang="en-US" dirty="0"/>
              <a:t>Ex parte entry</a:t>
            </a:r>
            <a:r>
              <a:rPr lang="en-US" baseline="30000" dirty="0"/>
              <a:t>1</a:t>
            </a:r>
            <a:r>
              <a:rPr lang="en-US" dirty="0"/>
              <a:t> </a:t>
            </a:r>
          </a:p>
          <a:p>
            <a:pPr lvl="1"/>
            <a:r>
              <a:rPr lang="en-US" dirty="0"/>
              <a:t>May be entered ex parte (without notice or participation by the adverse party) if—</a:t>
            </a:r>
          </a:p>
          <a:p>
            <a:pPr lvl="2"/>
            <a:r>
              <a:rPr lang="en-US" dirty="0"/>
              <a:t>immediate and irreparable injury will result before the adverse party can be heard in opposition, and </a:t>
            </a:r>
          </a:p>
          <a:p>
            <a:pPr lvl="2"/>
            <a:r>
              <a:rPr lang="en-US" dirty="0"/>
              <a:t>the movant sought to give notice to the adverse party or there are good reasons why notice could not be given</a:t>
            </a:r>
          </a:p>
          <a:p>
            <a:pPr lvl="1"/>
            <a:r>
              <a:rPr lang="en-US" dirty="0"/>
              <a:t>In merger antitrust cases—</a:t>
            </a:r>
          </a:p>
          <a:p>
            <a:pPr lvl="2"/>
            <a:r>
              <a:rPr lang="en-US" dirty="0"/>
              <a:t>Immediate and irreparable injury will be threatened if the transaction will close and will be difficult to unwind </a:t>
            </a:r>
            <a:r>
              <a:rPr lang="en-US" dirty="0" err="1"/>
              <a:t>postclosing</a:t>
            </a:r>
            <a:r>
              <a:rPr lang="en-US" dirty="0"/>
              <a:t> (almost a presumption)</a:t>
            </a:r>
          </a:p>
          <a:p>
            <a:pPr lvl="2"/>
            <a:r>
              <a:rPr lang="en-US" dirty="0"/>
              <a:t>BUT as a practical matter the merging parties and their counsel are always available to appear to oppose the TRO</a:t>
            </a:r>
          </a:p>
          <a:p>
            <a:pPr lvl="2"/>
            <a:r>
              <a:rPr lang="en-US" dirty="0"/>
              <a:t>So TROs are never entered ex parte in government merger antitrust cases</a:t>
            </a:r>
          </a:p>
          <a:p>
            <a:pPr lvl="1"/>
            <a:endParaRPr lang="en-US" dirty="0"/>
          </a:p>
          <a:p>
            <a:endParaRPr lang="en-US" dirty="0"/>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18</a:t>
            </a:fld>
            <a:endParaRPr lang="en-US" altLang="en-US" dirty="0"/>
          </a:p>
        </p:txBody>
      </p:sp>
      <p:sp>
        <p:nvSpPr>
          <p:cNvPr id="5" name="TextBox 4"/>
          <p:cNvSpPr txBox="1"/>
          <p:nvPr/>
        </p:nvSpPr>
        <p:spPr>
          <a:xfrm>
            <a:off x="457199" y="5872182"/>
            <a:ext cx="2001702" cy="276999"/>
          </a:xfrm>
          <a:prstGeom prst="rect">
            <a:avLst/>
          </a:prstGeom>
          <a:noFill/>
        </p:spPr>
        <p:txBody>
          <a:bodyPr wrap="none" rtlCol="0">
            <a:spAutoFit/>
          </a:bodyPr>
          <a:lstStyle/>
          <a:p>
            <a:r>
              <a:rPr lang="en-US" sz="1200" baseline="30000" dirty="0"/>
              <a:t>1</a:t>
            </a:r>
            <a:r>
              <a:rPr lang="en-US" sz="1200" dirty="0"/>
              <a:t>  Fed. R. Civ. P. 65(b)(1). </a:t>
            </a:r>
          </a:p>
        </p:txBody>
      </p:sp>
    </p:spTree>
    <p:extLst>
      <p:ext uri="{BB962C8B-B14F-4D97-AF65-F5344CB8AC3E}">
        <p14:creationId xmlns:p14="http://schemas.microsoft.com/office/powerpoint/2010/main" val="39882501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Temporary restraining orders (TROs)</a:t>
            </a:r>
          </a:p>
        </p:txBody>
      </p:sp>
      <p:sp>
        <p:nvSpPr>
          <p:cNvPr id="3" name="Content Placeholder 2"/>
          <p:cNvSpPr>
            <a:spLocks noGrp="1"/>
          </p:cNvSpPr>
          <p:nvPr>
            <p:ph idx="1"/>
          </p:nvPr>
        </p:nvSpPr>
        <p:spPr/>
        <p:txBody>
          <a:bodyPr/>
          <a:lstStyle/>
          <a:p>
            <a:r>
              <a:rPr lang="en-US" dirty="0"/>
              <a:t>Duration</a:t>
            </a:r>
            <a:r>
              <a:rPr lang="en-US" baseline="30000" dirty="0"/>
              <a:t>1</a:t>
            </a:r>
          </a:p>
          <a:p>
            <a:pPr lvl="1"/>
            <a:r>
              <a:rPr lang="en-US" dirty="0"/>
              <a:t>Standard</a:t>
            </a:r>
          </a:p>
          <a:p>
            <a:pPr lvl="2"/>
            <a:r>
              <a:rPr lang="en-US" dirty="0"/>
              <a:t>Not to exceed 14 calendar days</a:t>
            </a:r>
          </a:p>
          <a:p>
            <a:pPr lvl="2"/>
            <a:r>
              <a:rPr lang="en-US" dirty="0"/>
              <a:t>May be extended for good cause by the court for an additional 14 calendar days</a:t>
            </a:r>
          </a:p>
          <a:p>
            <a:pPr lvl="2"/>
            <a:r>
              <a:rPr lang="en-US" dirty="0"/>
              <a:t>The parties may agree on a longer extension (stipulated TRO)</a:t>
            </a:r>
          </a:p>
          <a:p>
            <a:pPr lvl="1"/>
            <a:r>
              <a:rPr lang="en-US" dirty="0"/>
              <a:t>Short duration is the safeguard to the lack of higher standards</a:t>
            </a:r>
          </a:p>
          <a:p>
            <a:pPr lvl="2"/>
            <a:r>
              <a:rPr lang="en-US" dirty="0"/>
              <a:t>Absent consent, if of a longer duration TRO will be treated as a preliminary injunction and must conform to the more rigorous preliminary injunction standards</a:t>
            </a:r>
            <a:r>
              <a:rPr lang="en-US" baseline="30000" dirty="0"/>
              <a:t>2</a:t>
            </a:r>
          </a:p>
          <a:p>
            <a:r>
              <a:rPr lang="en-US" dirty="0"/>
              <a:t>Standard</a:t>
            </a:r>
          </a:p>
          <a:p>
            <a:pPr lvl="1"/>
            <a:r>
              <a:rPr lang="en-US" dirty="0"/>
              <a:t>The standard for issuing a temporary restraining order is the same as the standard for issuing a preliminary injunction</a:t>
            </a:r>
            <a:r>
              <a:rPr lang="en-US" baseline="30000" dirty="0"/>
              <a:t>3</a:t>
            </a:r>
          </a:p>
          <a:p>
            <a:pPr lvl="2"/>
            <a:r>
              <a:rPr lang="en-US" dirty="0"/>
              <a:t>If issued ex parte, efforts to give notice also may be taken into account</a:t>
            </a:r>
          </a:p>
          <a:p>
            <a:pPr lvl="1"/>
            <a:r>
              <a:rPr lang="en-US" dirty="0"/>
              <a:t>But the respective harms to the parties and the public interest will be assessed in light of very limited duration of the TRO (as opposed through the end of the trial on the merits for a preliminary injunction)</a:t>
            </a:r>
          </a:p>
          <a:p>
            <a:endParaRPr lang="en-US" dirty="0"/>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19</a:t>
            </a:fld>
            <a:endParaRPr lang="en-US" altLang="en-US" dirty="0"/>
          </a:p>
        </p:txBody>
      </p:sp>
      <p:sp>
        <p:nvSpPr>
          <p:cNvPr id="5" name="TextBox 4"/>
          <p:cNvSpPr txBox="1"/>
          <p:nvPr/>
        </p:nvSpPr>
        <p:spPr>
          <a:xfrm>
            <a:off x="426203" y="5217401"/>
            <a:ext cx="8162925" cy="1015663"/>
          </a:xfrm>
          <a:prstGeom prst="rect">
            <a:avLst/>
          </a:prstGeom>
          <a:noFill/>
        </p:spPr>
        <p:txBody>
          <a:bodyPr wrap="square" rtlCol="0">
            <a:spAutoFit/>
          </a:bodyPr>
          <a:lstStyle/>
          <a:p>
            <a:r>
              <a:rPr lang="en-US" sz="1200" baseline="30000" dirty="0"/>
              <a:t>1</a:t>
            </a:r>
            <a:r>
              <a:rPr lang="en-US" sz="1200" dirty="0"/>
              <a:t>  Fed. R. Civ. P. 65(b)(2).</a:t>
            </a:r>
            <a:br>
              <a:rPr lang="en-US" sz="1200" dirty="0"/>
            </a:br>
            <a:r>
              <a:rPr lang="en-US" sz="1200" baseline="30000" dirty="0"/>
              <a:t>2</a:t>
            </a:r>
            <a:r>
              <a:rPr lang="en-US" sz="1200" dirty="0"/>
              <a:t>  Sampson v. Murray 415 U.S. 61, 86 &amp; n.58 (1974); </a:t>
            </a:r>
            <a:r>
              <a:rPr lang="en-US" sz="1200" i="1" dirty="0"/>
              <a:t>accord</a:t>
            </a:r>
            <a:r>
              <a:rPr lang="en-US" sz="1200" dirty="0"/>
              <a:t> United Airlines, Inc. v. U.S. Bank, N.A., 406 F.3d 918, 923 (7th Cir. 2005).</a:t>
            </a:r>
            <a:br>
              <a:rPr lang="en-US" sz="1200" dirty="0"/>
            </a:br>
            <a:r>
              <a:rPr lang="en-US" sz="1200" baseline="30000" dirty="0"/>
              <a:t>3</a:t>
            </a:r>
            <a:r>
              <a:rPr lang="en-US" sz="1200" dirty="0"/>
              <a:t> United States v. Tribune </a:t>
            </a:r>
            <a:r>
              <a:rPr lang="en-US" sz="1200" dirty="0" err="1"/>
              <a:t>Publ'g</a:t>
            </a:r>
            <a:r>
              <a:rPr lang="en-US" sz="1200" dirty="0"/>
              <a:t> Co., No. CV1601822AB (PJWX), 2016 WL 2989488, at *1  (C.D. Cal. Mar. 18, 2016) (entering TRO in newspaper merger case).</a:t>
            </a:r>
          </a:p>
        </p:txBody>
      </p:sp>
    </p:spTree>
    <p:extLst>
      <p:ext uri="{BB962C8B-B14F-4D97-AF65-F5344CB8AC3E}">
        <p14:creationId xmlns:p14="http://schemas.microsoft.com/office/powerpoint/2010/main" val="7317156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Topics</a:t>
            </a:r>
          </a:p>
        </p:txBody>
      </p:sp>
      <p:sp>
        <p:nvSpPr>
          <p:cNvPr id="3" name="Content Placeholder 2"/>
          <p:cNvSpPr>
            <a:spLocks noGrp="1"/>
          </p:cNvSpPr>
          <p:nvPr>
            <p:ph idx="1"/>
          </p:nvPr>
        </p:nvSpPr>
        <p:spPr>
          <a:xfrm>
            <a:off x="457200" y="977480"/>
            <a:ext cx="8229600" cy="4996325"/>
          </a:xfrm>
        </p:spPr>
        <p:txBody>
          <a:bodyPr/>
          <a:lstStyle/>
          <a:p>
            <a:r>
              <a:rPr lang="en-US" dirty="0"/>
              <a:t>Plaintiffs and forums</a:t>
            </a:r>
          </a:p>
          <a:p>
            <a:r>
              <a:rPr lang="en-US" dirty="0"/>
              <a:t>Typical litigation paradigms</a:t>
            </a:r>
          </a:p>
          <a:p>
            <a:r>
              <a:rPr lang="en-US" dirty="0"/>
              <a:t>Litigation durations</a:t>
            </a:r>
          </a:p>
          <a:p>
            <a:r>
              <a:rPr lang="en-US" dirty="0"/>
              <a:t>Contrasts in litigating with the DOJ and FTC</a:t>
            </a:r>
          </a:p>
          <a:p>
            <a:r>
              <a:rPr lang="en-US" dirty="0"/>
              <a:t>Strategic litigation behavior at the FTC</a:t>
            </a:r>
          </a:p>
          <a:p>
            <a:r>
              <a:rPr lang="en-US" dirty="0"/>
              <a:t>Interim injunctive relief</a:t>
            </a:r>
          </a:p>
          <a:p>
            <a:pPr lvl="1"/>
            <a:r>
              <a:rPr lang="en-US" dirty="0"/>
              <a:t>Winter v. Natural Res. Def. Council, Inc.</a:t>
            </a:r>
          </a:p>
          <a:p>
            <a:pPr lvl="1"/>
            <a:r>
              <a:rPr lang="en-US" dirty="0"/>
              <a:t>Temporary restraining orders (TROs)</a:t>
            </a:r>
          </a:p>
          <a:p>
            <a:pPr lvl="1"/>
            <a:r>
              <a:rPr lang="en-US" dirty="0"/>
              <a:t>Preliminary injunctions</a:t>
            </a:r>
          </a:p>
          <a:p>
            <a:pPr lvl="1"/>
            <a:r>
              <a:rPr lang="en-US" dirty="0"/>
              <a:t>Differences in the PI standards for the DOJ and FTC</a:t>
            </a:r>
          </a:p>
          <a:p>
            <a:r>
              <a:rPr lang="en-US" dirty="0"/>
              <a:t>Permanent injunctions</a:t>
            </a:r>
          </a:p>
          <a:p>
            <a:r>
              <a:rPr lang="en-US" dirty="0"/>
              <a:t>Recent litigated cases</a:t>
            </a:r>
          </a:p>
          <a:p>
            <a:r>
              <a:rPr lang="en-US" dirty="0"/>
              <a:t>Settlements</a:t>
            </a:r>
          </a:p>
          <a:p>
            <a:endParaRPr lang="en-US" dirty="0"/>
          </a:p>
          <a:p>
            <a:endParaRPr lang="en-US" dirty="0"/>
          </a:p>
          <a:p>
            <a:endParaRPr lang="en-US" dirty="0"/>
          </a:p>
          <a:p>
            <a:endParaRPr lang="en-US" dirty="0"/>
          </a:p>
          <a:p>
            <a:endParaRPr lang="en-US" dirty="0"/>
          </a:p>
          <a:p>
            <a:pPr lvl="1"/>
            <a:endParaRPr lang="en-US" dirty="0"/>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2</a:t>
            </a:fld>
            <a:endParaRPr lang="en-US" altLang="en-US" dirty="0"/>
          </a:p>
        </p:txBody>
      </p:sp>
    </p:spTree>
    <p:extLst>
      <p:ext uri="{BB962C8B-B14F-4D97-AF65-F5344CB8AC3E}">
        <p14:creationId xmlns:p14="http://schemas.microsoft.com/office/powerpoint/2010/main" val="18734265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Temporary restraining orders (TROs)</a:t>
            </a:r>
          </a:p>
        </p:txBody>
      </p:sp>
      <p:sp>
        <p:nvSpPr>
          <p:cNvPr id="3" name="Content Placeholder 2"/>
          <p:cNvSpPr>
            <a:spLocks noGrp="1"/>
          </p:cNvSpPr>
          <p:nvPr>
            <p:ph idx="1"/>
          </p:nvPr>
        </p:nvSpPr>
        <p:spPr/>
        <p:txBody>
          <a:bodyPr/>
          <a:lstStyle/>
          <a:p>
            <a:r>
              <a:rPr lang="en-US" dirty="0"/>
              <a:t>Rarely employed in modern merger antitrust practice</a:t>
            </a:r>
          </a:p>
          <a:p>
            <a:pPr lvl="1"/>
            <a:r>
              <a:rPr lang="en-US" dirty="0"/>
              <a:t>Judges strongly dislike the timing pressures of a TRO and believe that the litigating parties should be able to agree on a scheduling order that will—</a:t>
            </a:r>
          </a:p>
          <a:p>
            <a:pPr lvl="2"/>
            <a:r>
              <a:rPr lang="en-US" dirty="0"/>
              <a:t>Permit the merging parties to take all necessary discovery on an expedited basis prior to the preliminary injunction hearing</a:t>
            </a:r>
          </a:p>
          <a:p>
            <a:pPr lvl="3"/>
            <a:r>
              <a:rPr lang="en-US" dirty="0"/>
              <a:t>HSR-reportable transaction: If the investigating agency has done its job properly, it should not need additional discovery (BTW the agency almost always disagrees)</a:t>
            </a:r>
          </a:p>
          <a:p>
            <a:pPr lvl="3"/>
            <a:r>
              <a:rPr lang="en-US" dirty="0"/>
              <a:t>Non-HSR reportable transaction: Likely that both sides will require discovery</a:t>
            </a:r>
          </a:p>
          <a:p>
            <a:pPr lvl="2"/>
            <a:r>
              <a:rPr lang="en-US" dirty="0"/>
              <a:t>Include a stipulation not to close the transaction until the motion for a preliminary injunction is decided</a:t>
            </a:r>
          </a:p>
          <a:p>
            <a:pPr lvl="1"/>
            <a:r>
              <a:rPr lang="en-US" dirty="0"/>
              <a:t>Since same judge will decide preliminary injunction, usually unwise to be the party responsible for </a:t>
            </a:r>
            <a:r>
              <a:rPr lang="en-US" i="1" dirty="0"/>
              <a:t>not</a:t>
            </a:r>
            <a:r>
              <a:rPr lang="en-US" dirty="0"/>
              <a:t> reaching an agreement</a:t>
            </a:r>
          </a:p>
          <a:p>
            <a:endParaRPr lang="en-US" dirty="0"/>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20</a:t>
            </a:fld>
            <a:endParaRPr lang="en-US" altLang="en-US" dirty="0"/>
          </a:p>
        </p:txBody>
      </p:sp>
    </p:spTree>
    <p:extLst>
      <p:ext uri="{BB962C8B-B14F-4D97-AF65-F5344CB8AC3E}">
        <p14:creationId xmlns:p14="http://schemas.microsoft.com/office/powerpoint/2010/main" val="15596809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Preliminary injunctions</a:t>
            </a:r>
          </a:p>
        </p:txBody>
      </p:sp>
      <p:sp>
        <p:nvSpPr>
          <p:cNvPr id="3" name="Content Placeholder 2"/>
          <p:cNvSpPr>
            <a:spLocks noGrp="1"/>
          </p:cNvSpPr>
          <p:nvPr>
            <p:ph idx="1"/>
          </p:nvPr>
        </p:nvSpPr>
        <p:spPr/>
        <p:txBody>
          <a:bodyPr/>
          <a:lstStyle/>
          <a:p>
            <a:r>
              <a:rPr lang="en-US" dirty="0"/>
              <a:t>Purpose</a:t>
            </a:r>
          </a:p>
          <a:p>
            <a:pPr lvl="1"/>
            <a:r>
              <a:rPr lang="en-US" dirty="0"/>
              <a:t>To maintain the status quo ex ante until a final decision on the merits</a:t>
            </a:r>
          </a:p>
          <a:p>
            <a:pPr lvl="1"/>
            <a:r>
              <a:rPr lang="en-US" dirty="0"/>
              <a:t>In merger antitrust law, this usually means a blocking preliminary injunction if the transaction has not yet closed</a:t>
            </a:r>
          </a:p>
          <a:p>
            <a:pPr lvl="2"/>
            <a:r>
              <a:rPr lang="en-US" dirty="0"/>
              <a:t>Modern courts have held that “hold separate” injunctions, which allow the deal to close but require merged parties to be operated separately and not integrated, are usually regarded as inadequate relief</a:t>
            </a:r>
          </a:p>
          <a:p>
            <a:pPr lvl="2"/>
            <a:endParaRPr lang="en-US" dirty="0"/>
          </a:p>
          <a:p>
            <a:endParaRPr lang="en-US" dirty="0"/>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21</a:t>
            </a:fld>
            <a:endParaRPr lang="en-US" altLang="en-US"/>
          </a:p>
        </p:txBody>
      </p:sp>
      <p:sp>
        <p:nvSpPr>
          <p:cNvPr id="6" name="TextBox 5"/>
          <p:cNvSpPr txBox="1"/>
          <p:nvPr/>
        </p:nvSpPr>
        <p:spPr>
          <a:xfrm>
            <a:off x="1304925" y="6029325"/>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343530036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Preliminary injunctions</a:t>
            </a:r>
          </a:p>
        </p:txBody>
      </p:sp>
      <p:sp>
        <p:nvSpPr>
          <p:cNvPr id="3" name="Content Placeholder 2"/>
          <p:cNvSpPr>
            <a:spLocks noGrp="1"/>
          </p:cNvSpPr>
          <p:nvPr>
            <p:ph idx="1"/>
          </p:nvPr>
        </p:nvSpPr>
        <p:spPr/>
        <p:txBody>
          <a:bodyPr/>
          <a:lstStyle/>
          <a:p>
            <a:r>
              <a:rPr lang="en-US" dirty="0"/>
              <a:t>Deal realities</a:t>
            </a:r>
          </a:p>
          <a:p>
            <a:pPr lvl="1"/>
            <a:r>
              <a:rPr lang="en-US" dirty="0"/>
              <a:t>Moreover, a transaction is unlikely to survive as a business matter the time it would take for both a preliminary injunction and a subsequent trial on the merits</a:t>
            </a:r>
          </a:p>
          <a:p>
            <a:pPr lvl="2"/>
            <a:r>
              <a:rPr lang="en-US" dirty="0"/>
              <a:t>Most deals start to flounder if they have not closed within a year of signing</a:t>
            </a:r>
          </a:p>
          <a:p>
            <a:pPr lvl="2"/>
            <a:r>
              <a:rPr lang="en-US" dirty="0"/>
              <a:t>A HSR merger view is likely to take 6-8 months</a:t>
            </a:r>
          </a:p>
          <a:p>
            <a:pPr lvl="2"/>
            <a:r>
              <a:rPr lang="en-US" dirty="0"/>
              <a:t>Little time left practically for a trial and an appeal</a:t>
            </a:r>
          </a:p>
          <a:p>
            <a:pPr lvl="1"/>
            <a:r>
              <a:rPr lang="en-US" dirty="0"/>
              <a:t>Federal judges in the District of Columbia recognize the time sensitivity of deals and usually give the parties the opportunity on a very expedited basis  to present a compete case in the preliminary injunction proceeding</a:t>
            </a:r>
          </a:p>
          <a:p>
            <a:pPr lvl="2"/>
            <a:r>
              <a:rPr lang="en-US" dirty="0"/>
              <a:t>Usually includes 3-6 days of evidentiary hearings for live witnesses</a:t>
            </a:r>
          </a:p>
          <a:p>
            <a:pPr lvl="2"/>
            <a:r>
              <a:rPr lang="en-US" i="1" dirty="0"/>
              <a:t>Trade-off</a:t>
            </a:r>
            <a:r>
              <a:rPr lang="en-US" dirty="0"/>
              <a:t>: Due to court schedules, the more trial days the parties want the more delayed the hearing</a:t>
            </a:r>
          </a:p>
          <a:p>
            <a:r>
              <a:rPr lang="en-US" dirty="0"/>
              <a:t>Other observations</a:t>
            </a:r>
          </a:p>
          <a:p>
            <a:pPr lvl="1"/>
            <a:r>
              <a:rPr lang="en-US" dirty="0"/>
              <a:t>The DOJ/FTC need only show a likelihood of success on the merits for a preliminary injunction</a:t>
            </a:r>
          </a:p>
          <a:p>
            <a:pPr lvl="1"/>
            <a:r>
              <a:rPr lang="en-US" dirty="0"/>
              <a:t>This is a lower standard than the actual access on the merits required for a permanent injunction</a:t>
            </a:r>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22</a:t>
            </a:fld>
            <a:endParaRPr lang="en-US" altLang="en-US"/>
          </a:p>
        </p:txBody>
      </p:sp>
      <p:sp>
        <p:nvSpPr>
          <p:cNvPr id="6" name="TextBox 5"/>
          <p:cNvSpPr txBox="1"/>
          <p:nvPr/>
        </p:nvSpPr>
        <p:spPr>
          <a:xfrm>
            <a:off x="1304925" y="6029325"/>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28969066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Preliminary injunctions</a:t>
            </a:r>
          </a:p>
        </p:txBody>
      </p:sp>
      <p:sp>
        <p:nvSpPr>
          <p:cNvPr id="3" name="Content Placeholder 2"/>
          <p:cNvSpPr>
            <a:spLocks noGrp="1"/>
          </p:cNvSpPr>
          <p:nvPr>
            <p:ph idx="1"/>
          </p:nvPr>
        </p:nvSpPr>
        <p:spPr/>
        <p:txBody>
          <a:bodyPr/>
          <a:lstStyle/>
          <a:p>
            <a:r>
              <a:rPr lang="en-US" dirty="0"/>
              <a:t>Implications—DOJ actions</a:t>
            </a:r>
          </a:p>
          <a:p>
            <a:pPr lvl="1"/>
            <a:r>
              <a:rPr lang="en-US" dirty="0"/>
              <a:t>Merging parties seek to avoid separate a stand-alone preliminary injunction proceeding by stipulating to a PI in return for an accelerated trial on the merits </a:t>
            </a:r>
          </a:p>
          <a:p>
            <a:pPr lvl="1"/>
            <a:r>
              <a:rPr lang="en-US" dirty="0"/>
              <a:t>Advantages for merging parties </a:t>
            </a:r>
          </a:p>
          <a:p>
            <a:pPr lvl="2"/>
            <a:r>
              <a:rPr lang="en-US" dirty="0"/>
              <a:t>Results in the use of the “actual success on the merits” standard, and </a:t>
            </a:r>
          </a:p>
          <a:p>
            <a:pPr lvl="2"/>
            <a:r>
              <a:rPr lang="en-US" dirty="0"/>
              <a:t>Shortens the time to get a trial on the merits</a:t>
            </a:r>
          </a:p>
          <a:p>
            <a:pPr lvl="2"/>
            <a:r>
              <a:rPr lang="en-US" dirty="0"/>
              <a:t>May sacrifice some trial days to get earlier calendar date</a:t>
            </a:r>
          </a:p>
          <a:p>
            <a:pPr lvl="2"/>
            <a:r>
              <a:rPr lang="en-US" dirty="0"/>
              <a:t>May consolidate preliminary injunction hearing with trial on the merits under FRCP 65(a)(2)</a:t>
            </a:r>
            <a:endParaRPr lang="en-US" baseline="30000" dirty="0"/>
          </a:p>
          <a:p>
            <a:pPr lvl="1"/>
            <a:r>
              <a:rPr lang="en-US" dirty="0"/>
              <a:t>DOJ practice is to consent (provided it obtains enough trial days to present case)</a:t>
            </a:r>
          </a:p>
          <a:p>
            <a:pPr lvl="2"/>
            <a:r>
              <a:rPr lang="en-US" dirty="0"/>
              <a:t>Recognizes that discovery will be complete before the PI hearing</a:t>
            </a:r>
          </a:p>
          <a:p>
            <a:pPr lvl="2"/>
            <a:r>
              <a:rPr lang="en-US" dirty="0"/>
              <a:t>Recognizes that judges (in D.D.C.) expect a full merits case to be presented even in a preliminary injunction proceeding, that they do not want two evidentiary proceedings, and that they are unlikely to reach a different conclusion in a full merits proceeding</a:t>
            </a:r>
            <a:r>
              <a:rPr lang="en-US" baseline="30000" dirty="0"/>
              <a:t>1</a:t>
            </a:r>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23</a:t>
            </a:fld>
            <a:endParaRPr lang="en-US" altLang="en-US"/>
          </a:p>
        </p:txBody>
      </p:sp>
      <p:sp>
        <p:nvSpPr>
          <p:cNvPr id="6" name="TextBox 5"/>
          <p:cNvSpPr txBox="1"/>
          <p:nvPr/>
        </p:nvSpPr>
        <p:spPr>
          <a:xfrm>
            <a:off x="1304925" y="6029325"/>
            <a:ext cx="184731" cy="369332"/>
          </a:xfrm>
          <a:prstGeom prst="rect">
            <a:avLst/>
          </a:prstGeom>
          <a:noFill/>
        </p:spPr>
        <p:txBody>
          <a:bodyPr wrap="none" rtlCol="0">
            <a:spAutoFit/>
          </a:bodyPr>
          <a:lstStyle/>
          <a:p>
            <a:endParaRPr lang="en-US" dirty="0"/>
          </a:p>
        </p:txBody>
      </p:sp>
      <p:sp>
        <p:nvSpPr>
          <p:cNvPr id="5" name="TextBox 4"/>
          <p:cNvSpPr txBox="1"/>
          <p:nvPr/>
        </p:nvSpPr>
        <p:spPr>
          <a:xfrm>
            <a:off x="457200" y="5354528"/>
            <a:ext cx="8229600" cy="830997"/>
          </a:xfrm>
          <a:prstGeom prst="rect">
            <a:avLst/>
          </a:prstGeom>
          <a:noFill/>
        </p:spPr>
        <p:txBody>
          <a:bodyPr wrap="square" rtlCol="0">
            <a:spAutoFit/>
          </a:bodyPr>
          <a:lstStyle/>
          <a:p>
            <a:r>
              <a:rPr lang="en-US" sz="1200" baseline="30000" dirty="0"/>
              <a:t>1 </a:t>
            </a:r>
            <a:r>
              <a:rPr lang="en-US" sz="1200" i="1" dirty="0"/>
              <a:t>See, e.g</a:t>
            </a:r>
            <a:r>
              <a:rPr lang="en-US" sz="1200" dirty="0"/>
              <a:t>., United States v. Gillette Co., 828 F. Supp. 78, 86 n.12 (D.D.C. 1993) (“Despite the limited time involved, both parties have provided the court with a remarkably complete and detailed record; in fact, the record is more complete than many cases are after trial. Thus, the court feels confident in reaching its conclusion that plaintiff is not likely to succeed on the merits after a full trial, should a full trial ever occur in this case.”) </a:t>
            </a:r>
          </a:p>
        </p:txBody>
      </p:sp>
    </p:spTree>
    <p:extLst>
      <p:ext uri="{BB962C8B-B14F-4D97-AF65-F5344CB8AC3E}">
        <p14:creationId xmlns:p14="http://schemas.microsoft.com/office/powerpoint/2010/main" val="945743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Preliminary injunctions</a:t>
            </a:r>
          </a:p>
        </p:txBody>
      </p:sp>
      <p:sp>
        <p:nvSpPr>
          <p:cNvPr id="3" name="Content Placeholder 2"/>
          <p:cNvSpPr>
            <a:spLocks noGrp="1"/>
          </p:cNvSpPr>
          <p:nvPr>
            <p:ph idx="1"/>
          </p:nvPr>
        </p:nvSpPr>
        <p:spPr/>
        <p:txBody>
          <a:bodyPr/>
          <a:lstStyle/>
          <a:p>
            <a:r>
              <a:rPr lang="en-US" dirty="0"/>
              <a:t>Implications—FTC actions</a:t>
            </a:r>
          </a:p>
          <a:p>
            <a:pPr lvl="1"/>
            <a:r>
              <a:rPr lang="en-US" dirty="0"/>
              <a:t>Merging party incentives</a:t>
            </a:r>
          </a:p>
          <a:p>
            <a:pPr lvl="2"/>
            <a:r>
              <a:rPr lang="en-US" dirty="0"/>
              <a:t>Merging parties have the same incentives to avoid separate a stand-alone preliminary injunction proceeding and to proceed on an “actual success” standard </a:t>
            </a:r>
          </a:p>
          <a:p>
            <a:pPr lvl="1"/>
            <a:r>
              <a:rPr lang="en-US" dirty="0"/>
              <a:t>BUT FTC will not cooperate</a:t>
            </a:r>
          </a:p>
          <a:p>
            <a:pPr lvl="2"/>
            <a:r>
              <a:rPr lang="en-US" dirty="0"/>
              <a:t>Will not consent to consolidation of preliminary injunction hearing and trial on the merits under FRCP 65(a)(2)</a:t>
            </a:r>
          </a:p>
          <a:p>
            <a:pPr lvl="3"/>
            <a:r>
              <a:rPr lang="en-US" dirty="0"/>
              <a:t>Insists that statutory scheme indicates a strong congressional intent that the FTC to try the case on the merits in its own administrative proceeding</a:t>
            </a:r>
          </a:p>
          <a:p>
            <a:pPr lvl="3"/>
            <a:r>
              <a:rPr lang="en-US" dirty="0"/>
              <a:t>Federal courts have exhibited no willingness to consolidate over FTC opposition</a:t>
            </a:r>
          </a:p>
          <a:p>
            <a:pPr lvl="2"/>
            <a:r>
              <a:rPr lang="en-US" dirty="0"/>
              <a:t>Likes to litigate under the Section 13(b) standard (see below)</a:t>
            </a:r>
          </a:p>
          <a:p>
            <a:pPr lvl="2"/>
            <a:r>
              <a:rPr lang="en-US" dirty="0"/>
              <a:t>Cannot be pressured by federal court</a:t>
            </a:r>
          </a:p>
          <a:p>
            <a:pPr lvl="3"/>
            <a:r>
              <a:rPr lang="en-US" dirty="0"/>
              <a:t>The federal judge’s only role is to conduct the Section 13(b) proceeding</a:t>
            </a:r>
          </a:p>
          <a:p>
            <a:pPr lvl="3"/>
            <a:r>
              <a:rPr lang="en-US" dirty="0"/>
              <a:t>The federal judge will have no involvement in the trial on the merits </a:t>
            </a:r>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24</a:t>
            </a:fld>
            <a:endParaRPr lang="en-US" altLang="en-US"/>
          </a:p>
        </p:txBody>
      </p:sp>
      <p:sp>
        <p:nvSpPr>
          <p:cNvPr id="6" name="TextBox 5"/>
          <p:cNvSpPr txBox="1"/>
          <p:nvPr/>
        </p:nvSpPr>
        <p:spPr>
          <a:xfrm>
            <a:off x="1304925" y="6029325"/>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389861898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Preliminary injunctions</a:t>
            </a:r>
          </a:p>
        </p:txBody>
      </p:sp>
      <p:sp>
        <p:nvSpPr>
          <p:cNvPr id="3" name="Content Placeholder 2"/>
          <p:cNvSpPr>
            <a:spLocks noGrp="1"/>
          </p:cNvSpPr>
          <p:nvPr>
            <p:ph idx="1"/>
          </p:nvPr>
        </p:nvSpPr>
        <p:spPr/>
        <p:txBody>
          <a:bodyPr/>
          <a:lstStyle/>
          <a:p>
            <a:r>
              <a:rPr lang="en-US" dirty="0"/>
              <a:t>Implications—FTC actions (</a:t>
            </a:r>
            <a:r>
              <a:rPr lang="en-US" dirty="0" err="1"/>
              <a:t>con’t</a:t>
            </a:r>
            <a:r>
              <a:rPr lang="en-US" dirty="0"/>
              <a:t>)</a:t>
            </a:r>
          </a:p>
          <a:p>
            <a:pPr lvl="1"/>
            <a:r>
              <a:rPr lang="en-US" dirty="0"/>
              <a:t>Consequences</a:t>
            </a:r>
          </a:p>
          <a:p>
            <a:pPr lvl="2"/>
            <a:r>
              <a:rPr lang="en-US" dirty="0"/>
              <a:t>FTC has incentive to seek a very quick preliminary injunction hearing date to minimize ability of merging parties to take adequate discovery, prepare expert testimony, and make a complete case in the Section 13(b) proceeding</a:t>
            </a:r>
          </a:p>
          <a:p>
            <a:pPr lvl="3"/>
            <a:r>
              <a:rPr lang="en-US" dirty="0"/>
              <a:t>FTC believes that a strong win in the Section 13(b) proceeding will dissuade the parties from pursuing litigation on the merits in a post-PI administrative proceeding given the long length of time to litigate to conclusion on the merits (including an appeal) and the nature of the forum (the same commissioners that voted out the complaint will hear any appeal from the initial decision by the administrative law judge) </a:t>
            </a:r>
          </a:p>
          <a:p>
            <a:pPr lvl="3"/>
            <a:r>
              <a:rPr lang="en-US" dirty="0"/>
              <a:t>Also, by the end of an HSR merger review, the FTC staff should have completed discovery for its affirmative case, while the merging parties have no opportunity for third-party discovery until a complaint has been filed. </a:t>
            </a:r>
          </a:p>
          <a:p>
            <a:pPr lvl="2"/>
            <a:r>
              <a:rPr lang="en-US" dirty="0"/>
              <a:t>Merging parties has incentive to litigate the Section 13(b) PI if they believe they can make a strong evidentiary showing and obtain a denial of the PI by a (neutral) federal judge, so as to incentivize the FTC to dismiss the administrative complaint as futile</a:t>
            </a:r>
          </a:p>
          <a:p>
            <a:pPr lvl="3"/>
            <a:r>
              <a:rPr lang="en-US" dirty="0"/>
              <a:t>But may stipulate to a PI and avoid a Section 13(b) decision if the time available to prepare is too short to take adequate discovery and prepare experts or if there are other reasons that make it likely that the merging parties will lose (e.g., a judge who is apparently unsympathetic or unsophisticated in complex antitrust litigation)</a:t>
            </a:r>
          </a:p>
          <a:p>
            <a:pPr lvl="2"/>
            <a:endParaRPr lang="en-US" dirty="0"/>
          </a:p>
          <a:p>
            <a:pPr lvl="2"/>
            <a:endParaRPr lang="en-US" dirty="0"/>
          </a:p>
          <a:p>
            <a:pPr lvl="2"/>
            <a:endParaRPr lang="en-US" dirty="0"/>
          </a:p>
          <a:p>
            <a:pPr lvl="3"/>
            <a:endParaRPr lang="en-US" dirty="0"/>
          </a:p>
          <a:p>
            <a:pPr lvl="2"/>
            <a:endParaRPr lang="en-US" dirty="0"/>
          </a:p>
          <a:p>
            <a:pPr lvl="2"/>
            <a:endParaRPr lang="en-US" dirty="0"/>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25</a:t>
            </a:fld>
            <a:endParaRPr lang="en-US" altLang="en-US"/>
          </a:p>
        </p:txBody>
      </p:sp>
      <p:sp>
        <p:nvSpPr>
          <p:cNvPr id="6" name="TextBox 5"/>
          <p:cNvSpPr txBox="1"/>
          <p:nvPr/>
        </p:nvSpPr>
        <p:spPr>
          <a:xfrm>
            <a:off x="1304925" y="6029325"/>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42075583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Preliminary injunction standard</a:t>
            </a:r>
          </a:p>
        </p:txBody>
      </p:sp>
      <p:sp>
        <p:nvSpPr>
          <p:cNvPr id="3" name="Content Placeholder 2"/>
          <p:cNvSpPr>
            <a:spLocks noGrp="1"/>
          </p:cNvSpPr>
          <p:nvPr>
            <p:ph idx="1"/>
          </p:nvPr>
        </p:nvSpPr>
        <p:spPr/>
        <p:txBody>
          <a:bodyPr/>
          <a:lstStyle/>
          <a:p>
            <a:r>
              <a:rPr lang="en-US" dirty="0"/>
              <a:t>DOJ</a:t>
            </a:r>
          </a:p>
          <a:p>
            <a:pPr lvl="1"/>
            <a:r>
              <a:rPr lang="en-US" i="1" dirty="0"/>
              <a:t>Clayton Act § 15</a:t>
            </a:r>
            <a:r>
              <a:rPr lang="en-US" dirty="0"/>
              <a:t>: Authorizes the district courts in antitrust cases brought by the Attorney General to “make such temporary restraining order or prohibition as shall be deemed just in the premises.”</a:t>
            </a:r>
            <a:r>
              <a:rPr lang="en-US" baseline="30000" dirty="0"/>
              <a:t>1</a:t>
            </a:r>
            <a:r>
              <a:rPr lang="en-US" dirty="0"/>
              <a:t> </a:t>
            </a:r>
          </a:p>
          <a:p>
            <a:pPr lvl="1"/>
            <a:r>
              <a:rPr lang="en-US" i="1" dirty="0"/>
              <a:t>Test</a:t>
            </a:r>
            <a:r>
              <a:rPr lang="en-US" dirty="0"/>
              <a:t>: Traditional four-factor test in private actions:</a:t>
            </a:r>
          </a:p>
          <a:p>
            <a:pPr lvl="2"/>
            <a:r>
              <a:rPr lang="en-US" dirty="0"/>
              <a:t>Likelihood of the plaintiff's success on the merits</a:t>
            </a:r>
          </a:p>
          <a:p>
            <a:pPr lvl="2"/>
            <a:r>
              <a:rPr lang="en-US" dirty="0"/>
              <a:t>Threat of irreparable injury to the plaintiff in the absence of the injunction</a:t>
            </a:r>
          </a:p>
          <a:p>
            <a:pPr lvl="2"/>
            <a:r>
              <a:rPr lang="en-US" dirty="0"/>
              <a:t>Possibility of substantial harm to other interested parties from a grant of injunctive relief</a:t>
            </a:r>
          </a:p>
          <a:p>
            <a:pPr lvl="2"/>
            <a:r>
              <a:rPr lang="en-US" dirty="0"/>
              <a:t>Interest of the public</a:t>
            </a:r>
          </a:p>
          <a:p>
            <a:pPr lvl="1"/>
            <a:r>
              <a:rPr lang="en-US" dirty="0"/>
              <a:t>DOJ does not have to show irreparable harm</a:t>
            </a:r>
          </a:p>
          <a:p>
            <a:pPr lvl="1"/>
            <a:r>
              <a:rPr lang="en-US" dirty="0"/>
              <a:t>Likelihood of success key</a:t>
            </a:r>
          </a:p>
          <a:p>
            <a:pPr lvl="2"/>
            <a:r>
              <a:rPr lang="en-US" dirty="0"/>
              <a:t>Usually requires a showing that there is a “reasonable probability of success at trial”</a:t>
            </a:r>
          </a:p>
          <a:p>
            <a:pPr lvl="3"/>
            <a:r>
              <a:rPr lang="en-US" dirty="0"/>
              <a:t>Some older decisions require only that the case “raise questions going to the merits which are so substantial and complex as to warrant ... maintaining the status quo until they have been resolved.”</a:t>
            </a:r>
          </a:p>
          <a:p>
            <a:pPr lvl="2"/>
            <a:r>
              <a:rPr lang="en-US" dirty="0"/>
              <a:t>Courts give lip service to other factors, but rather if ever important in DOJ cases</a:t>
            </a:r>
          </a:p>
          <a:p>
            <a:pPr lvl="1"/>
            <a:r>
              <a:rPr lang="en-US" dirty="0"/>
              <a:t>Type of relief</a:t>
            </a:r>
          </a:p>
          <a:p>
            <a:pPr lvl="2"/>
            <a:r>
              <a:rPr lang="en-US" dirty="0"/>
              <a:t>Blocking preliminary injunction</a:t>
            </a:r>
          </a:p>
          <a:p>
            <a:pPr lvl="2"/>
            <a:r>
              <a:rPr lang="en-US" dirty="0"/>
              <a:t>“Hold separate” injunctions that allow the deal to close are regarded as insufficient </a:t>
            </a:r>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26</a:t>
            </a:fld>
            <a:endParaRPr lang="en-US" altLang="en-US"/>
          </a:p>
        </p:txBody>
      </p:sp>
      <p:sp>
        <p:nvSpPr>
          <p:cNvPr id="5" name="TextBox 4"/>
          <p:cNvSpPr txBox="1"/>
          <p:nvPr/>
        </p:nvSpPr>
        <p:spPr>
          <a:xfrm>
            <a:off x="497924" y="5893653"/>
            <a:ext cx="5209775" cy="276999"/>
          </a:xfrm>
          <a:prstGeom prst="rect">
            <a:avLst/>
          </a:prstGeom>
          <a:noFill/>
        </p:spPr>
        <p:txBody>
          <a:bodyPr wrap="square" rtlCol="0">
            <a:spAutoFit/>
          </a:bodyPr>
          <a:lstStyle/>
          <a:p>
            <a:r>
              <a:rPr lang="en-US" sz="1200" baseline="30000" dirty="0"/>
              <a:t>1</a:t>
            </a:r>
            <a:r>
              <a:rPr lang="en-US" sz="1200" dirty="0"/>
              <a:t>  15 U.S.C. § 25.</a:t>
            </a:r>
          </a:p>
        </p:txBody>
      </p:sp>
    </p:spTree>
    <p:extLst>
      <p:ext uri="{BB962C8B-B14F-4D97-AF65-F5344CB8AC3E}">
        <p14:creationId xmlns:p14="http://schemas.microsoft.com/office/powerpoint/2010/main" val="48197741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Preliminary injunction standard</a:t>
            </a:r>
          </a:p>
        </p:txBody>
      </p:sp>
      <p:sp>
        <p:nvSpPr>
          <p:cNvPr id="3" name="Content Placeholder 2"/>
          <p:cNvSpPr>
            <a:spLocks noGrp="1"/>
          </p:cNvSpPr>
          <p:nvPr>
            <p:ph idx="1"/>
          </p:nvPr>
        </p:nvSpPr>
        <p:spPr>
          <a:xfrm>
            <a:off x="457199" y="957663"/>
            <a:ext cx="8433227" cy="4996325"/>
          </a:xfrm>
        </p:spPr>
        <p:txBody>
          <a:bodyPr/>
          <a:lstStyle/>
          <a:p>
            <a:r>
              <a:rPr lang="en-US" dirty="0"/>
              <a:t>FTC</a:t>
            </a:r>
          </a:p>
          <a:p>
            <a:pPr lvl="1"/>
            <a:r>
              <a:rPr lang="en-US" i="1" dirty="0"/>
              <a:t>FTC Act § 13(b)</a:t>
            </a:r>
            <a:r>
              <a:rPr lang="en-US" dirty="0"/>
              <a:t>: Authorizes the district court to enjoin consummation of a merger pending completion of an FTC administrative adjudication “[u]</a:t>
            </a:r>
            <a:r>
              <a:rPr lang="en-US" dirty="0" err="1"/>
              <a:t>pon</a:t>
            </a:r>
            <a:r>
              <a:rPr lang="en-US" dirty="0"/>
              <a:t> a proper showing that, weighing the equities and considering the Commission's likelihood of ultimate success, such action would be in the public interest.”</a:t>
            </a:r>
            <a:r>
              <a:rPr lang="en-US" baseline="30000" dirty="0"/>
              <a:t>1</a:t>
            </a:r>
            <a:r>
              <a:rPr lang="en-US" dirty="0"/>
              <a:t> </a:t>
            </a:r>
          </a:p>
          <a:p>
            <a:pPr lvl="2"/>
            <a:r>
              <a:rPr lang="en-US" dirty="0"/>
              <a:t>No requirement to show irreparable harm</a:t>
            </a:r>
          </a:p>
          <a:p>
            <a:pPr lvl="1"/>
            <a:r>
              <a:rPr lang="en-US" i="1" dirty="0"/>
              <a:t>Test</a:t>
            </a:r>
            <a:r>
              <a:rPr lang="en-US" dirty="0"/>
              <a:t>: “Serious questions”</a:t>
            </a:r>
          </a:p>
          <a:p>
            <a:pPr lvl="1"/>
            <a:endParaRPr lang="en-US" dirty="0"/>
          </a:p>
          <a:p>
            <a:pPr lvl="1"/>
            <a:endParaRPr lang="en-US" dirty="0"/>
          </a:p>
          <a:p>
            <a:pPr lvl="1"/>
            <a:endParaRPr lang="en-US" dirty="0"/>
          </a:p>
          <a:p>
            <a:pPr lvl="1"/>
            <a:r>
              <a:rPr lang="en-US" dirty="0"/>
              <a:t>Application</a:t>
            </a:r>
          </a:p>
          <a:p>
            <a:pPr lvl="2"/>
            <a:r>
              <a:rPr lang="en-US" dirty="0"/>
              <a:t>While the law recognizes FTC as an “expert agency” that (in principle) is entitled to some deference, most courts in practice appear to hold the FTC to the same standard as the DOJ (a “likelihood of success on the merits”) even if they do not explicitly say so</a:t>
            </a:r>
          </a:p>
          <a:p>
            <a:pPr lvl="2"/>
            <a:r>
              <a:rPr lang="en-US" i="1" dirty="0"/>
              <a:t>Query</a:t>
            </a:r>
            <a:r>
              <a:rPr lang="en-US" dirty="0"/>
              <a:t>: Is a question “serious” only if the evidence shows a likelihood of success on the merits?</a:t>
            </a:r>
          </a:p>
          <a:p>
            <a:pPr lvl="2"/>
            <a:endParaRPr lang="en-US" dirty="0"/>
          </a:p>
          <a:p>
            <a:pPr lvl="2"/>
            <a:endParaRPr lang="en-US" dirty="0"/>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27</a:t>
            </a:fld>
            <a:endParaRPr lang="en-US" altLang="en-US"/>
          </a:p>
        </p:txBody>
      </p:sp>
      <p:sp>
        <p:nvSpPr>
          <p:cNvPr id="5" name="TextBox 4"/>
          <p:cNvSpPr txBox="1"/>
          <p:nvPr/>
        </p:nvSpPr>
        <p:spPr>
          <a:xfrm>
            <a:off x="491275" y="5223685"/>
            <a:ext cx="8166949" cy="1015663"/>
          </a:xfrm>
          <a:prstGeom prst="rect">
            <a:avLst/>
          </a:prstGeom>
          <a:noFill/>
        </p:spPr>
        <p:txBody>
          <a:bodyPr wrap="square" rtlCol="0">
            <a:spAutoFit/>
          </a:bodyPr>
          <a:lstStyle/>
          <a:p>
            <a:r>
              <a:rPr lang="en-US" sz="1200" baseline="30000" dirty="0"/>
              <a:t>1</a:t>
            </a:r>
            <a:r>
              <a:rPr lang="en-US" sz="1200" dirty="0"/>
              <a:t>  15 U.S.C. § 53(b).</a:t>
            </a:r>
            <a:br>
              <a:rPr lang="en-US" sz="1200" dirty="0"/>
            </a:br>
            <a:r>
              <a:rPr lang="en-US" sz="1200" baseline="30000" dirty="0"/>
              <a:t>2</a:t>
            </a:r>
            <a:r>
              <a:rPr lang="en-US" sz="1200" dirty="0"/>
              <a:t>  FTC v. Warner </a:t>
            </a:r>
            <a:r>
              <a:rPr lang="en-US" sz="1200" dirty="0" err="1"/>
              <a:t>Commc'ns</a:t>
            </a:r>
            <a:r>
              <a:rPr lang="en-US" sz="1200" dirty="0"/>
              <a:t>, 742 F.2d 1156, 1162 (9th Cir. 1984) (collecting citations); </a:t>
            </a:r>
            <a:r>
              <a:rPr lang="en-US" sz="1200" i="1" dirty="0"/>
              <a:t>accord</a:t>
            </a:r>
            <a:r>
              <a:rPr lang="en-US" sz="1200" dirty="0"/>
              <a:t>  FTC v. Whole Foods Mkt., Inc., 548 F.3d 1028, 1035 (D.C. Cir. 2008) (Brown, J.); </a:t>
            </a:r>
            <a:r>
              <a:rPr lang="en-US" sz="1200" i="1" dirty="0"/>
              <a:t>id</a:t>
            </a:r>
            <a:r>
              <a:rPr lang="en-US" sz="1200" dirty="0"/>
              <a:t>. at 1042 (</a:t>
            </a:r>
            <a:r>
              <a:rPr lang="en-US" sz="1200" dirty="0" err="1"/>
              <a:t>Tatel</a:t>
            </a:r>
            <a:r>
              <a:rPr lang="en-US" sz="1200" dirty="0"/>
              <a:t>, J.); FTC v. H.J. Heinz Co., 246 F.3d 708, 714-15 (D.C. Cir. 2001); FTC v. Staples, Inc., No. CV 15-2115 (EGS), 2016 WL 2899222, at *6 (D.D.C. May 17, 2016); </a:t>
            </a:r>
            <a:r>
              <a:rPr lang="nb-NO" sz="1200" dirty="0"/>
              <a:t>FTC v. CCC Holdings, Inc., 605 F. Supp. 2d 26, 30 (D.D.C. 2009)</a:t>
            </a:r>
            <a:r>
              <a:rPr lang="en-US" sz="1200" dirty="0"/>
              <a:t>. </a:t>
            </a:r>
          </a:p>
        </p:txBody>
      </p:sp>
      <p:sp>
        <p:nvSpPr>
          <p:cNvPr id="6" name="TextBox 5"/>
          <p:cNvSpPr txBox="1"/>
          <p:nvPr/>
        </p:nvSpPr>
        <p:spPr>
          <a:xfrm>
            <a:off x="1606173" y="3017003"/>
            <a:ext cx="6734175" cy="830997"/>
          </a:xfrm>
          <a:prstGeom prst="rect">
            <a:avLst/>
          </a:prstGeom>
          <a:noFill/>
        </p:spPr>
        <p:txBody>
          <a:bodyPr wrap="square" rtlCol="0">
            <a:spAutoFit/>
          </a:bodyPr>
          <a:lstStyle/>
          <a:p>
            <a:r>
              <a:rPr lang="en-US" sz="1200" dirty="0"/>
              <a:t>The issue is whether the Commission has demonstrated a likelihood of ultimate success. The Commission meets its burden if it “raise[s] questions going to the merits so serious, substantial, difficult and doubtful as to make them fair ground for thorough investigation, study, deliberation and determination by the FTC in the first instance and ultimately by the Court of Appeals.”</a:t>
            </a:r>
            <a:r>
              <a:rPr lang="en-US" sz="1200" baseline="30000" dirty="0"/>
              <a:t>2</a:t>
            </a:r>
          </a:p>
        </p:txBody>
      </p:sp>
    </p:spTree>
    <p:extLst>
      <p:ext uri="{BB962C8B-B14F-4D97-AF65-F5344CB8AC3E}">
        <p14:creationId xmlns:p14="http://schemas.microsoft.com/office/powerpoint/2010/main" val="84190494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Preliminary injunction standard</a:t>
            </a:r>
            <a:endParaRPr lang="en-US" dirty="0"/>
          </a:p>
        </p:txBody>
      </p:sp>
      <p:sp>
        <p:nvSpPr>
          <p:cNvPr id="3" name="Content Placeholder 2"/>
          <p:cNvSpPr>
            <a:spLocks noGrp="1"/>
          </p:cNvSpPr>
          <p:nvPr>
            <p:ph idx="1"/>
          </p:nvPr>
        </p:nvSpPr>
        <p:spPr/>
        <p:txBody>
          <a:bodyPr/>
          <a:lstStyle/>
          <a:p>
            <a:r>
              <a:rPr lang="en-US" dirty="0"/>
              <a:t>Private parties</a:t>
            </a:r>
          </a:p>
          <a:p>
            <a:pPr lvl="1"/>
            <a:r>
              <a:rPr lang="en-US" dirty="0"/>
              <a:t>Clayton Act § 16 </a:t>
            </a:r>
          </a:p>
          <a:p>
            <a:pPr lvl="2"/>
            <a:r>
              <a:rPr lang="en-US" dirty="0"/>
              <a:t>Provides private persons (including states) with a right of action to "sue for and have injunctive relief ... when and under the same conditions and principles as injunctive relief against threatened conduct that will cause loss or damage is granted by courts of equity.”</a:t>
            </a:r>
            <a:r>
              <a:rPr lang="en-US" baseline="30000" dirty="0"/>
              <a:t>1</a:t>
            </a:r>
            <a:r>
              <a:rPr lang="en-US" dirty="0"/>
              <a:t> </a:t>
            </a:r>
          </a:p>
          <a:p>
            <a:pPr lvl="3"/>
            <a:r>
              <a:rPr lang="en-US" dirty="0"/>
              <a:t>Interpreted to include TROs and preliminary injunctions as well as permanent injunctions</a:t>
            </a:r>
          </a:p>
          <a:p>
            <a:pPr lvl="1"/>
            <a:r>
              <a:rPr lang="en-US" dirty="0"/>
              <a:t>Test: Same as DOJ + immediate threat of irreparable harm</a:t>
            </a:r>
          </a:p>
          <a:p>
            <a:pPr lvl="2"/>
            <a:r>
              <a:rPr lang="en-US" dirty="0"/>
              <a:t>Irreparable harm is harm no remediable by damages</a:t>
            </a:r>
          </a:p>
          <a:p>
            <a:pPr lvl="3"/>
            <a:r>
              <a:rPr lang="en-US" dirty="0"/>
              <a:t>Courts typically find that harm is not irreparable → Damages are sufficient </a:t>
            </a:r>
          </a:p>
          <a:p>
            <a:pPr lvl="3"/>
            <a:r>
              <a:rPr lang="en-US" dirty="0"/>
              <a:t>But some cases hold that a harm resulting from a lessening of competition is a irreparable harm</a:t>
            </a:r>
            <a:r>
              <a:rPr lang="en-US" baseline="30000" dirty="0"/>
              <a:t>2</a:t>
            </a:r>
          </a:p>
          <a:p>
            <a:pPr lvl="3"/>
            <a:r>
              <a:rPr lang="en-US" i="1" dirty="0"/>
              <a:t>Query</a:t>
            </a:r>
            <a:r>
              <a:rPr lang="en-US" dirty="0"/>
              <a:t>: Which is the proper reading in a private case?</a:t>
            </a:r>
          </a:p>
          <a:p>
            <a:pPr lvl="2"/>
            <a:r>
              <a:rPr lang="en-US" dirty="0"/>
              <a:t>Threat of irreparable harm must be immediate</a:t>
            </a:r>
          </a:p>
          <a:p>
            <a:pPr lvl="3"/>
            <a:r>
              <a:rPr lang="en-US" dirty="0"/>
              <a:t>Means that the plaintiff “is likely to suffer irreparable harm before a decision on the merits can be rendered.”</a:t>
            </a:r>
            <a:r>
              <a:rPr lang="en-US" baseline="30000" dirty="0"/>
              <a:t>3</a:t>
            </a:r>
          </a:p>
          <a:p>
            <a:pPr lvl="2"/>
            <a:r>
              <a:rPr lang="en-US" dirty="0"/>
              <a:t>Also requires actual or threatened antitrust injury and prudential standing</a:t>
            </a:r>
          </a:p>
          <a:p>
            <a:pPr lvl="2"/>
            <a:r>
              <a:rPr lang="en-US" dirty="0"/>
              <a:t>The equities and the public interest count in the analysis (although still secondary to likelihood of success on the merits)</a:t>
            </a:r>
          </a:p>
          <a:p>
            <a:pPr lvl="1"/>
            <a:endParaRPr lang="en-US" dirty="0"/>
          </a:p>
        </p:txBody>
      </p:sp>
      <p:sp>
        <p:nvSpPr>
          <p:cNvPr id="4" name="Slide Number Placeholder 3"/>
          <p:cNvSpPr>
            <a:spLocks noGrp="1"/>
          </p:cNvSpPr>
          <p:nvPr>
            <p:ph type="sldNum" sz="quarter" idx="12"/>
          </p:nvPr>
        </p:nvSpPr>
        <p:spPr/>
        <p:txBody>
          <a:bodyPr/>
          <a:lstStyle/>
          <a:p>
            <a:fld id="{64A241CF-2A9D-4F7C-9199-B1435F5AB990}" type="slidenum">
              <a:rPr lang="en-US" altLang="en-US" smtClean="0"/>
              <a:pPr/>
              <a:t>28</a:t>
            </a:fld>
            <a:endParaRPr lang="en-US" altLang="en-US"/>
          </a:p>
        </p:txBody>
      </p:sp>
      <p:sp>
        <p:nvSpPr>
          <p:cNvPr id="5" name="TextBox 4"/>
          <p:cNvSpPr txBox="1"/>
          <p:nvPr/>
        </p:nvSpPr>
        <p:spPr>
          <a:xfrm>
            <a:off x="441594" y="5568188"/>
            <a:ext cx="8237457" cy="646331"/>
          </a:xfrm>
          <a:prstGeom prst="rect">
            <a:avLst/>
          </a:prstGeom>
          <a:noFill/>
        </p:spPr>
        <p:txBody>
          <a:bodyPr wrap="square" rtlCol="0">
            <a:spAutoFit/>
          </a:bodyPr>
          <a:lstStyle/>
          <a:p>
            <a:r>
              <a:rPr lang="en-US" sz="1200" baseline="30000" dirty="0"/>
              <a:t>1</a:t>
            </a:r>
            <a:r>
              <a:rPr lang="en-US" sz="1200" dirty="0"/>
              <a:t> 15 U.S.C. § 26.</a:t>
            </a:r>
          </a:p>
          <a:p>
            <a:r>
              <a:rPr lang="en-US" sz="1200" baseline="30000" dirty="0"/>
              <a:t>2</a:t>
            </a:r>
            <a:r>
              <a:rPr lang="en-US" sz="1200" dirty="0"/>
              <a:t> </a:t>
            </a:r>
            <a:r>
              <a:rPr lang="en-US" sz="1200" i="1" dirty="0"/>
              <a:t>See, e.g</a:t>
            </a:r>
            <a:r>
              <a:rPr lang="en-US" sz="1200" dirty="0"/>
              <a:t>., Boardman v. Pacific Seafood Grp., 822 F.3d 1011, 1022 (9th Cir. 2016).</a:t>
            </a:r>
          </a:p>
          <a:p>
            <a:r>
              <a:rPr lang="en-US" sz="1200" baseline="30000" dirty="0"/>
              <a:t>3</a:t>
            </a:r>
            <a:r>
              <a:rPr lang="en-US" sz="1200" dirty="0"/>
              <a:t> </a:t>
            </a:r>
            <a:r>
              <a:rPr lang="en-US" sz="1200" i="1" dirty="0"/>
              <a:t>Winter</a:t>
            </a:r>
            <a:r>
              <a:rPr lang="en-US" sz="1200" dirty="0"/>
              <a:t>, 555 U.S. at 22.</a:t>
            </a:r>
          </a:p>
        </p:txBody>
      </p:sp>
    </p:spTree>
    <p:extLst>
      <p:ext uri="{BB962C8B-B14F-4D97-AF65-F5344CB8AC3E}">
        <p14:creationId xmlns:p14="http://schemas.microsoft.com/office/powerpoint/2010/main" val="301354810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Preliminary injunction standard</a:t>
            </a:r>
          </a:p>
        </p:txBody>
      </p:sp>
      <p:sp>
        <p:nvSpPr>
          <p:cNvPr id="3" name="Content Placeholder 2"/>
          <p:cNvSpPr>
            <a:spLocks noGrp="1"/>
          </p:cNvSpPr>
          <p:nvPr>
            <p:ph idx="1"/>
          </p:nvPr>
        </p:nvSpPr>
        <p:spPr>
          <a:xfrm>
            <a:off x="457199" y="1058400"/>
            <a:ext cx="8400081" cy="4996325"/>
          </a:xfrm>
        </p:spPr>
        <p:txBody>
          <a:bodyPr/>
          <a:lstStyle/>
          <a:p>
            <a:r>
              <a:rPr lang="en-US" dirty="0"/>
              <a:t>Private parties (</a:t>
            </a:r>
            <a:r>
              <a:rPr lang="en-US" dirty="0" err="1"/>
              <a:t>con’t</a:t>
            </a:r>
            <a:r>
              <a:rPr lang="en-US" dirty="0"/>
              <a:t>)</a:t>
            </a:r>
          </a:p>
          <a:p>
            <a:pPr lvl="1"/>
            <a:r>
              <a:rPr lang="en-US" dirty="0"/>
              <a:t>Type of relief</a:t>
            </a:r>
          </a:p>
          <a:p>
            <a:pPr lvl="2"/>
            <a:r>
              <a:rPr lang="en-US" dirty="0"/>
              <a:t>While private parties can obtain preliminary injunctive relief, courts are reluctant to grant it</a:t>
            </a:r>
          </a:p>
          <a:p>
            <a:pPr lvl="3"/>
            <a:r>
              <a:rPr lang="en-US" dirty="0"/>
              <a:t>Especially true when deal has been challenged and settled by the DOJ or FTC</a:t>
            </a:r>
          </a:p>
          <a:p>
            <a:pPr lvl="3"/>
            <a:r>
              <a:rPr lang="en-US" dirty="0"/>
              <a:t>There are exceptions</a:t>
            </a:r>
            <a:r>
              <a:rPr lang="en-US" baseline="30000" dirty="0"/>
              <a:t>1</a:t>
            </a:r>
            <a:r>
              <a:rPr lang="en-US" dirty="0"/>
              <a:t> </a:t>
            </a:r>
          </a:p>
          <a:p>
            <a:pPr lvl="2"/>
            <a:r>
              <a:rPr lang="en-US" dirty="0"/>
              <a:t> Courts typically find that harm is not irreparable → Damages are sufficient </a:t>
            </a:r>
          </a:p>
          <a:p>
            <a:pPr lvl="2"/>
            <a:endParaRPr lang="en-US" dirty="0"/>
          </a:p>
          <a:p>
            <a:pPr lvl="1"/>
            <a:endParaRPr lang="en-US" dirty="0"/>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29</a:t>
            </a:fld>
            <a:endParaRPr lang="en-US" altLang="en-US"/>
          </a:p>
        </p:txBody>
      </p:sp>
      <p:sp>
        <p:nvSpPr>
          <p:cNvPr id="5" name="TextBox 4"/>
          <p:cNvSpPr txBox="1"/>
          <p:nvPr/>
        </p:nvSpPr>
        <p:spPr>
          <a:xfrm>
            <a:off x="441594" y="5893650"/>
            <a:ext cx="8237457" cy="276999"/>
          </a:xfrm>
          <a:prstGeom prst="rect">
            <a:avLst/>
          </a:prstGeom>
          <a:noFill/>
        </p:spPr>
        <p:txBody>
          <a:bodyPr wrap="square" rtlCol="0">
            <a:spAutoFit/>
          </a:bodyPr>
          <a:lstStyle/>
          <a:p>
            <a:r>
              <a:rPr lang="en-US" sz="1200" baseline="30000" dirty="0"/>
              <a:t>1 </a:t>
            </a:r>
            <a:r>
              <a:rPr lang="en-US" sz="1200" i="1" dirty="0"/>
              <a:t>See, e.g</a:t>
            </a:r>
            <a:r>
              <a:rPr lang="en-US" sz="1200" dirty="0"/>
              <a:t>., Boardman v. Pacific Seafood Grp., 822 F.3d 1011 (9th Cir. 2016).</a:t>
            </a:r>
          </a:p>
        </p:txBody>
      </p:sp>
    </p:spTree>
    <p:extLst>
      <p:ext uri="{BB962C8B-B14F-4D97-AF65-F5344CB8AC3E}">
        <p14:creationId xmlns:p14="http://schemas.microsoft.com/office/powerpoint/2010/main" val="20237699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3" name="Rectangle 2"/>
          <p:cNvSpPr>
            <a:spLocks noGrp="1" noChangeArrowheads="1"/>
          </p:cNvSpPr>
          <p:nvPr>
            <p:ph type="title"/>
          </p:nvPr>
        </p:nvSpPr>
        <p:spPr/>
        <p:txBody>
          <a:bodyPr/>
          <a:lstStyle/>
          <a:p>
            <a:r>
              <a:rPr lang="en-US"/>
              <a:t>Possible outcomes in DOJ/FTC reviews</a:t>
            </a:r>
            <a:endParaRPr lang="en-US" dirty="0"/>
          </a:p>
        </p:txBody>
      </p:sp>
      <p:sp>
        <p:nvSpPr>
          <p:cNvPr id="81922" name="Rectangle 6"/>
          <p:cNvSpPr>
            <a:spLocks noGrp="1" noChangeArrowheads="1"/>
          </p:cNvSpPr>
          <p:nvPr>
            <p:ph type="sldNum" sz="quarter" idx="12"/>
          </p:nvPr>
        </p:nvSpPr>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A9BBA098-0373-45E6-9FA6-6C7B839C3376}" type="slidenum">
              <a:rPr lang="en-US" altLang="en-US" smtClean="0"/>
              <a:pPr/>
              <a:t>3</a:t>
            </a:fld>
            <a:endParaRPr lang="en-US" altLang="en-US"/>
          </a:p>
        </p:txBody>
      </p:sp>
      <p:sp>
        <p:nvSpPr>
          <p:cNvPr id="6" name="TextBox 5"/>
          <p:cNvSpPr txBox="1"/>
          <p:nvPr/>
        </p:nvSpPr>
        <p:spPr>
          <a:xfrm>
            <a:off x="624374" y="1408327"/>
            <a:ext cx="1433025" cy="584775"/>
          </a:xfrm>
          <a:prstGeom prst="rect">
            <a:avLst/>
          </a:prstGeom>
          <a:noFill/>
          <a:ln w="19050">
            <a:solidFill>
              <a:schemeClr val="tx2"/>
            </a:solidFill>
          </a:ln>
        </p:spPr>
        <p:txBody>
          <a:bodyPr wrap="square" rtlCol="0">
            <a:spAutoFit/>
          </a:bodyPr>
          <a:lstStyle/>
          <a:p>
            <a:pPr algn="ctr"/>
            <a:r>
              <a:rPr lang="en-US" sz="1600" dirty="0"/>
              <a:t>Close investigation</a:t>
            </a:r>
          </a:p>
        </p:txBody>
      </p:sp>
      <p:sp>
        <p:nvSpPr>
          <p:cNvPr id="7" name="TextBox 6"/>
          <p:cNvSpPr txBox="1"/>
          <p:nvPr/>
        </p:nvSpPr>
        <p:spPr>
          <a:xfrm>
            <a:off x="602013" y="3703531"/>
            <a:ext cx="1433024" cy="830997"/>
          </a:xfrm>
          <a:prstGeom prst="rect">
            <a:avLst/>
          </a:prstGeom>
          <a:noFill/>
          <a:ln w="19050">
            <a:solidFill>
              <a:schemeClr val="tx2"/>
            </a:solidFill>
          </a:ln>
        </p:spPr>
        <p:txBody>
          <a:bodyPr wrap="square" rtlCol="0">
            <a:spAutoFit/>
          </a:bodyPr>
          <a:lstStyle/>
          <a:p>
            <a:pPr algn="ctr"/>
            <a:r>
              <a:rPr lang="en-US" sz="1600" dirty="0"/>
              <a:t>Settle w/consent decree</a:t>
            </a:r>
          </a:p>
        </p:txBody>
      </p:sp>
      <p:sp>
        <p:nvSpPr>
          <p:cNvPr id="8" name="TextBox 7"/>
          <p:cNvSpPr txBox="1"/>
          <p:nvPr/>
        </p:nvSpPr>
        <p:spPr>
          <a:xfrm>
            <a:off x="613194" y="4974244"/>
            <a:ext cx="1433024" cy="830997"/>
          </a:xfrm>
          <a:prstGeom prst="rect">
            <a:avLst/>
          </a:prstGeom>
          <a:noFill/>
          <a:ln w="19050">
            <a:solidFill>
              <a:schemeClr val="tx2"/>
            </a:solidFill>
          </a:ln>
        </p:spPr>
        <p:txBody>
          <a:bodyPr wrap="square" rtlCol="0">
            <a:spAutoFit/>
          </a:bodyPr>
          <a:lstStyle/>
          <a:p>
            <a:pPr algn="ctr"/>
            <a:r>
              <a:rPr lang="en-US" sz="1600" dirty="0"/>
              <a:t>Parties terminate transaction</a:t>
            </a:r>
          </a:p>
        </p:txBody>
      </p:sp>
      <p:sp>
        <p:nvSpPr>
          <p:cNvPr id="9" name="TextBox 8"/>
          <p:cNvSpPr txBox="1"/>
          <p:nvPr/>
        </p:nvSpPr>
        <p:spPr>
          <a:xfrm>
            <a:off x="590832" y="2432818"/>
            <a:ext cx="1455386" cy="830997"/>
          </a:xfrm>
          <a:prstGeom prst="rect">
            <a:avLst/>
          </a:prstGeom>
          <a:noFill/>
          <a:ln w="19050">
            <a:solidFill>
              <a:schemeClr val="tx2"/>
            </a:solidFill>
          </a:ln>
        </p:spPr>
        <p:txBody>
          <a:bodyPr wrap="square" rtlCol="0">
            <a:spAutoFit/>
          </a:bodyPr>
          <a:lstStyle/>
          <a:p>
            <a:pPr algn="ctr"/>
            <a:endParaRPr lang="en-US" sz="1600" dirty="0"/>
          </a:p>
          <a:p>
            <a:pPr algn="ctr"/>
            <a:r>
              <a:rPr lang="en-US" sz="1600" dirty="0"/>
              <a:t>Litigate</a:t>
            </a:r>
          </a:p>
          <a:p>
            <a:pPr algn="ctr"/>
            <a:endParaRPr lang="en-US" sz="1600" dirty="0"/>
          </a:p>
        </p:txBody>
      </p:sp>
      <p:sp>
        <p:nvSpPr>
          <p:cNvPr id="16" name="TextBox 15"/>
          <p:cNvSpPr txBox="1"/>
          <p:nvPr/>
        </p:nvSpPr>
        <p:spPr>
          <a:xfrm>
            <a:off x="2247900" y="1274763"/>
            <a:ext cx="6438900" cy="830997"/>
          </a:xfrm>
          <a:prstGeom prst="rect">
            <a:avLst/>
          </a:prstGeom>
          <a:noFill/>
        </p:spPr>
        <p:txBody>
          <a:bodyPr wrap="square" rtlCol="0">
            <a:spAutoFit/>
          </a:bodyPr>
          <a:lstStyle/>
          <a:p>
            <a:pPr marL="285750" indent="-285750">
              <a:buFont typeface="Arial" panose="020B0604020202020204" pitchFamily="34" charset="0"/>
              <a:buChar char="•"/>
            </a:pPr>
            <a:r>
              <a:rPr lang="en-US" sz="1600" dirty="0"/>
              <a:t>Waiting period terminates at the end of the investigation with the agency taking no enforcement action, or</a:t>
            </a:r>
          </a:p>
          <a:p>
            <a:pPr marL="285750" indent="-285750">
              <a:buFont typeface="Arial" panose="020B0604020202020204" pitchFamily="34" charset="0"/>
              <a:buChar char="•"/>
            </a:pPr>
            <a:r>
              <a:rPr lang="en-US" sz="1600" dirty="0"/>
              <a:t>Agency grants early termination prior to normal expiration</a:t>
            </a:r>
          </a:p>
        </p:txBody>
      </p:sp>
      <p:sp>
        <p:nvSpPr>
          <p:cNvPr id="20" name="TextBox 19"/>
          <p:cNvSpPr txBox="1"/>
          <p:nvPr/>
        </p:nvSpPr>
        <p:spPr>
          <a:xfrm>
            <a:off x="2247900" y="2368491"/>
            <a:ext cx="6438900" cy="1077218"/>
          </a:xfrm>
          <a:prstGeom prst="rect">
            <a:avLst/>
          </a:prstGeom>
          <a:noFill/>
        </p:spPr>
        <p:txBody>
          <a:bodyPr wrap="square" rtlCol="0">
            <a:spAutoFit/>
          </a:bodyPr>
          <a:lstStyle/>
          <a:p>
            <a:pPr marL="285750" indent="-285750">
              <a:buFont typeface="Arial" panose="020B0604020202020204" pitchFamily="34" charset="0"/>
              <a:buChar char="•"/>
            </a:pPr>
            <a:r>
              <a:rPr lang="en-US" sz="1600" dirty="0"/>
              <a:t>DOJ: 	Seeks preliminary and permanent injunctive relief in federal </a:t>
            </a:r>
            <a:br>
              <a:rPr lang="en-US" sz="1600" dirty="0"/>
            </a:br>
            <a:r>
              <a:rPr lang="en-US" sz="1600" dirty="0"/>
              <a:t>	district court</a:t>
            </a:r>
          </a:p>
          <a:p>
            <a:pPr marL="285750" indent="-285750">
              <a:buFont typeface="Arial" panose="020B0604020202020204" pitchFamily="34" charset="0"/>
              <a:buChar char="•"/>
            </a:pPr>
            <a:r>
              <a:rPr lang="en-US" sz="1600" dirty="0"/>
              <a:t>FTC: 	Seeks preliminary injunctive relief in federal district court</a:t>
            </a:r>
            <a:br>
              <a:rPr lang="en-US" sz="1600" dirty="0"/>
            </a:br>
            <a:r>
              <a:rPr lang="en-US" sz="1600" dirty="0"/>
              <a:t>	Seeks permanent injunctive relief in administrative trial</a:t>
            </a:r>
          </a:p>
        </p:txBody>
      </p:sp>
      <p:sp>
        <p:nvSpPr>
          <p:cNvPr id="21" name="TextBox 20"/>
          <p:cNvSpPr txBox="1"/>
          <p:nvPr/>
        </p:nvSpPr>
        <p:spPr>
          <a:xfrm>
            <a:off x="2247900" y="3670340"/>
            <a:ext cx="6438900" cy="830997"/>
          </a:xfrm>
          <a:prstGeom prst="rect">
            <a:avLst/>
          </a:prstGeom>
          <a:noFill/>
        </p:spPr>
        <p:txBody>
          <a:bodyPr wrap="square" rtlCol="0">
            <a:spAutoFit/>
          </a:bodyPr>
          <a:lstStyle/>
          <a:p>
            <a:pPr marL="285750" indent="-285750">
              <a:buFont typeface="Arial" panose="020B0604020202020204" pitchFamily="34" charset="0"/>
              <a:buChar char="•"/>
            </a:pPr>
            <a:r>
              <a:rPr lang="en-US" sz="1600" dirty="0"/>
              <a:t>Typical resolution for problematic mergers</a:t>
            </a:r>
          </a:p>
          <a:p>
            <a:pPr marL="285750" lvl="2" indent="-285750">
              <a:buFont typeface="Arial" panose="020B0604020202020204" pitchFamily="34" charset="0"/>
              <a:buChar char="•"/>
            </a:pPr>
            <a:r>
              <a:rPr lang="en-US" sz="1600" dirty="0"/>
              <a:t>DOJ: 	Consent decree entered by federal district court</a:t>
            </a:r>
          </a:p>
          <a:p>
            <a:pPr marL="285750" lvl="2" indent="-285750">
              <a:buFont typeface="Arial" panose="020B0604020202020204" pitchFamily="34" charset="0"/>
              <a:buChar char="•"/>
            </a:pPr>
            <a:r>
              <a:rPr lang="en-US" sz="1600" dirty="0"/>
              <a:t>FTC:	Consent order entered by FTC in administrative proceeding</a:t>
            </a:r>
          </a:p>
        </p:txBody>
      </p:sp>
      <p:sp>
        <p:nvSpPr>
          <p:cNvPr id="22" name="TextBox 21"/>
          <p:cNvSpPr txBox="1"/>
          <p:nvPr/>
        </p:nvSpPr>
        <p:spPr>
          <a:xfrm>
            <a:off x="2247900" y="4964093"/>
            <a:ext cx="6438900" cy="1077218"/>
          </a:xfrm>
          <a:prstGeom prst="rect">
            <a:avLst/>
          </a:prstGeom>
          <a:noFill/>
        </p:spPr>
        <p:txBody>
          <a:bodyPr wrap="square" rtlCol="0">
            <a:spAutoFit/>
          </a:bodyPr>
          <a:lstStyle/>
          <a:p>
            <a:pPr marL="285750" lvl="2" indent="-285750">
              <a:buFont typeface="Arial" panose="020B0604020202020204" pitchFamily="34" charset="0"/>
              <a:buChar char="•"/>
            </a:pPr>
            <a:r>
              <a:rPr lang="en-US" sz="1600" dirty="0"/>
              <a:t>Parties will not settle at the agency’s ask and will not litigate, or</a:t>
            </a:r>
          </a:p>
          <a:p>
            <a:pPr marL="285750" lvl="2" indent="-285750">
              <a:buFont typeface="Arial" panose="020B0604020202020204" pitchFamily="34" charset="0"/>
              <a:buChar char="•"/>
            </a:pPr>
            <a:r>
              <a:rPr lang="en-US" sz="1600" dirty="0"/>
              <a:t>Agency concludes that no settlement will resolve the agency’s concerns </a:t>
            </a:r>
            <a:r>
              <a:rPr lang="en-US" sz="1600"/>
              <a:t>and the parties </a:t>
            </a:r>
            <a:r>
              <a:rPr lang="en-US" sz="1600" dirty="0"/>
              <a:t>will not litigate </a:t>
            </a:r>
          </a:p>
          <a:p>
            <a:pPr marL="742950" lvl="3" indent="-285750">
              <a:buFont typeface="Arial" panose="020B0604020202020204" pitchFamily="34" charset="0"/>
              <a:buChar char="•"/>
            </a:pPr>
            <a:r>
              <a:rPr lang="en-US" sz="1600" dirty="0"/>
              <a:t>Examples: AT&amp;T/T-Mobile, NASDAQ/NYSE Euronext</a:t>
            </a:r>
          </a:p>
        </p:txBody>
      </p:sp>
    </p:spTree>
    <p:extLst>
      <p:ext uri="{BB962C8B-B14F-4D97-AF65-F5344CB8AC3E}">
        <p14:creationId xmlns:p14="http://schemas.microsoft.com/office/powerpoint/2010/main" val="397375596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Preliminary injunction—Appeals</a:t>
            </a:r>
          </a:p>
        </p:txBody>
      </p:sp>
      <p:sp>
        <p:nvSpPr>
          <p:cNvPr id="3" name="Content Placeholder 2"/>
          <p:cNvSpPr>
            <a:spLocks noGrp="1"/>
          </p:cNvSpPr>
          <p:nvPr>
            <p:ph idx="1"/>
          </p:nvPr>
        </p:nvSpPr>
        <p:spPr/>
        <p:txBody>
          <a:bodyPr/>
          <a:lstStyle/>
          <a:p>
            <a:r>
              <a:rPr lang="en-US" dirty="0"/>
              <a:t>Appeal</a:t>
            </a:r>
          </a:p>
          <a:p>
            <a:pPr lvl="1"/>
            <a:r>
              <a:rPr lang="en-US" dirty="0"/>
              <a:t>The grant or denial of a motion for a preliminary injunction is immediately appealable as a matter of right under 28 U.S.C. § 1292(a)(1):</a:t>
            </a:r>
          </a:p>
          <a:p>
            <a:pPr lvl="1"/>
            <a:endParaRPr lang="en-US" dirty="0"/>
          </a:p>
          <a:p>
            <a:pPr lvl="1"/>
            <a:endParaRPr lang="en-US" dirty="0"/>
          </a:p>
          <a:p>
            <a:pPr lvl="1"/>
            <a:endParaRPr lang="en-US" dirty="0"/>
          </a:p>
          <a:p>
            <a:pPr lvl="1"/>
            <a:endParaRPr lang="en-US" dirty="0"/>
          </a:p>
          <a:p>
            <a:pPr lvl="1"/>
            <a:endParaRPr lang="en-US" dirty="0"/>
          </a:p>
          <a:p>
            <a:pPr lvl="1"/>
            <a:r>
              <a:rPr lang="en-US" dirty="0"/>
              <a:t>The standard of review is abuse of discretion</a:t>
            </a:r>
          </a:p>
          <a:p>
            <a:pPr lvl="2"/>
            <a:r>
              <a:rPr lang="en-US" dirty="0"/>
              <a:t>Review legal conclusions de novo </a:t>
            </a:r>
          </a:p>
          <a:p>
            <a:pPr lvl="2"/>
            <a:r>
              <a:rPr lang="en-US" dirty="0"/>
              <a:t>Review factual findings for clear error</a:t>
            </a:r>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30</a:t>
            </a:fld>
            <a:endParaRPr lang="en-US" altLang="en-US" dirty="0"/>
          </a:p>
        </p:txBody>
      </p:sp>
      <p:sp>
        <p:nvSpPr>
          <p:cNvPr id="5" name="TextBox 4"/>
          <p:cNvSpPr txBox="1"/>
          <p:nvPr/>
        </p:nvSpPr>
        <p:spPr>
          <a:xfrm>
            <a:off x="1543050" y="2085975"/>
            <a:ext cx="6076950" cy="1169551"/>
          </a:xfrm>
          <a:prstGeom prst="rect">
            <a:avLst/>
          </a:prstGeom>
          <a:noFill/>
          <a:ln>
            <a:solidFill>
              <a:schemeClr val="tx2"/>
            </a:solidFill>
          </a:ln>
        </p:spPr>
        <p:txBody>
          <a:bodyPr wrap="square" rtlCol="0">
            <a:spAutoFit/>
          </a:bodyPr>
          <a:lstStyle/>
          <a:p>
            <a:r>
              <a:rPr lang="en-US" sz="1400" dirty="0"/>
              <a:t>[T]he courts of appeals shall have jurisdiction of appeals from: (1) Interlocutory orders of the district courts of the United States . . . or of the judges thereof, granting, continuing, modifying, refusing or dissolving injunctions, or refusing to dissolve or modify injunctions, except where a direct review may be had in the Supreme Court;</a:t>
            </a:r>
          </a:p>
        </p:txBody>
      </p:sp>
    </p:spTree>
    <p:extLst>
      <p:ext uri="{BB962C8B-B14F-4D97-AF65-F5344CB8AC3E}">
        <p14:creationId xmlns:p14="http://schemas.microsoft.com/office/powerpoint/2010/main" val="232820503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Permanent injunctions</a:t>
            </a:r>
          </a:p>
        </p:txBody>
      </p:sp>
      <p:sp>
        <p:nvSpPr>
          <p:cNvPr id="3" name="Content Placeholder 2"/>
          <p:cNvSpPr>
            <a:spLocks noGrp="1"/>
          </p:cNvSpPr>
          <p:nvPr>
            <p:ph idx="1"/>
          </p:nvPr>
        </p:nvSpPr>
        <p:spPr/>
        <p:txBody>
          <a:bodyPr/>
          <a:lstStyle/>
          <a:p>
            <a:r>
              <a:rPr lang="en-US" dirty="0"/>
              <a:t>Identical to usual federal court preliminary injunction standard </a:t>
            </a:r>
          </a:p>
          <a:p>
            <a:pPr lvl="1"/>
            <a:r>
              <a:rPr lang="en-US" dirty="0"/>
              <a:t>EXCEPT that a permanent injunction requires </a:t>
            </a:r>
            <a:r>
              <a:rPr lang="en-US" i="1" dirty="0"/>
              <a:t>actual</a:t>
            </a:r>
            <a:r>
              <a:rPr lang="en-US" dirty="0"/>
              <a:t> success on the merits</a:t>
            </a:r>
            <a:r>
              <a:rPr lang="en-US" baseline="30000" dirty="0"/>
              <a:t>1</a:t>
            </a:r>
          </a:p>
          <a:p>
            <a:pPr lvl="1"/>
            <a:r>
              <a:rPr lang="en-US" dirty="0"/>
              <a:t>Success on the merits requires proof by the preponderance of the evidence</a:t>
            </a:r>
          </a:p>
          <a:p>
            <a:pPr lvl="1"/>
            <a:r>
              <a:rPr lang="en-US" dirty="0"/>
              <a:t>Also, the record for a decision on a permanent injunction may be more developed if additional discovery and briefing have occurred since the preliminary injunction hearing</a:t>
            </a:r>
          </a:p>
          <a:p>
            <a:r>
              <a:rPr lang="en-US" dirty="0"/>
              <a:t>Factual findings in the preliminary injunction hearing</a:t>
            </a:r>
          </a:p>
          <a:p>
            <a:pPr lvl="1"/>
            <a:r>
              <a:rPr lang="en-US" dirty="0"/>
              <a:t>Not binding</a:t>
            </a:r>
          </a:p>
          <a:p>
            <a:pPr lvl="1"/>
            <a:r>
              <a:rPr lang="en-US" dirty="0"/>
              <a:t>BUT unlikely to be overturned in the absence of new evidence</a:t>
            </a:r>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31</a:t>
            </a:fld>
            <a:endParaRPr lang="en-US" altLang="en-US" dirty="0"/>
          </a:p>
        </p:txBody>
      </p:sp>
      <p:sp>
        <p:nvSpPr>
          <p:cNvPr id="5" name="TextBox 4"/>
          <p:cNvSpPr txBox="1"/>
          <p:nvPr/>
        </p:nvSpPr>
        <p:spPr>
          <a:xfrm>
            <a:off x="457200" y="5872182"/>
            <a:ext cx="5475538" cy="276999"/>
          </a:xfrm>
          <a:prstGeom prst="rect">
            <a:avLst/>
          </a:prstGeom>
          <a:noFill/>
        </p:spPr>
        <p:txBody>
          <a:bodyPr wrap="none" rtlCol="0">
            <a:spAutoFit/>
          </a:bodyPr>
          <a:lstStyle/>
          <a:p>
            <a:r>
              <a:rPr lang="en-US" sz="1200" baseline="30000" dirty="0"/>
              <a:t>1</a:t>
            </a:r>
            <a:r>
              <a:rPr lang="en-US" sz="1200" dirty="0"/>
              <a:t>  Amoco Prod. Co. v. </a:t>
            </a:r>
            <a:r>
              <a:rPr lang="en-US" sz="1200" dirty="0" err="1"/>
              <a:t>Vill</a:t>
            </a:r>
            <a:r>
              <a:rPr lang="en-US" sz="1200" dirty="0"/>
              <a:t>. of </a:t>
            </a:r>
            <a:r>
              <a:rPr lang="en-US" sz="1200" dirty="0" err="1"/>
              <a:t>Gambell</a:t>
            </a:r>
            <a:r>
              <a:rPr lang="en-US" sz="1200" dirty="0"/>
              <a:t>, Alaska, 480 U.S. 531, 546 n.12 (1987).</a:t>
            </a:r>
          </a:p>
        </p:txBody>
      </p:sp>
    </p:spTree>
    <p:extLst>
      <p:ext uri="{BB962C8B-B14F-4D97-AF65-F5344CB8AC3E}">
        <p14:creationId xmlns:p14="http://schemas.microsoft.com/office/powerpoint/2010/main" val="110881114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Recent litigated cases</a:t>
            </a:r>
          </a:p>
        </p:txBody>
      </p:sp>
      <p:sp>
        <p:nvSpPr>
          <p:cNvPr id="3" name="Content Placeholder 2"/>
          <p:cNvSpPr>
            <a:spLocks noGrp="1"/>
          </p:cNvSpPr>
          <p:nvPr>
            <p:ph idx="1"/>
          </p:nvPr>
        </p:nvSpPr>
        <p:spPr>
          <a:xfrm>
            <a:off x="457200" y="1058401"/>
            <a:ext cx="8229600" cy="427500"/>
          </a:xfrm>
        </p:spPr>
        <p:txBody>
          <a:bodyPr/>
          <a:lstStyle/>
          <a:p>
            <a:r>
              <a:rPr lang="en-US" dirty="0"/>
              <a:t>Recent DOJ actions litigated to conclusion (not settled)</a:t>
            </a:r>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32</a:t>
            </a:fld>
            <a:endParaRPr lang="en-US" altLang="en-US" dirty="0"/>
          </a:p>
        </p:txBody>
      </p:sp>
      <p:graphicFrame>
        <p:nvGraphicFramePr>
          <p:cNvPr id="5" name="Table 4"/>
          <p:cNvGraphicFramePr>
            <a:graphicFrameLocks noGrp="1"/>
          </p:cNvGraphicFramePr>
          <p:nvPr>
            <p:extLst>
              <p:ext uri="{D42A27DB-BD31-4B8C-83A1-F6EECF244321}">
                <p14:modId xmlns:p14="http://schemas.microsoft.com/office/powerpoint/2010/main" val="1859425317"/>
              </p:ext>
            </p:extLst>
          </p:nvPr>
        </p:nvGraphicFramePr>
        <p:xfrm>
          <a:off x="885824" y="1479523"/>
          <a:ext cx="7800975" cy="4577080"/>
        </p:xfrm>
        <a:graphic>
          <a:graphicData uri="http://schemas.openxmlformats.org/drawingml/2006/table">
            <a:tbl>
              <a:tblPr firstRow="1" bandRow="1">
                <a:tableStyleId>{5C22544A-7EE6-4342-B048-85BDC9FD1C3A}</a:tableStyleId>
              </a:tblPr>
              <a:tblGrid>
                <a:gridCol w="2600325">
                  <a:extLst>
                    <a:ext uri="{9D8B030D-6E8A-4147-A177-3AD203B41FA5}">
                      <a16:colId xmlns:a16="http://schemas.microsoft.com/office/drawing/2014/main" val="20000"/>
                    </a:ext>
                  </a:extLst>
                </a:gridCol>
                <a:gridCol w="1390651">
                  <a:extLst>
                    <a:ext uri="{9D8B030D-6E8A-4147-A177-3AD203B41FA5}">
                      <a16:colId xmlns:a16="http://schemas.microsoft.com/office/drawing/2014/main" val="20001"/>
                    </a:ext>
                  </a:extLst>
                </a:gridCol>
                <a:gridCol w="3809999">
                  <a:extLst>
                    <a:ext uri="{9D8B030D-6E8A-4147-A177-3AD203B41FA5}">
                      <a16:colId xmlns:a16="http://schemas.microsoft.com/office/drawing/2014/main" val="20002"/>
                    </a:ext>
                  </a:extLst>
                </a:gridCol>
              </a:tblGrid>
              <a:tr h="370840">
                <a:tc>
                  <a:txBody>
                    <a:bodyPr/>
                    <a:lstStyle/>
                    <a:p>
                      <a:pPr algn="ctr"/>
                      <a:r>
                        <a:rPr lang="en-US" sz="1200" dirty="0"/>
                        <a:t>Case</a:t>
                      </a:r>
                    </a:p>
                  </a:txBody>
                  <a:tcPr anchor="ctr"/>
                </a:tc>
                <a:tc>
                  <a:txBody>
                    <a:bodyPr/>
                    <a:lstStyle/>
                    <a:p>
                      <a:pPr algn="ctr"/>
                      <a:r>
                        <a:rPr lang="en-US" sz="1200" dirty="0"/>
                        <a:t>Deal Status</a:t>
                      </a:r>
                    </a:p>
                  </a:txBody>
                  <a:tcPr anchor="ctr"/>
                </a:tc>
                <a:tc>
                  <a:txBody>
                    <a:bodyPr/>
                    <a:lstStyle/>
                    <a:p>
                      <a:pPr algn="ctr"/>
                      <a:r>
                        <a:rPr lang="en-US" sz="1200" dirty="0"/>
                        <a:t>Litigation Result</a:t>
                      </a:r>
                    </a:p>
                  </a:txBody>
                  <a:tcPr anchor="ctr"/>
                </a:tc>
                <a:extLst>
                  <a:ext uri="{0D108BD9-81ED-4DB2-BD59-A6C34878D82A}">
                    <a16:rowId xmlns:a16="http://schemas.microsoft.com/office/drawing/2014/main" val="10000"/>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United States v. Sabre Corp., No. CV 19-1548-LPS, 2020 WL 1855433 (D. Del. Apr. 7, 2020)</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Preclosing challenge</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a:p>
                  </a:txBody>
                  <a:tcPr/>
                </a:tc>
                <a:tc>
                  <a:txBody>
                    <a:bodyPr/>
                    <a:lstStyle/>
                    <a:p>
                      <a:r>
                        <a:rPr lang="en-US" sz="1200" dirty="0"/>
                        <a:t>Case dismissed on the merits.</a:t>
                      </a:r>
                    </a:p>
                  </a:txBody>
                  <a:tcPr/>
                </a:tc>
                <a:extLst>
                  <a:ext uri="{0D108BD9-81ED-4DB2-BD59-A6C34878D82A}">
                    <a16:rowId xmlns:a16="http://schemas.microsoft.com/office/drawing/2014/main" val="1489878250"/>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United States v. AT&amp;T Inc., No. CV 17-2511 (RJL), 2018 WL 2930849 (D.D.C. June 12, 2018)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Preclosing challenge</a:t>
                      </a:r>
                    </a:p>
                  </a:txBody>
                  <a:tcPr/>
                </a:tc>
                <a:tc>
                  <a:txBody>
                    <a:bodyPr/>
                    <a:lstStyle/>
                    <a:p>
                      <a:r>
                        <a:rPr lang="en-US" sz="1200" dirty="0"/>
                        <a:t>Case dismissed on the merits and affirmed on appeal. NB: This</a:t>
                      </a:r>
                      <a:r>
                        <a:rPr lang="en-US" sz="1200" baseline="0" dirty="0"/>
                        <a:t> was a vertical transaction and the only nonhorizontal challenge in the list</a:t>
                      </a:r>
                      <a:endParaRPr lang="en-US" sz="1200" dirty="0"/>
                    </a:p>
                  </a:txBody>
                  <a:tcPr/>
                </a:tc>
                <a:extLst>
                  <a:ext uri="{0D108BD9-81ED-4DB2-BD59-A6C34878D82A}">
                    <a16:rowId xmlns:a16="http://schemas.microsoft.com/office/drawing/2014/main" val="10001"/>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United States v. Energy Solutions, Inc., 265 F. Supp. 3d 415 (D. Del. July 13, 2017)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Preclosing challenge</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Blocking permanent injunction entered.</a:t>
                      </a:r>
                    </a:p>
                    <a:p>
                      <a:endParaRPr lang="en-US" sz="1200" dirty="0"/>
                    </a:p>
                  </a:txBody>
                  <a:tcPr/>
                </a:tc>
                <a:extLst>
                  <a:ext uri="{0D108BD9-81ED-4DB2-BD59-A6C34878D82A}">
                    <a16:rowId xmlns:a16="http://schemas.microsoft.com/office/drawing/2014/main" val="10002"/>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United States v. Anthem Inc., 2017 WL 685563 (D.D.C. Feb. 9,</a:t>
                      </a:r>
                      <a:r>
                        <a:rPr lang="en-US" sz="1200" baseline="0" dirty="0"/>
                        <a:t> 2017)</a:t>
                      </a:r>
                      <a:r>
                        <a:rPr lang="en-US" sz="1200" dirty="0"/>
                        <a:t>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Preclosing challenge</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Blocking permanent injunction entered.</a:t>
                      </a:r>
                    </a:p>
                    <a:p>
                      <a:endParaRPr lang="en-US" sz="1200" dirty="0"/>
                    </a:p>
                  </a:txBody>
                  <a:tcPr/>
                </a:tc>
                <a:extLst>
                  <a:ext uri="{0D108BD9-81ED-4DB2-BD59-A6C34878D82A}">
                    <a16:rowId xmlns:a16="http://schemas.microsoft.com/office/drawing/2014/main" val="10003"/>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United States v. Aetna Inc., 2017 WL 325189 (D.D.C. Jan. 23, 2017)</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Preclosing challenge</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Blocking permanent injunction entered. Parties abandoned merger.</a:t>
                      </a:r>
                    </a:p>
                  </a:txBody>
                  <a:tcPr/>
                </a:tc>
                <a:extLst>
                  <a:ext uri="{0D108BD9-81ED-4DB2-BD59-A6C34878D82A}">
                    <a16:rowId xmlns:a16="http://schemas.microsoft.com/office/drawing/2014/main" val="10004"/>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United States v. </a:t>
                      </a:r>
                      <a:r>
                        <a:rPr lang="en-US" sz="1200" dirty="0" err="1"/>
                        <a:t>Bazaarvoice</a:t>
                      </a:r>
                      <a:r>
                        <a:rPr lang="en-US" sz="1200" dirty="0"/>
                        <a:t>, Inc., 2014 WL 203966 (N.D. Cal. 2014) </a:t>
                      </a:r>
                    </a:p>
                  </a:txBody>
                  <a:tcPr/>
                </a:tc>
                <a:tc>
                  <a:txBody>
                    <a:bodyPr/>
                    <a:lstStyle/>
                    <a:p>
                      <a:r>
                        <a:rPr lang="en-US" sz="1200" dirty="0"/>
                        <a:t>Consummated </a:t>
                      </a:r>
                    </a:p>
                    <a:p>
                      <a:r>
                        <a:rPr lang="en-US" sz="1200" dirty="0"/>
                        <a:t>transaction</a:t>
                      </a:r>
                    </a:p>
                  </a:txBody>
                  <a:tcPr/>
                </a:tc>
                <a:tc>
                  <a:txBody>
                    <a:bodyPr/>
                    <a:lstStyle/>
                    <a:p>
                      <a:r>
                        <a:rPr lang="en-US" sz="1200" dirty="0"/>
                        <a:t>No PI sought. Tried on the merits.</a:t>
                      </a:r>
                      <a:r>
                        <a:rPr lang="en-US" sz="1200" baseline="0" dirty="0"/>
                        <a:t> </a:t>
                      </a:r>
                      <a:r>
                        <a:rPr lang="en-US" sz="1200" dirty="0"/>
                        <a:t>Permanent injunction entered.</a:t>
                      </a:r>
                    </a:p>
                  </a:txBody>
                  <a:tcPr/>
                </a:tc>
                <a:extLst>
                  <a:ext uri="{0D108BD9-81ED-4DB2-BD59-A6C34878D82A}">
                    <a16:rowId xmlns:a16="http://schemas.microsoft.com/office/drawing/2014/main" val="10005"/>
                  </a:ext>
                </a:extLst>
              </a:tr>
              <a:tr h="370840">
                <a:tc>
                  <a:txBody>
                    <a:bodyPr/>
                    <a:lstStyle/>
                    <a:p>
                      <a:r>
                        <a:rPr lang="en-US" sz="1200" dirty="0"/>
                        <a:t>United States v. H &amp; R Block, Inc., 833 F. Supp. 2d 36 (D.D.C. 2011)</a:t>
                      </a:r>
                    </a:p>
                  </a:txBody>
                  <a:tcPr/>
                </a:tc>
                <a:tc>
                  <a:txBody>
                    <a:bodyPr/>
                    <a:lstStyle/>
                    <a:p>
                      <a:r>
                        <a:rPr lang="en-US" sz="1200" dirty="0"/>
                        <a:t>Preclosing challenge</a:t>
                      </a:r>
                    </a:p>
                  </a:txBody>
                  <a:tcPr/>
                </a:tc>
                <a:tc>
                  <a:txBody>
                    <a:bodyPr/>
                    <a:lstStyle/>
                    <a:p>
                      <a:r>
                        <a:rPr lang="en-US" sz="1200" dirty="0">
                          <a:solidFill>
                            <a:schemeClr val="tx1"/>
                          </a:solidFill>
                        </a:rPr>
                        <a:t>Consolidated under FRCP 65(a)(2). </a:t>
                      </a:r>
                      <a:r>
                        <a:rPr lang="en-US" sz="1200" dirty="0"/>
                        <a:t>Tried on the merits. Blocking permanent injunction entered.</a:t>
                      </a:r>
                    </a:p>
                  </a:txBody>
                  <a:tcPr/>
                </a:tc>
                <a:extLst>
                  <a:ext uri="{0D108BD9-81ED-4DB2-BD59-A6C34878D82A}">
                    <a16:rowId xmlns:a16="http://schemas.microsoft.com/office/drawing/2014/main" val="10006"/>
                  </a:ext>
                </a:extLst>
              </a:tr>
              <a:tr h="370840">
                <a:tc>
                  <a:txBody>
                    <a:bodyPr/>
                    <a:lstStyle/>
                    <a:p>
                      <a:r>
                        <a:rPr lang="en-US" sz="1200" dirty="0"/>
                        <a:t>United States v. Oracle Corp., 331 F. Supp. 2d 1098 (N.D. Cal. 2004)</a:t>
                      </a:r>
                    </a:p>
                  </a:txBody>
                  <a:tcPr/>
                </a:tc>
                <a:tc>
                  <a:txBody>
                    <a:bodyPr/>
                    <a:lstStyle/>
                    <a:p>
                      <a:r>
                        <a:rPr lang="en-US" sz="1200" dirty="0"/>
                        <a:t>Preclosing challenge</a:t>
                      </a:r>
                    </a:p>
                  </a:txBody>
                  <a:tcPr/>
                </a:tc>
                <a:tc>
                  <a:txBody>
                    <a:bodyPr/>
                    <a:lstStyle/>
                    <a:p>
                      <a:r>
                        <a:rPr lang="en-US" sz="1200" dirty="0"/>
                        <a:t>Stipulated PI. Tried on the merits. No violation. </a:t>
                      </a:r>
                    </a:p>
                  </a:txBody>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74476320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Recent litigated cases</a:t>
            </a:r>
          </a:p>
        </p:txBody>
      </p:sp>
      <p:sp>
        <p:nvSpPr>
          <p:cNvPr id="3" name="Content Placeholder 2"/>
          <p:cNvSpPr>
            <a:spLocks noGrp="1"/>
          </p:cNvSpPr>
          <p:nvPr>
            <p:ph idx="1"/>
          </p:nvPr>
        </p:nvSpPr>
        <p:spPr>
          <a:xfrm>
            <a:off x="457200" y="1058401"/>
            <a:ext cx="8229600" cy="427500"/>
          </a:xfrm>
        </p:spPr>
        <p:txBody>
          <a:bodyPr/>
          <a:lstStyle/>
          <a:p>
            <a:r>
              <a:rPr lang="en-US" dirty="0"/>
              <a:t>Recent DOJ actions litigated to a preliminary or final conclusion</a:t>
            </a:r>
            <a:r>
              <a:rPr lang="en-US" baseline="30000" dirty="0"/>
              <a:t>1</a:t>
            </a:r>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33</a:t>
            </a:fld>
            <a:endParaRPr lang="en-US" altLang="en-US" dirty="0"/>
          </a:p>
        </p:txBody>
      </p:sp>
      <p:graphicFrame>
        <p:nvGraphicFramePr>
          <p:cNvPr id="5" name="Table 4"/>
          <p:cNvGraphicFramePr>
            <a:graphicFrameLocks noGrp="1"/>
          </p:cNvGraphicFramePr>
          <p:nvPr>
            <p:extLst>
              <p:ext uri="{D42A27DB-BD31-4B8C-83A1-F6EECF244321}">
                <p14:modId xmlns:p14="http://schemas.microsoft.com/office/powerpoint/2010/main" val="3509106674"/>
              </p:ext>
            </p:extLst>
          </p:nvPr>
        </p:nvGraphicFramePr>
        <p:xfrm>
          <a:off x="902009" y="1471430"/>
          <a:ext cx="7800975" cy="4211320"/>
        </p:xfrm>
        <a:graphic>
          <a:graphicData uri="http://schemas.openxmlformats.org/drawingml/2006/table">
            <a:tbl>
              <a:tblPr firstRow="1" bandRow="1">
                <a:tableStyleId>{5C22544A-7EE6-4342-B048-85BDC9FD1C3A}</a:tableStyleId>
              </a:tblPr>
              <a:tblGrid>
                <a:gridCol w="2600325">
                  <a:extLst>
                    <a:ext uri="{9D8B030D-6E8A-4147-A177-3AD203B41FA5}">
                      <a16:colId xmlns:a16="http://schemas.microsoft.com/office/drawing/2014/main" val="20000"/>
                    </a:ext>
                  </a:extLst>
                </a:gridCol>
                <a:gridCol w="1390651">
                  <a:extLst>
                    <a:ext uri="{9D8B030D-6E8A-4147-A177-3AD203B41FA5}">
                      <a16:colId xmlns:a16="http://schemas.microsoft.com/office/drawing/2014/main" val="20001"/>
                    </a:ext>
                  </a:extLst>
                </a:gridCol>
                <a:gridCol w="3809999">
                  <a:extLst>
                    <a:ext uri="{9D8B030D-6E8A-4147-A177-3AD203B41FA5}">
                      <a16:colId xmlns:a16="http://schemas.microsoft.com/office/drawing/2014/main" val="20002"/>
                    </a:ext>
                  </a:extLst>
                </a:gridCol>
              </a:tblGrid>
              <a:tr h="370840">
                <a:tc>
                  <a:txBody>
                    <a:bodyPr/>
                    <a:lstStyle/>
                    <a:p>
                      <a:pPr algn="ctr"/>
                      <a:r>
                        <a:rPr lang="en-US" sz="1200" dirty="0"/>
                        <a:t>Case</a:t>
                      </a:r>
                    </a:p>
                  </a:txBody>
                  <a:tcPr anchor="ctr"/>
                </a:tc>
                <a:tc>
                  <a:txBody>
                    <a:bodyPr/>
                    <a:lstStyle/>
                    <a:p>
                      <a:pPr algn="ctr"/>
                      <a:r>
                        <a:rPr lang="en-US" sz="1200" dirty="0"/>
                        <a:t>Deal Status</a:t>
                      </a:r>
                    </a:p>
                  </a:txBody>
                  <a:tcPr anchor="ctr"/>
                </a:tc>
                <a:tc>
                  <a:txBody>
                    <a:bodyPr/>
                    <a:lstStyle/>
                    <a:p>
                      <a:pPr algn="ctr"/>
                      <a:r>
                        <a:rPr lang="en-US" sz="1200" dirty="0"/>
                        <a:t>Litigation Result</a:t>
                      </a:r>
                    </a:p>
                  </a:txBody>
                  <a:tcPr anchor="ctr"/>
                </a:tc>
                <a:extLst>
                  <a:ext uri="{0D108BD9-81ED-4DB2-BD59-A6C34878D82A}">
                    <a16:rowId xmlns:a16="http://schemas.microsoft.com/office/drawing/2014/main" val="10000"/>
                  </a:ext>
                </a:extLst>
              </a:tr>
              <a:tr h="370840">
                <a:tc>
                  <a:txBody>
                    <a:bodyPr/>
                    <a:lstStyle/>
                    <a:p>
                      <a:r>
                        <a:rPr lang="en-US" sz="1200" dirty="0"/>
                        <a:t>United States v. SunGard Data Sys., Inc., 172 F. Supp. 2d 172 (D.D.C. 2001) </a:t>
                      </a:r>
                    </a:p>
                  </a:txBody>
                  <a:tcPr/>
                </a:tc>
                <a:tc>
                  <a:txBody>
                    <a:bodyPr/>
                    <a:lstStyle/>
                    <a:p>
                      <a:r>
                        <a:rPr lang="en-US" sz="1200" dirty="0"/>
                        <a:t>Preclosing challenge</a:t>
                      </a:r>
                    </a:p>
                  </a:txBody>
                  <a:tcPr/>
                </a:tc>
                <a:tc>
                  <a:txBody>
                    <a:bodyPr/>
                    <a:lstStyle/>
                    <a:p>
                      <a:r>
                        <a:rPr lang="en-US" sz="1200" dirty="0"/>
                        <a:t>Consolidated under FRCP 65(a)(2). No violation. </a:t>
                      </a:r>
                    </a:p>
                  </a:txBody>
                  <a:tcPr/>
                </a:tc>
                <a:extLst>
                  <a:ext uri="{0D108BD9-81ED-4DB2-BD59-A6C34878D82A}">
                    <a16:rowId xmlns:a16="http://schemas.microsoft.com/office/drawing/2014/main" val="1817892378"/>
                  </a:ext>
                </a:extLst>
              </a:tr>
              <a:tr h="370840">
                <a:tc>
                  <a:txBody>
                    <a:bodyPr/>
                    <a:lstStyle/>
                    <a:p>
                      <a:r>
                        <a:rPr lang="en-US" sz="1200" dirty="0"/>
                        <a:t>United States v. Franklin Elec. Co., 130 F. Supp. 2d 1025 (W.D. Wis. 2000) </a:t>
                      </a:r>
                    </a:p>
                  </a:txBody>
                  <a:tcPr/>
                </a:tc>
                <a:tc>
                  <a:txBody>
                    <a:bodyPr/>
                    <a:lstStyle/>
                    <a:p>
                      <a:r>
                        <a:rPr lang="en-US" sz="1200" dirty="0"/>
                        <a:t>Preclosing challenge</a:t>
                      </a:r>
                    </a:p>
                  </a:txBody>
                  <a:tcPr/>
                </a:tc>
                <a:tc>
                  <a:txBody>
                    <a:bodyPr/>
                    <a:lstStyle/>
                    <a:p>
                      <a:r>
                        <a:rPr lang="en-US" sz="1200" dirty="0"/>
                        <a:t>Stipulated PI. Tried on the merits. Blocking permanent injunction entered.</a:t>
                      </a:r>
                    </a:p>
                  </a:txBody>
                  <a:tcPr/>
                </a:tc>
                <a:extLst>
                  <a:ext uri="{0D108BD9-81ED-4DB2-BD59-A6C34878D82A}">
                    <a16:rowId xmlns:a16="http://schemas.microsoft.com/office/drawing/2014/main" val="10001"/>
                  </a:ext>
                </a:extLst>
              </a:tr>
              <a:tr h="370840">
                <a:tc>
                  <a:txBody>
                    <a:bodyPr/>
                    <a:lstStyle/>
                    <a:p>
                      <a:r>
                        <a:rPr lang="en-US" sz="1200" dirty="0"/>
                        <a:t>United States v. Engelhard Corp., 970 F. Supp. 1463 (M.D. Ga.), </a:t>
                      </a:r>
                      <a:br>
                        <a:rPr lang="en-US" sz="1200" dirty="0"/>
                      </a:br>
                      <a:r>
                        <a:rPr lang="en-US" sz="1200" i="1" dirty="0" err="1"/>
                        <a:t>aff'd</a:t>
                      </a:r>
                      <a:r>
                        <a:rPr lang="en-US" sz="1200" dirty="0"/>
                        <a:t>, 126 F.3d 1302 (11th Cir. 1997)</a:t>
                      </a:r>
                    </a:p>
                  </a:txBody>
                  <a:tcPr/>
                </a:tc>
                <a:tc>
                  <a:txBody>
                    <a:bodyPr/>
                    <a:lstStyle/>
                    <a:p>
                      <a:r>
                        <a:rPr lang="en-US" sz="1200" dirty="0"/>
                        <a:t>Preclosing challenge</a:t>
                      </a:r>
                    </a:p>
                  </a:txBody>
                  <a:tcPr/>
                </a:tc>
                <a:tc>
                  <a:txBody>
                    <a:bodyPr/>
                    <a:lstStyle/>
                    <a:p>
                      <a:r>
                        <a:rPr lang="en-US" sz="1200" dirty="0">
                          <a:solidFill>
                            <a:schemeClr val="tx1"/>
                          </a:solidFill>
                        </a:rPr>
                        <a:t>Stipulated PI. </a:t>
                      </a:r>
                      <a:r>
                        <a:rPr lang="en-US" sz="1200" dirty="0"/>
                        <a:t>Tried on the merits. No violation. </a:t>
                      </a:r>
                    </a:p>
                  </a:txBody>
                  <a:tcPr/>
                </a:tc>
                <a:extLst>
                  <a:ext uri="{0D108BD9-81ED-4DB2-BD59-A6C34878D82A}">
                    <a16:rowId xmlns:a16="http://schemas.microsoft.com/office/drawing/2014/main" val="10002"/>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United States v. Long Island Jewish Med. Ctr., 983 F. Supp. 121 (E.D.N.Y. 1997)</a:t>
                      </a:r>
                    </a:p>
                  </a:txBody>
                  <a:tcPr/>
                </a:tc>
                <a:tc>
                  <a:txBody>
                    <a:bodyPr/>
                    <a:lstStyle/>
                    <a:p>
                      <a:r>
                        <a:rPr lang="en-US" sz="1200" dirty="0"/>
                        <a:t>Preclosing challenge</a:t>
                      </a:r>
                    </a:p>
                    <a:p>
                      <a:endParaRPr lang="en-US" sz="1200" dirty="0"/>
                    </a:p>
                  </a:txBody>
                  <a:tcPr/>
                </a:tc>
                <a:tc>
                  <a:txBody>
                    <a:bodyPr/>
                    <a:lstStyle/>
                    <a:p>
                      <a:r>
                        <a:rPr lang="en-US" sz="1200" dirty="0"/>
                        <a:t>Consolidated under FRCP 65(a)(2). No violation. </a:t>
                      </a:r>
                    </a:p>
                  </a:txBody>
                  <a:tcPr/>
                </a:tc>
                <a:extLst>
                  <a:ext uri="{0D108BD9-81ED-4DB2-BD59-A6C34878D82A}">
                    <a16:rowId xmlns:a16="http://schemas.microsoft.com/office/drawing/2014/main" val="10003"/>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United States v. Mercy Health </a:t>
                      </a:r>
                      <a:r>
                        <a:rPr lang="en-US" sz="1200" dirty="0" err="1"/>
                        <a:t>Servs</a:t>
                      </a:r>
                      <a:r>
                        <a:rPr lang="en-US" sz="1200" dirty="0"/>
                        <a:t>., 902 F. Supp. 968 (N.D. Iowa 1995), </a:t>
                      </a:r>
                      <a:r>
                        <a:rPr lang="en-US" sz="1200" i="1" dirty="0"/>
                        <a:t>vacated</a:t>
                      </a:r>
                      <a:r>
                        <a:rPr lang="en-US" sz="1200" dirty="0"/>
                        <a:t>,  107 F.3d 632 (8th Cir. 1997)</a:t>
                      </a:r>
                    </a:p>
                  </a:txBody>
                  <a:tcPr/>
                </a:tc>
                <a:tc>
                  <a:txBody>
                    <a:bodyPr/>
                    <a:lstStyle/>
                    <a:p>
                      <a:r>
                        <a:rPr lang="en-US" sz="1200" dirty="0"/>
                        <a:t>Preclosing challenge</a:t>
                      </a:r>
                    </a:p>
                    <a:p>
                      <a:endParaRPr lang="en-US" sz="1200" dirty="0"/>
                    </a:p>
                  </a:txBody>
                  <a:tcPr/>
                </a:tc>
                <a:tc>
                  <a:txBody>
                    <a:bodyPr/>
                    <a:lstStyle/>
                    <a:p>
                      <a:r>
                        <a:rPr lang="en-US" sz="1200" dirty="0"/>
                        <a:t>Stipulated PI. Tried on the merits. No violation. Judgment vacated when parties later terminated the transaction.</a:t>
                      </a:r>
                    </a:p>
                    <a:p>
                      <a:endParaRPr lang="en-US" sz="1200" dirty="0"/>
                    </a:p>
                  </a:txBody>
                  <a:tcPr/>
                </a:tc>
                <a:extLst>
                  <a:ext uri="{0D108BD9-81ED-4DB2-BD59-A6C34878D82A}">
                    <a16:rowId xmlns:a16="http://schemas.microsoft.com/office/drawing/2014/main" val="10004"/>
                  </a:ext>
                </a:extLst>
              </a:tr>
              <a:tr h="370840">
                <a:tc>
                  <a:txBody>
                    <a:bodyPr/>
                    <a:lstStyle/>
                    <a:p>
                      <a:r>
                        <a:rPr lang="en-US" sz="1200" dirty="0"/>
                        <a:t>United States v. Gillette Co., 828 F. Supp. 78 (D.D.C. 1993)</a:t>
                      </a:r>
                    </a:p>
                  </a:txBody>
                  <a:tcPr/>
                </a:tc>
                <a:tc>
                  <a:txBody>
                    <a:bodyPr/>
                    <a:lstStyle/>
                    <a:p>
                      <a:r>
                        <a:rPr lang="en-US" sz="1200" dirty="0"/>
                        <a:t>Preclosing challenge</a:t>
                      </a:r>
                    </a:p>
                  </a:txBody>
                  <a:tcPr/>
                </a:tc>
                <a:tc>
                  <a:txBody>
                    <a:bodyPr/>
                    <a:lstStyle/>
                    <a:p>
                      <a:r>
                        <a:rPr lang="en-US" sz="1200" dirty="0"/>
                        <a:t>Preliminary injunction denied. DOJ dismissed case</a:t>
                      </a:r>
                      <a:r>
                        <a:rPr lang="en-US" sz="1200" baseline="0" dirty="0"/>
                        <a:t> and did not pursue a full merits decision.</a:t>
                      </a:r>
                      <a:endParaRPr lang="en-US" sz="1200" dirty="0"/>
                    </a:p>
                  </a:txBody>
                  <a:tcPr/>
                </a:tc>
                <a:extLst>
                  <a:ext uri="{0D108BD9-81ED-4DB2-BD59-A6C34878D82A}">
                    <a16:rowId xmlns:a16="http://schemas.microsoft.com/office/drawing/2014/main" val="10005"/>
                  </a:ext>
                </a:extLst>
              </a:tr>
            </a:tbl>
          </a:graphicData>
        </a:graphic>
      </p:graphicFrame>
      <p:sp>
        <p:nvSpPr>
          <p:cNvPr id="6" name="TextBox 5"/>
          <p:cNvSpPr txBox="1"/>
          <p:nvPr/>
        </p:nvSpPr>
        <p:spPr>
          <a:xfrm>
            <a:off x="449734" y="5705475"/>
            <a:ext cx="8246592" cy="461665"/>
          </a:xfrm>
          <a:prstGeom prst="rect">
            <a:avLst/>
          </a:prstGeom>
          <a:noFill/>
        </p:spPr>
        <p:txBody>
          <a:bodyPr wrap="square" rtlCol="0">
            <a:spAutoFit/>
          </a:bodyPr>
          <a:lstStyle/>
          <a:p>
            <a:r>
              <a:rPr lang="en-US" sz="1200" baseline="30000" dirty="0"/>
              <a:t>1 </a:t>
            </a:r>
            <a:r>
              <a:rPr lang="en-US" sz="1200" dirty="0"/>
              <a:t> Includes actions where a decision was rendered on a preliminary or permanent injunction.  Does not include actions where complaints were filed but were settled prior to a decision on a preliminary or permanent injunction.</a:t>
            </a:r>
          </a:p>
        </p:txBody>
      </p:sp>
    </p:spTree>
    <p:extLst>
      <p:ext uri="{BB962C8B-B14F-4D97-AF65-F5344CB8AC3E}">
        <p14:creationId xmlns:p14="http://schemas.microsoft.com/office/powerpoint/2010/main" val="427615341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Recent litigated cases</a:t>
            </a:r>
          </a:p>
        </p:txBody>
      </p:sp>
      <p:sp>
        <p:nvSpPr>
          <p:cNvPr id="3" name="Content Placeholder 2"/>
          <p:cNvSpPr>
            <a:spLocks noGrp="1"/>
          </p:cNvSpPr>
          <p:nvPr>
            <p:ph idx="1"/>
          </p:nvPr>
        </p:nvSpPr>
        <p:spPr>
          <a:xfrm>
            <a:off x="457200" y="1058401"/>
            <a:ext cx="8229600" cy="427500"/>
          </a:xfrm>
        </p:spPr>
        <p:txBody>
          <a:bodyPr/>
          <a:lstStyle/>
          <a:p>
            <a:r>
              <a:rPr lang="en-US" dirty="0"/>
              <a:t>Recent DOJ actions litigated to a preliminary or final conclusion</a:t>
            </a:r>
            <a:r>
              <a:rPr lang="en-US" baseline="30000" dirty="0"/>
              <a:t>1</a:t>
            </a:r>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34</a:t>
            </a:fld>
            <a:endParaRPr lang="en-US" altLang="en-US" dirty="0"/>
          </a:p>
        </p:txBody>
      </p:sp>
      <p:graphicFrame>
        <p:nvGraphicFramePr>
          <p:cNvPr id="5" name="Table 4"/>
          <p:cNvGraphicFramePr>
            <a:graphicFrameLocks noGrp="1"/>
          </p:cNvGraphicFramePr>
          <p:nvPr>
            <p:extLst>
              <p:ext uri="{D42A27DB-BD31-4B8C-83A1-F6EECF244321}">
                <p14:modId xmlns:p14="http://schemas.microsoft.com/office/powerpoint/2010/main" val="2124170256"/>
              </p:ext>
            </p:extLst>
          </p:nvPr>
        </p:nvGraphicFramePr>
        <p:xfrm>
          <a:off x="902009" y="1471430"/>
          <a:ext cx="7800975" cy="1010920"/>
        </p:xfrm>
        <a:graphic>
          <a:graphicData uri="http://schemas.openxmlformats.org/drawingml/2006/table">
            <a:tbl>
              <a:tblPr firstRow="1" bandRow="1">
                <a:tableStyleId>{5C22544A-7EE6-4342-B048-85BDC9FD1C3A}</a:tableStyleId>
              </a:tblPr>
              <a:tblGrid>
                <a:gridCol w="2600325">
                  <a:extLst>
                    <a:ext uri="{9D8B030D-6E8A-4147-A177-3AD203B41FA5}">
                      <a16:colId xmlns:a16="http://schemas.microsoft.com/office/drawing/2014/main" val="20000"/>
                    </a:ext>
                  </a:extLst>
                </a:gridCol>
                <a:gridCol w="1390651">
                  <a:extLst>
                    <a:ext uri="{9D8B030D-6E8A-4147-A177-3AD203B41FA5}">
                      <a16:colId xmlns:a16="http://schemas.microsoft.com/office/drawing/2014/main" val="20001"/>
                    </a:ext>
                  </a:extLst>
                </a:gridCol>
                <a:gridCol w="3809999">
                  <a:extLst>
                    <a:ext uri="{9D8B030D-6E8A-4147-A177-3AD203B41FA5}">
                      <a16:colId xmlns:a16="http://schemas.microsoft.com/office/drawing/2014/main" val="20002"/>
                    </a:ext>
                  </a:extLst>
                </a:gridCol>
              </a:tblGrid>
              <a:tr h="370840">
                <a:tc>
                  <a:txBody>
                    <a:bodyPr/>
                    <a:lstStyle/>
                    <a:p>
                      <a:pPr algn="ctr"/>
                      <a:r>
                        <a:rPr lang="en-US" sz="1200" dirty="0"/>
                        <a:t>Case</a:t>
                      </a:r>
                    </a:p>
                  </a:txBody>
                  <a:tcPr anchor="ctr"/>
                </a:tc>
                <a:tc>
                  <a:txBody>
                    <a:bodyPr/>
                    <a:lstStyle/>
                    <a:p>
                      <a:pPr algn="ctr"/>
                      <a:r>
                        <a:rPr lang="en-US" sz="1200" dirty="0"/>
                        <a:t>Deal Status</a:t>
                      </a:r>
                    </a:p>
                  </a:txBody>
                  <a:tcPr anchor="ctr"/>
                </a:tc>
                <a:tc>
                  <a:txBody>
                    <a:bodyPr/>
                    <a:lstStyle/>
                    <a:p>
                      <a:pPr algn="ctr"/>
                      <a:r>
                        <a:rPr lang="en-US" sz="1200" dirty="0"/>
                        <a:t>Litigation Result</a:t>
                      </a:r>
                    </a:p>
                  </a:txBody>
                  <a:tcPr anchor="ctr"/>
                </a:tc>
                <a:extLst>
                  <a:ext uri="{0D108BD9-81ED-4DB2-BD59-A6C34878D82A}">
                    <a16:rowId xmlns:a16="http://schemas.microsoft.com/office/drawing/2014/main" val="10000"/>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United States v. Baker Hughes Inc., 731 F. Supp. 3 (D.D.C.), </a:t>
                      </a:r>
                      <a:r>
                        <a:rPr lang="en-US" sz="1200" i="1" dirty="0" err="1"/>
                        <a:t>aff’d</a:t>
                      </a:r>
                      <a:r>
                        <a:rPr lang="en-US" sz="1200" dirty="0"/>
                        <a:t>, </a:t>
                      </a:r>
                      <a:br>
                        <a:rPr lang="en-US" sz="1200" dirty="0"/>
                      </a:br>
                      <a:r>
                        <a:rPr lang="en-US" sz="1200" dirty="0"/>
                        <a:t>908 F.2d 981 (D.C. Cir. 1990)</a:t>
                      </a:r>
                    </a:p>
                  </a:txBody>
                  <a:tcPr/>
                </a:tc>
                <a:tc>
                  <a:txBody>
                    <a:bodyPr/>
                    <a:lstStyle/>
                    <a:p>
                      <a:r>
                        <a:rPr lang="en-US" sz="1200" dirty="0"/>
                        <a:t>Preclosing challenge</a:t>
                      </a:r>
                    </a:p>
                    <a:p>
                      <a:endParaRPr lang="en-US" sz="1200" dirty="0"/>
                    </a:p>
                  </a:txBody>
                  <a:tcPr/>
                </a:tc>
                <a:tc>
                  <a:txBody>
                    <a:bodyPr/>
                    <a:lstStyle/>
                    <a:p>
                      <a:r>
                        <a:rPr lang="en-US" sz="1200" dirty="0"/>
                        <a:t>Consolidated under FRCP 65(a)(2). No violation. Affirmed on appeal.</a:t>
                      </a:r>
                    </a:p>
                  </a:txBody>
                  <a:tcPr/>
                </a:tc>
                <a:extLst>
                  <a:ext uri="{0D108BD9-81ED-4DB2-BD59-A6C34878D82A}">
                    <a16:rowId xmlns:a16="http://schemas.microsoft.com/office/drawing/2014/main" val="10006"/>
                  </a:ext>
                </a:extLst>
              </a:tr>
            </a:tbl>
          </a:graphicData>
        </a:graphic>
      </p:graphicFrame>
      <p:sp>
        <p:nvSpPr>
          <p:cNvPr id="6" name="TextBox 5"/>
          <p:cNvSpPr txBox="1"/>
          <p:nvPr/>
        </p:nvSpPr>
        <p:spPr>
          <a:xfrm>
            <a:off x="449734" y="5705475"/>
            <a:ext cx="8246592" cy="461665"/>
          </a:xfrm>
          <a:prstGeom prst="rect">
            <a:avLst/>
          </a:prstGeom>
          <a:noFill/>
        </p:spPr>
        <p:txBody>
          <a:bodyPr wrap="square" rtlCol="0">
            <a:spAutoFit/>
          </a:bodyPr>
          <a:lstStyle/>
          <a:p>
            <a:r>
              <a:rPr lang="en-US" sz="1200" baseline="30000" dirty="0"/>
              <a:t>1 </a:t>
            </a:r>
            <a:r>
              <a:rPr lang="en-US" sz="1200" dirty="0"/>
              <a:t> Includes actions where a decision was rendered on a preliminary or permanent injunction.  Does not include actions where complaints were filed but were settled prior to a decision on a preliminary or permanent injunction.</a:t>
            </a:r>
          </a:p>
        </p:txBody>
      </p:sp>
    </p:spTree>
    <p:extLst>
      <p:ext uri="{BB962C8B-B14F-4D97-AF65-F5344CB8AC3E}">
        <p14:creationId xmlns:p14="http://schemas.microsoft.com/office/powerpoint/2010/main" val="394975583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Recent litigated cases</a:t>
            </a:r>
          </a:p>
        </p:txBody>
      </p:sp>
      <p:sp>
        <p:nvSpPr>
          <p:cNvPr id="3" name="Content Placeholder 2"/>
          <p:cNvSpPr>
            <a:spLocks noGrp="1"/>
          </p:cNvSpPr>
          <p:nvPr>
            <p:ph idx="1"/>
          </p:nvPr>
        </p:nvSpPr>
        <p:spPr>
          <a:xfrm>
            <a:off x="457200" y="1058401"/>
            <a:ext cx="8229600" cy="427500"/>
          </a:xfrm>
        </p:spPr>
        <p:txBody>
          <a:bodyPr/>
          <a:lstStyle/>
          <a:p>
            <a:r>
              <a:rPr lang="en-US" dirty="0"/>
              <a:t>Recent FTC Section 13(b) actions</a:t>
            </a:r>
            <a:r>
              <a:rPr lang="en-US" baseline="30000" dirty="0"/>
              <a:t>1</a:t>
            </a:r>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35</a:t>
            </a:fld>
            <a:endParaRPr lang="en-US" altLang="en-US" dirty="0"/>
          </a:p>
        </p:txBody>
      </p:sp>
      <p:graphicFrame>
        <p:nvGraphicFramePr>
          <p:cNvPr id="5" name="Table 4"/>
          <p:cNvGraphicFramePr>
            <a:graphicFrameLocks noGrp="1"/>
          </p:cNvGraphicFramePr>
          <p:nvPr>
            <p:extLst>
              <p:ext uri="{D42A27DB-BD31-4B8C-83A1-F6EECF244321}">
                <p14:modId xmlns:p14="http://schemas.microsoft.com/office/powerpoint/2010/main" val="144893120"/>
              </p:ext>
            </p:extLst>
          </p:nvPr>
        </p:nvGraphicFramePr>
        <p:xfrm>
          <a:off x="819837" y="1439371"/>
          <a:ext cx="7800975" cy="4302760"/>
        </p:xfrm>
        <a:graphic>
          <a:graphicData uri="http://schemas.openxmlformats.org/drawingml/2006/table">
            <a:tbl>
              <a:tblPr firstRow="1" bandRow="1">
                <a:tableStyleId>{5C22544A-7EE6-4342-B048-85BDC9FD1C3A}</a:tableStyleId>
              </a:tblPr>
              <a:tblGrid>
                <a:gridCol w="2600325">
                  <a:extLst>
                    <a:ext uri="{9D8B030D-6E8A-4147-A177-3AD203B41FA5}">
                      <a16:colId xmlns:a16="http://schemas.microsoft.com/office/drawing/2014/main" val="20000"/>
                    </a:ext>
                  </a:extLst>
                </a:gridCol>
                <a:gridCol w="1390651">
                  <a:extLst>
                    <a:ext uri="{9D8B030D-6E8A-4147-A177-3AD203B41FA5}">
                      <a16:colId xmlns:a16="http://schemas.microsoft.com/office/drawing/2014/main" val="20001"/>
                    </a:ext>
                  </a:extLst>
                </a:gridCol>
                <a:gridCol w="3809999">
                  <a:extLst>
                    <a:ext uri="{9D8B030D-6E8A-4147-A177-3AD203B41FA5}">
                      <a16:colId xmlns:a16="http://schemas.microsoft.com/office/drawing/2014/main" val="20002"/>
                    </a:ext>
                  </a:extLst>
                </a:gridCol>
              </a:tblGrid>
              <a:tr h="370840">
                <a:tc>
                  <a:txBody>
                    <a:bodyPr/>
                    <a:lstStyle/>
                    <a:p>
                      <a:pPr algn="ctr"/>
                      <a:r>
                        <a:rPr lang="en-US" sz="1200" dirty="0"/>
                        <a:t>Case</a:t>
                      </a:r>
                    </a:p>
                  </a:txBody>
                  <a:tcPr anchor="ctr"/>
                </a:tc>
                <a:tc>
                  <a:txBody>
                    <a:bodyPr/>
                    <a:lstStyle/>
                    <a:p>
                      <a:pPr algn="ctr"/>
                      <a:r>
                        <a:rPr lang="en-US" sz="1200" dirty="0"/>
                        <a:t>Deal Status</a:t>
                      </a:r>
                    </a:p>
                  </a:txBody>
                  <a:tcPr anchor="ctr"/>
                </a:tc>
                <a:tc>
                  <a:txBody>
                    <a:bodyPr/>
                    <a:lstStyle/>
                    <a:p>
                      <a:pPr algn="ctr"/>
                      <a:r>
                        <a:rPr lang="en-US" sz="1200" dirty="0"/>
                        <a:t>Litigation Result</a:t>
                      </a:r>
                    </a:p>
                  </a:txBody>
                  <a:tcPr anchor="ctr"/>
                </a:tc>
                <a:extLst>
                  <a:ext uri="{0D108BD9-81ED-4DB2-BD59-A6C34878D82A}">
                    <a16:rowId xmlns:a16="http://schemas.microsoft.com/office/drawing/2014/main" val="10000"/>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FTC v. RAG-Stiftung, No. CV 19-2337 (TJK), 2020 WL 532980 (D.D.C. Feb. 3, 2020)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Preclosing challenge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txBody>
                  <a:tcPr/>
                </a:tc>
                <a:tc>
                  <a:txBody>
                    <a:bodyPr/>
                    <a:lstStyle/>
                    <a:p>
                      <a:r>
                        <a:rPr lang="en-US" sz="1200" dirty="0"/>
                        <a:t>Preliminary injunction denied. Motion to withdraw from administrative adjudication pending.</a:t>
                      </a:r>
                    </a:p>
                  </a:txBody>
                  <a:tcPr/>
                </a:tc>
                <a:extLst>
                  <a:ext uri="{0D108BD9-81ED-4DB2-BD59-A6C34878D82A}">
                    <a16:rowId xmlns:a16="http://schemas.microsoft.com/office/drawing/2014/main" val="1527753309"/>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FTC v.  Sanford Health/Sanford Bismarck, No. 1:17-CV-133, 2017 WL 10810016 (D.N.D. Dec.  15, 2017) (Steven </a:t>
                      </a:r>
                      <a:r>
                        <a:rPr lang="en-US" sz="1200" dirty="0" err="1"/>
                        <a:t>Colloton</a:t>
                      </a:r>
                      <a:r>
                        <a:rPr lang="en-US" sz="1200" dirty="0"/>
                        <a:t>, J.), </a:t>
                      </a:r>
                      <a:r>
                        <a:rPr lang="en-US" sz="1200" i="1" dirty="0"/>
                        <a:t>aff'd</a:t>
                      </a:r>
                      <a:r>
                        <a:rPr lang="en-US" sz="1200" dirty="0"/>
                        <a:t>, No. 17-3783, 2019 WL  2454218 (8th Cir. June 13, 2019)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Preclosing challenge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txBody>
                  <a:tcPr/>
                </a:tc>
                <a:tc>
                  <a:txBody>
                    <a:bodyPr/>
                    <a:lstStyle/>
                    <a:p>
                      <a:r>
                        <a:rPr lang="en-US" sz="1200" dirty="0"/>
                        <a:t>Blocking preliminary injunction entered and affirmed. </a:t>
                      </a:r>
                      <a:r>
                        <a:rPr lang="en-US" sz="1200" baseline="0" dirty="0"/>
                        <a:t>Transaction abandoned.</a:t>
                      </a:r>
                      <a:endParaRPr lang="en-US" sz="1200" dirty="0"/>
                    </a:p>
                  </a:txBody>
                  <a:tcPr/>
                </a:tc>
                <a:extLst>
                  <a:ext uri="{0D108BD9-81ED-4DB2-BD59-A6C34878D82A}">
                    <a16:rowId xmlns:a16="http://schemas.microsoft.com/office/drawing/2014/main" val="3795549901"/>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FTC v. </a:t>
                      </a:r>
                      <a:r>
                        <a:rPr lang="en-US" sz="1200" dirty="0" err="1"/>
                        <a:t>Wilh</a:t>
                      </a:r>
                      <a:r>
                        <a:rPr lang="en-US" sz="1200" dirty="0"/>
                        <a:t>. Wilhelmsen Holding ASA, 341 F. Supp. 3d 27 (D.D.C. 2018)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Preclosing challenge</a:t>
                      </a:r>
                    </a:p>
                  </a:txBody>
                  <a:tcPr/>
                </a:tc>
                <a:tc>
                  <a:txBody>
                    <a:bodyPr/>
                    <a:lstStyle/>
                    <a:p>
                      <a:r>
                        <a:rPr lang="en-US" sz="1200" dirty="0"/>
                        <a:t>Blocking preliminary injunction entered. </a:t>
                      </a:r>
                      <a:r>
                        <a:rPr lang="en-US" sz="1200" baseline="0" dirty="0"/>
                        <a:t>Transaction abandoned.</a:t>
                      </a:r>
                      <a:endParaRPr lang="en-US" sz="1200" dirty="0"/>
                    </a:p>
                  </a:txBody>
                  <a:tcPr/>
                </a:tc>
                <a:extLst>
                  <a:ext uri="{0D108BD9-81ED-4DB2-BD59-A6C34878D82A}">
                    <a16:rowId xmlns:a16="http://schemas.microsoft.com/office/drawing/2014/main" val="3264223919"/>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FTC v. Tronox Ltd., No. 1:18-CV-01622 (TNM), 2018 WL 4353660 (D.D.C. Sept. 12, 2018)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Preclosing challenge</a:t>
                      </a:r>
                    </a:p>
                  </a:txBody>
                  <a:tcPr/>
                </a:tc>
                <a:tc>
                  <a:txBody>
                    <a:bodyPr/>
                    <a:lstStyle/>
                    <a:p>
                      <a:r>
                        <a:rPr lang="en-US" sz="1200" dirty="0"/>
                        <a:t>Blocking preliminary injunction entered. Transaction permitted to proceed under a consent order.</a:t>
                      </a:r>
                    </a:p>
                  </a:txBody>
                  <a:tcPr/>
                </a:tc>
                <a:extLst>
                  <a:ext uri="{0D108BD9-81ED-4DB2-BD59-A6C34878D82A}">
                    <a16:rowId xmlns:a16="http://schemas.microsoft.com/office/drawing/2014/main" val="3285289761"/>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FTC v. Advocate Health Care Network, 841 F.3d 460 (7th Cir. 2016), </a:t>
                      </a:r>
                      <a:r>
                        <a:rPr lang="en-US" sz="1200" i="1" dirty="0"/>
                        <a:t>on remand</a:t>
                      </a:r>
                      <a:r>
                        <a:rPr lang="en-US" sz="1200" dirty="0"/>
                        <a:t>, 2017 WL 1022015 (N.D. Ill Mar. 16, 2017)</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Preclosing challenge</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Preliminary injunction denied. Seventh Circuit reversed and remanded for further proceedings. Preliminary injunction entered on remand.</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a:p>
                  </a:txBody>
                  <a:tcPr/>
                </a:tc>
                <a:extLst>
                  <a:ext uri="{0D108BD9-81ED-4DB2-BD59-A6C34878D82A}">
                    <a16:rowId xmlns:a16="http://schemas.microsoft.com/office/drawing/2014/main" val="10001"/>
                  </a:ext>
                </a:extLst>
              </a:tr>
            </a:tbl>
          </a:graphicData>
        </a:graphic>
      </p:graphicFrame>
      <p:sp>
        <p:nvSpPr>
          <p:cNvPr id="6" name="TextBox 5"/>
          <p:cNvSpPr txBox="1"/>
          <p:nvPr/>
        </p:nvSpPr>
        <p:spPr>
          <a:xfrm>
            <a:off x="449734" y="5705475"/>
            <a:ext cx="8246592" cy="461665"/>
          </a:xfrm>
          <a:prstGeom prst="rect">
            <a:avLst/>
          </a:prstGeom>
          <a:noFill/>
        </p:spPr>
        <p:txBody>
          <a:bodyPr wrap="square" rtlCol="0">
            <a:spAutoFit/>
          </a:bodyPr>
          <a:lstStyle/>
          <a:p>
            <a:r>
              <a:rPr lang="en-US" sz="1200" baseline="30000" dirty="0"/>
              <a:t>1 </a:t>
            </a:r>
            <a:r>
              <a:rPr lang="en-US" sz="1200" dirty="0"/>
              <a:t> Includes actions where a decision was rendered on a preliminary or permanent injunction.  Does not include actions where complaints were filed but were settled prior to a decision on a preliminary or permanent injunction.</a:t>
            </a:r>
          </a:p>
        </p:txBody>
      </p:sp>
    </p:spTree>
    <p:extLst>
      <p:ext uri="{BB962C8B-B14F-4D97-AF65-F5344CB8AC3E}">
        <p14:creationId xmlns:p14="http://schemas.microsoft.com/office/powerpoint/2010/main" val="314028215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Recent litigated cases</a:t>
            </a:r>
          </a:p>
        </p:txBody>
      </p:sp>
      <p:sp>
        <p:nvSpPr>
          <p:cNvPr id="3" name="Content Placeholder 2"/>
          <p:cNvSpPr>
            <a:spLocks noGrp="1"/>
          </p:cNvSpPr>
          <p:nvPr>
            <p:ph idx="1"/>
          </p:nvPr>
        </p:nvSpPr>
        <p:spPr>
          <a:xfrm>
            <a:off x="457200" y="1058401"/>
            <a:ext cx="8229600" cy="427500"/>
          </a:xfrm>
        </p:spPr>
        <p:txBody>
          <a:bodyPr/>
          <a:lstStyle/>
          <a:p>
            <a:r>
              <a:rPr lang="en-US" dirty="0"/>
              <a:t>Recent FTC Section 13(b) actions</a:t>
            </a:r>
            <a:r>
              <a:rPr lang="en-US" baseline="30000" dirty="0"/>
              <a:t>1</a:t>
            </a:r>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36</a:t>
            </a:fld>
            <a:endParaRPr lang="en-US" altLang="en-US" dirty="0"/>
          </a:p>
        </p:txBody>
      </p:sp>
      <p:graphicFrame>
        <p:nvGraphicFramePr>
          <p:cNvPr id="5" name="Table 4"/>
          <p:cNvGraphicFramePr>
            <a:graphicFrameLocks noGrp="1"/>
          </p:cNvGraphicFramePr>
          <p:nvPr>
            <p:extLst>
              <p:ext uri="{D42A27DB-BD31-4B8C-83A1-F6EECF244321}">
                <p14:modId xmlns:p14="http://schemas.microsoft.com/office/powerpoint/2010/main" val="1389712753"/>
              </p:ext>
            </p:extLst>
          </p:nvPr>
        </p:nvGraphicFramePr>
        <p:xfrm>
          <a:off x="819837" y="1510318"/>
          <a:ext cx="7800975" cy="4028440"/>
        </p:xfrm>
        <a:graphic>
          <a:graphicData uri="http://schemas.openxmlformats.org/drawingml/2006/table">
            <a:tbl>
              <a:tblPr firstRow="1" bandRow="1">
                <a:tableStyleId>{5C22544A-7EE6-4342-B048-85BDC9FD1C3A}</a:tableStyleId>
              </a:tblPr>
              <a:tblGrid>
                <a:gridCol w="2600325">
                  <a:extLst>
                    <a:ext uri="{9D8B030D-6E8A-4147-A177-3AD203B41FA5}">
                      <a16:colId xmlns:a16="http://schemas.microsoft.com/office/drawing/2014/main" val="20000"/>
                    </a:ext>
                  </a:extLst>
                </a:gridCol>
                <a:gridCol w="1390651">
                  <a:extLst>
                    <a:ext uri="{9D8B030D-6E8A-4147-A177-3AD203B41FA5}">
                      <a16:colId xmlns:a16="http://schemas.microsoft.com/office/drawing/2014/main" val="20001"/>
                    </a:ext>
                  </a:extLst>
                </a:gridCol>
                <a:gridCol w="3809999">
                  <a:extLst>
                    <a:ext uri="{9D8B030D-6E8A-4147-A177-3AD203B41FA5}">
                      <a16:colId xmlns:a16="http://schemas.microsoft.com/office/drawing/2014/main" val="20002"/>
                    </a:ext>
                  </a:extLst>
                </a:gridCol>
              </a:tblGrid>
              <a:tr h="370840">
                <a:tc>
                  <a:txBody>
                    <a:bodyPr/>
                    <a:lstStyle/>
                    <a:p>
                      <a:pPr algn="ctr"/>
                      <a:r>
                        <a:rPr lang="en-US" sz="1200" dirty="0"/>
                        <a:t>Case</a:t>
                      </a:r>
                    </a:p>
                  </a:txBody>
                  <a:tcPr anchor="ctr"/>
                </a:tc>
                <a:tc>
                  <a:txBody>
                    <a:bodyPr/>
                    <a:lstStyle/>
                    <a:p>
                      <a:pPr algn="ctr"/>
                      <a:r>
                        <a:rPr lang="en-US" sz="1200" dirty="0"/>
                        <a:t>Deal Status</a:t>
                      </a:r>
                    </a:p>
                  </a:txBody>
                  <a:tcPr anchor="ctr"/>
                </a:tc>
                <a:tc>
                  <a:txBody>
                    <a:bodyPr/>
                    <a:lstStyle/>
                    <a:p>
                      <a:pPr algn="ctr"/>
                      <a:r>
                        <a:rPr lang="en-US" sz="1200" dirty="0"/>
                        <a:t>Litigation Result</a:t>
                      </a:r>
                    </a:p>
                  </a:txBody>
                  <a:tcPr anchor="ctr"/>
                </a:tc>
                <a:extLst>
                  <a:ext uri="{0D108BD9-81ED-4DB2-BD59-A6C34878D82A}">
                    <a16:rowId xmlns:a16="http://schemas.microsoft.com/office/drawing/2014/main" val="10000"/>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FTC v. Penn State Hershey Med. Ctr., 838 F. 3d 327 (3d Cir. 2016)</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Preclosing challenge</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Preliminary injunction denied. Third Circuit reversed and remanded with instructions to enter a blocking</a:t>
                      </a:r>
                      <a:r>
                        <a:rPr lang="en-US" sz="1200" baseline="0" dirty="0"/>
                        <a:t> preliminary injunction. Transaction abandoned.</a:t>
                      </a:r>
                      <a:endParaRPr lang="en-US" sz="1200" dirty="0"/>
                    </a:p>
                  </a:txBody>
                  <a:tcPr/>
                </a:tc>
                <a:extLst>
                  <a:ext uri="{0D108BD9-81ED-4DB2-BD59-A6C34878D82A}">
                    <a16:rowId xmlns:a16="http://schemas.microsoft.com/office/drawing/2014/main" val="10002"/>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FTC v. Staples Inc., </a:t>
                      </a:r>
                      <a:r>
                        <a:rPr lang="sv-SE" sz="1200" dirty="0"/>
                        <a:t>190 F. Supp. 3d 100 (D.D.C. 2016)</a:t>
                      </a:r>
                      <a:r>
                        <a:rPr lang="en-US" sz="1200" dirty="0"/>
                        <a:t> </a:t>
                      </a:r>
                    </a:p>
                  </a:txBody>
                  <a:tcPr/>
                </a:tc>
                <a:tc>
                  <a:txBody>
                    <a:bodyPr/>
                    <a:lstStyle/>
                    <a:p>
                      <a:r>
                        <a:rPr lang="en-US" sz="1200" dirty="0"/>
                        <a:t>Preclosing challenge</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Entered blocking preliminary injunction. Transaction abandoned.</a:t>
                      </a:r>
                    </a:p>
                  </a:txBody>
                  <a:tcPr/>
                </a:tc>
                <a:extLst>
                  <a:ext uri="{0D108BD9-81ED-4DB2-BD59-A6C34878D82A}">
                    <a16:rowId xmlns:a16="http://schemas.microsoft.com/office/drawing/2014/main" val="10003"/>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FTC v. Sysco Corp., 113 F.Supp.3d 1 (D.D.C. 2015)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Preclosing challenge</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Blocking preliminary injunction entered. Transaction abandoned.</a:t>
                      </a:r>
                    </a:p>
                  </a:txBody>
                  <a:tcPr/>
                </a:tc>
                <a:extLst>
                  <a:ext uri="{0D108BD9-81ED-4DB2-BD59-A6C34878D82A}">
                    <a16:rowId xmlns:a16="http://schemas.microsoft.com/office/drawing/2014/main" val="10004"/>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FTC v. Steris Corp., No. 1:15 CV 1080, 2015 WL 5657294 (N.D. Ohio Sept. 24, 2015)</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Preclosing challenge</a:t>
                      </a:r>
                    </a:p>
                    <a:p>
                      <a:endParaRPr lang="en-US" sz="1200" dirty="0"/>
                    </a:p>
                  </a:txBody>
                  <a:tcPr/>
                </a:tc>
                <a:tc>
                  <a:txBody>
                    <a:bodyPr/>
                    <a:lstStyle/>
                    <a:p>
                      <a:r>
                        <a:rPr lang="en-US" sz="1200" dirty="0"/>
                        <a:t>Preliminary injunction denied. Administrative complaint voluntarily dismissed.</a:t>
                      </a:r>
                    </a:p>
                  </a:txBody>
                  <a:tcPr/>
                </a:tc>
                <a:extLst>
                  <a:ext uri="{0D108BD9-81ED-4DB2-BD59-A6C34878D82A}">
                    <a16:rowId xmlns:a16="http://schemas.microsoft.com/office/drawing/2014/main" val="10005"/>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FTC v. OSF Healthcare Sys., 852 F. Supp. 2d 1069 (N.D. Ill. 2012) </a:t>
                      </a:r>
                    </a:p>
                  </a:txBody>
                  <a:tcPr/>
                </a:tc>
                <a:tc>
                  <a:txBody>
                    <a:bodyPr/>
                    <a:lstStyle/>
                    <a:p>
                      <a:r>
                        <a:rPr lang="en-US" sz="1200" dirty="0"/>
                        <a:t>Preclosing challenge</a:t>
                      </a:r>
                    </a:p>
                  </a:txBody>
                  <a:tcPr/>
                </a:tc>
                <a:tc>
                  <a:txBody>
                    <a:bodyPr/>
                    <a:lstStyle/>
                    <a:p>
                      <a:r>
                        <a:rPr lang="en-US" sz="1200" dirty="0"/>
                        <a:t>Entered blocking preliminary injunction. Transaction abandoned.</a:t>
                      </a:r>
                    </a:p>
                  </a:txBody>
                  <a:tcPr/>
                </a:tc>
                <a:extLst>
                  <a:ext uri="{0D108BD9-81ED-4DB2-BD59-A6C34878D82A}">
                    <a16:rowId xmlns:a16="http://schemas.microsoft.com/office/drawing/2014/main" val="10006"/>
                  </a:ext>
                </a:extLst>
              </a:tr>
              <a:tr h="370840">
                <a:tc>
                  <a:txBody>
                    <a:bodyPr/>
                    <a:lstStyle/>
                    <a:p>
                      <a:r>
                        <a:rPr lang="en-US" sz="1200" dirty="0"/>
                        <a:t>FTC v. Phoebe Putney Health Sys., Inc., 793 F. Supp. 2d 1356 (M.D. Ga. 2011), </a:t>
                      </a:r>
                      <a:r>
                        <a:rPr lang="en-US" sz="1200" i="1" dirty="0" err="1"/>
                        <a:t>aff'd</a:t>
                      </a:r>
                      <a:r>
                        <a:rPr lang="en-US" sz="1200" dirty="0"/>
                        <a:t>, 663 F.3d 1369 (11th Cir. 2011), </a:t>
                      </a:r>
                      <a:r>
                        <a:rPr lang="en-US" sz="1200" i="1" dirty="0"/>
                        <a:t>rev’d</a:t>
                      </a:r>
                      <a:r>
                        <a:rPr lang="en-US" sz="1200" dirty="0"/>
                        <a:t>, 133 </a:t>
                      </a:r>
                      <a:r>
                        <a:rPr lang="en-US" sz="1200" dirty="0" err="1"/>
                        <a:t>S.Ct</a:t>
                      </a:r>
                      <a:r>
                        <a:rPr lang="en-US" sz="1200" dirty="0"/>
                        <a:t>. 1003 (2013)</a:t>
                      </a:r>
                    </a:p>
                  </a:txBody>
                  <a:tcPr/>
                </a:tc>
                <a:tc>
                  <a:txBody>
                    <a:bodyPr/>
                    <a:lstStyle/>
                    <a:p>
                      <a:endParaRPr lang="en-US" sz="1200" dirty="0"/>
                    </a:p>
                  </a:txBody>
                  <a:tcPr/>
                </a:tc>
                <a:tc>
                  <a:txBody>
                    <a:bodyPr/>
                    <a:lstStyle/>
                    <a:p>
                      <a:r>
                        <a:rPr lang="en-US" sz="1200" dirty="0"/>
                        <a:t>Dismissed on state action grounds. Affirmed by Eleventh Circuit. Reversed by Supreme Court.</a:t>
                      </a:r>
                    </a:p>
                  </a:txBody>
                  <a:tcPr/>
                </a:tc>
                <a:extLst>
                  <a:ext uri="{0D108BD9-81ED-4DB2-BD59-A6C34878D82A}">
                    <a16:rowId xmlns:a16="http://schemas.microsoft.com/office/drawing/2014/main" val="1566272240"/>
                  </a:ext>
                </a:extLst>
              </a:tr>
            </a:tbl>
          </a:graphicData>
        </a:graphic>
      </p:graphicFrame>
      <p:sp>
        <p:nvSpPr>
          <p:cNvPr id="6" name="TextBox 5"/>
          <p:cNvSpPr txBox="1"/>
          <p:nvPr/>
        </p:nvSpPr>
        <p:spPr>
          <a:xfrm>
            <a:off x="449734" y="5705475"/>
            <a:ext cx="8246592" cy="461665"/>
          </a:xfrm>
          <a:prstGeom prst="rect">
            <a:avLst/>
          </a:prstGeom>
          <a:noFill/>
        </p:spPr>
        <p:txBody>
          <a:bodyPr wrap="square" rtlCol="0">
            <a:spAutoFit/>
          </a:bodyPr>
          <a:lstStyle/>
          <a:p>
            <a:r>
              <a:rPr lang="en-US" sz="1200" baseline="30000" dirty="0"/>
              <a:t>1 </a:t>
            </a:r>
            <a:r>
              <a:rPr lang="en-US" sz="1200" dirty="0"/>
              <a:t> Includes actions where a decision was rendered on a preliminary or permanent injunction.  Does not include actions where complaints were filed but were settled prior to a decision on a preliminary or permanent injunction.</a:t>
            </a:r>
          </a:p>
        </p:txBody>
      </p:sp>
    </p:spTree>
    <p:extLst>
      <p:ext uri="{BB962C8B-B14F-4D97-AF65-F5344CB8AC3E}">
        <p14:creationId xmlns:p14="http://schemas.microsoft.com/office/powerpoint/2010/main" val="351060422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Recent litigated cases</a:t>
            </a:r>
          </a:p>
        </p:txBody>
      </p:sp>
      <p:sp>
        <p:nvSpPr>
          <p:cNvPr id="3" name="Content Placeholder 2"/>
          <p:cNvSpPr>
            <a:spLocks noGrp="1"/>
          </p:cNvSpPr>
          <p:nvPr>
            <p:ph idx="1"/>
          </p:nvPr>
        </p:nvSpPr>
        <p:spPr>
          <a:xfrm>
            <a:off x="457200" y="1058401"/>
            <a:ext cx="8229600" cy="427500"/>
          </a:xfrm>
        </p:spPr>
        <p:txBody>
          <a:bodyPr/>
          <a:lstStyle/>
          <a:p>
            <a:r>
              <a:rPr lang="en-US" dirty="0"/>
              <a:t>Recent FTC Section 13(b) actions (</a:t>
            </a:r>
            <a:r>
              <a:rPr lang="en-US" dirty="0" err="1"/>
              <a:t>con’t</a:t>
            </a:r>
            <a:r>
              <a:rPr lang="en-US" dirty="0"/>
              <a:t>)</a:t>
            </a:r>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37</a:t>
            </a:fld>
            <a:endParaRPr lang="en-US" altLang="en-US" dirty="0"/>
          </a:p>
        </p:txBody>
      </p:sp>
      <p:graphicFrame>
        <p:nvGraphicFramePr>
          <p:cNvPr id="5" name="Table 4"/>
          <p:cNvGraphicFramePr>
            <a:graphicFrameLocks noGrp="1"/>
          </p:cNvGraphicFramePr>
          <p:nvPr>
            <p:extLst>
              <p:ext uri="{D42A27DB-BD31-4B8C-83A1-F6EECF244321}">
                <p14:modId xmlns:p14="http://schemas.microsoft.com/office/powerpoint/2010/main" val="2785147270"/>
              </p:ext>
            </p:extLst>
          </p:nvPr>
        </p:nvGraphicFramePr>
        <p:xfrm>
          <a:off x="885824" y="1577975"/>
          <a:ext cx="7800975" cy="3479800"/>
        </p:xfrm>
        <a:graphic>
          <a:graphicData uri="http://schemas.openxmlformats.org/drawingml/2006/table">
            <a:tbl>
              <a:tblPr firstRow="1" bandRow="1">
                <a:tableStyleId>{5C22544A-7EE6-4342-B048-85BDC9FD1C3A}</a:tableStyleId>
              </a:tblPr>
              <a:tblGrid>
                <a:gridCol w="2600325">
                  <a:extLst>
                    <a:ext uri="{9D8B030D-6E8A-4147-A177-3AD203B41FA5}">
                      <a16:colId xmlns:a16="http://schemas.microsoft.com/office/drawing/2014/main" val="20000"/>
                    </a:ext>
                  </a:extLst>
                </a:gridCol>
                <a:gridCol w="1390651">
                  <a:extLst>
                    <a:ext uri="{9D8B030D-6E8A-4147-A177-3AD203B41FA5}">
                      <a16:colId xmlns:a16="http://schemas.microsoft.com/office/drawing/2014/main" val="20001"/>
                    </a:ext>
                  </a:extLst>
                </a:gridCol>
                <a:gridCol w="3809999">
                  <a:extLst>
                    <a:ext uri="{9D8B030D-6E8A-4147-A177-3AD203B41FA5}">
                      <a16:colId xmlns:a16="http://schemas.microsoft.com/office/drawing/2014/main" val="20002"/>
                    </a:ext>
                  </a:extLst>
                </a:gridCol>
              </a:tblGrid>
              <a:tr h="370840">
                <a:tc>
                  <a:txBody>
                    <a:bodyPr/>
                    <a:lstStyle/>
                    <a:p>
                      <a:pPr algn="ctr"/>
                      <a:r>
                        <a:rPr lang="en-US" sz="1200" dirty="0"/>
                        <a:t>Case</a:t>
                      </a:r>
                    </a:p>
                  </a:txBody>
                  <a:tcPr anchor="ctr"/>
                </a:tc>
                <a:tc>
                  <a:txBody>
                    <a:bodyPr/>
                    <a:lstStyle/>
                    <a:p>
                      <a:pPr algn="ctr"/>
                      <a:r>
                        <a:rPr lang="en-US" sz="1200" dirty="0"/>
                        <a:t>Deal Status</a:t>
                      </a:r>
                    </a:p>
                  </a:txBody>
                  <a:tcPr anchor="ctr"/>
                </a:tc>
                <a:tc>
                  <a:txBody>
                    <a:bodyPr/>
                    <a:lstStyle/>
                    <a:p>
                      <a:pPr algn="ctr"/>
                      <a:r>
                        <a:rPr lang="en-US" sz="1200" dirty="0"/>
                        <a:t>Litigation Result</a:t>
                      </a:r>
                    </a:p>
                  </a:txBody>
                  <a:tcPr anchor="ctr"/>
                </a:tc>
                <a:extLst>
                  <a:ext uri="{0D108BD9-81ED-4DB2-BD59-A6C34878D82A}">
                    <a16:rowId xmlns:a16="http://schemas.microsoft.com/office/drawing/2014/main" val="10000"/>
                  </a:ext>
                </a:extLst>
              </a:tr>
              <a:tr h="370840">
                <a:tc>
                  <a:txBody>
                    <a:bodyPr/>
                    <a:lstStyle/>
                    <a:p>
                      <a:r>
                        <a:rPr lang="en-US" sz="1200" dirty="0"/>
                        <a:t>FTC v. </a:t>
                      </a:r>
                      <a:r>
                        <a:rPr lang="en-US" sz="1200" dirty="0" err="1"/>
                        <a:t>Promedica</a:t>
                      </a:r>
                      <a:r>
                        <a:rPr lang="en-US" sz="1200" dirty="0"/>
                        <a:t> Health Sys., Inc., No. 3:11 CV 47, 2011 WL 1219281 (N.D. Ohio Mar. 29, 2011)</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Consummated transaction</a:t>
                      </a:r>
                    </a:p>
                  </a:txBody>
                  <a:tcPr/>
                </a:tc>
                <a:tc>
                  <a:txBody>
                    <a:bodyPr/>
                    <a:lstStyle/>
                    <a:p>
                      <a:r>
                        <a:rPr lang="en-US" sz="1200" dirty="0"/>
                        <a:t>Entered preliminary injunction</a:t>
                      </a:r>
                      <a:r>
                        <a:rPr lang="en-US" sz="1200" baseline="0" dirty="0"/>
                        <a:t> enjoining ProMedica from further consolidating its operations with those of St. Luke's Hospital.</a:t>
                      </a:r>
                      <a:endParaRPr lang="en-US" sz="1200" dirty="0"/>
                    </a:p>
                  </a:txBody>
                  <a:tcPr/>
                </a:tc>
                <a:extLst>
                  <a:ext uri="{0D108BD9-81ED-4DB2-BD59-A6C34878D82A}">
                    <a16:rowId xmlns:a16="http://schemas.microsoft.com/office/drawing/2014/main" val="10002"/>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FTC v. Laboratory Corp. of Am., No. SACV 10-1873 AG (</a:t>
                      </a:r>
                      <a:r>
                        <a:rPr lang="en-US" sz="1200" dirty="0" err="1"/>
                        <a:t>MLGx</a:t>
                      </a:r>
                      <a:r>
                        <a:rPr lang="en-US" sz="1200" dirty="0"/>
                        <a:t>), 2011 WL 3100372 (C.D. Cal. Feb. 22, 2011)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Consummated transaction</a:t>
                      </a:r>
                    </a:p>
                    <a:p>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Denied preliminary</a:t>
                      </a:r>
                      <a:r>
                        <a:rPr lang="en-US" sz="1200" baseline="0" dirty="0"/>
                        <a:t> injunction </a:t>
                      </a:r>
                      <a:r>
                        <a:rPr lang="en-US" sz="1200" dirty="0"/>
                        <a:t>to enjoin Lab Corp from taking further steps to integrated acquired assets. Denial of injunction affirmed.</a:t>
                      </a:r>
                      <a:r>
                        <a:rPr lang="en-US" sz="1200" baseline="0" dirty="0"/>
                        <a:t> Administrative complaint voluntarily dismissed.</a:t>
                      </a:r>
                      <a:endParaRPr lang="en-US" sz="1200" dirty="0"/>
                    </a:p>
                  </a:txBody>
                  <a:tcPr/>
                </a:tc>
                <a:extLst>
                  <a:ext uri="{0D108BD9-81ED-4DB2-BD59-A6C34878D82A}">
                    <a16:rowId xmlns:a16="http://schemas.microsoft.com/office/drawing/2014/main" val="10003"/>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FTC v. </a:t>
                      </a:r>
                      <a:r>
                        <a:rPr lang="en-US" sz="1200" dirty="0" err="1"/>
                        <a:t>Lundbeck</a:t>
                      </a:r>
                      <a:r>
                        <a:rPr lang="en-US" sz="1200" dirty="0"/>
                        <a:t>, Inc., Civ. Nos. 08-6379 (JNE/JJG), 08-6381 (JNE/JJG), 2010 WL 3810015 (D. Minn. Aug. 31, 2010), </a:t>
                      </a:r>
                      <a:r>
                        <a:rPr lang="en-US" sz="1200" i="1" dirty="0"/>
                        <a:t>aff'd</a:t>
                      </a:r>
                      <a:r>
                        <a:rPr lang="en-US" sz="1200" dirty="0"/>
                        <a:t>, 650 F.3d 1236 (8th Cir. 2011)</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Consummated transaction</a:t>
                      </a:r>
                    </a:p>
                    <a:p>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Denied permanent injunction to require </a:t>
                      </a:r>
                      <a:r>
                        <a:rPr lang="en-US" sz="1200" dirty="0" err="1"/>
                        <a:t>Lundbeck</a:t>
                      </a:r>
                      <a:r>
                        <a:rPr lang="en-US" sz="1200" dirty="0"/>
                        <a:t> to divest acquired assets or</a:t>
                      </a:r>
                      <a:r>
                        <a:rPr lang="en-US" sz="1200" baseline="0" dirty="0"/>
                        <a:t> rescind acquisition agreement and dismissing action.  Affirmed. (There was no accompanying administrative complaint.)</a:t>
                      </a:r>
                      <a:endParaRPr lang="en-US" sz="1200" dirty="0"/>
                    </a:p>
                    <a:p>
                      <a:endParaRPr lang="en-US" sz="1200" dirty="0"/>
                    </a:p>
                  </a:txBody>
                  <a:tcPr/>
                </a:tc>
                <a:extLst>
                  <a:ext uri="{0D108BD9-81ED-4DB2-BD59-A6C34878D82A}">
                    <a16:rowId xmlns:a16="http://schemas.microsoft.com/office/drawing/2014/main" val="10004"/>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FTC v. CCC Holdings Inc., 605 F. Supp. 2d 26 (D.D.C. 2009)</a:t>
                      </a:r>
                    </a:p>
                  </a:txBody>
                  <a:tcPr/>
                </a:tc>
                <a:tc>
                  <a:txBody>
                    <a:bodyPr/>
                    <a:lstStyle/>
                    <a:p>
                      <a:r>
                        <a:rPr lang="en-US" sz="1200" dirty="0"/>
                        <a:t>Preclosing challenge</a:t>
                      </a:r>
                    </a:p>
                  </a:txBody>
                  <a:tcPr/>
                </a:tc>
                <a:tc>
                  <a:txBody>
                    <a:bodyPr/>
                    <a:lstStyle/>
                    <a:p>
                      <a:r>
                        <a:rPr lang="en-US" sz="1200" dirty="0"/>
                        <a:t>Entered blocking preliminary injunction. Transaction abandoned.</a:t>
                      </a:r>
                    </a:p>
                    <a:p>
                      <a:endParaRPr lang="en-US" sz="1200" dirty="0"/>
                    </a:p>
                  </a:txBody>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44163037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Recent litigated cases</a:t>
            </a:r>
          </a:p>
        </p:txBody>
      </p:sp>
      <p:sp>
        <p:nvSpPr>
          <p:cNvPr id="3" name="Content Placeholder 2"/>
          <p:cNvSpPr>
            <a:spLocks noGrp="1"/>
          </p:cNvSpPr>
          <p:nvPr>
            <p:ph idx="1"/>
          </p:nvPr>
        </p:nvSpPr>
        <p:spPr>
          <a:xfrm>
            <a:off x="457200" y="1058401"/>
            <a:ext cx="8229600" cy="427500"/>
          </a:xfrm>
        </p:spPr>
        <p:txBody>
          <a:bodyPr/>
          <a:lstStyle/>
          <a:p>
            <a:r>
              <a:rPr lang="en-US" dirty="0"/>
              <a:t>Recent FTC Section 13(b) actions (</a:t>
            </a:r>
            <a:r>
              <a:rPr lang="en-US" dirty="0" err="1"/>
              <a:t>con’t</a:t>
            </a:r>
            <a:r>
              <a:rPr lang="en-US" dirty="0"/>
              <a:t>)</a:t>
            </a:r>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38</a:t>
            </a:fld>
            <a:endParaRPr lang="en-US" altLang="en-US" dirty="0"/>
          </a:p>
        </p:txBody>
      </p:sp>
      <p:graphicFrame>
        <p:nvGraphicFramePr>
          <p:cNvPr id="5" name="Table 4"/>
          <p:cNvGraphicFramePr>
            <a:graphicFrameLocks noGrp="1"/>
          </p:cNvGraphicFramePr>
          <p:nvPr>
            <p:extLst>
              <p:ext uri="{D42A27DB-BD31-4B8C-83A1-F6EECF244321}">
                <p14:modId xmlns:p14="http://schemas.microsoft.com/office/powerpoint/2010/main" val="4170733306"/>
              </p:ext>
            </p:extLst>
          </p:nvPr>
        </p:nvGraphicFramePr>
        <p:xfrm>
          <a:off x="885825" y="1549400"/>
          <a:ext cx="7800975" cy="3571240"/>
        </p:xfrm>
        <a:graphic>
          <a:graphicData uri="http://schemas.openxmlformats.org/drawingml/2006/table">
            <a:tbl>
              <a:tblPr firstRow="1" bandRow="1">
                <a:tableStyleId>{5C22544A-7EE6-4342-B048-85BDC9FD1C3A}</a:tableStyleId>
              </a:tblPr>
              <a:tblGrid>
                <a:gridCol w="2600325">
                  <a:extLst>
                    <a:ext uri="{9D8B030D-6E8A-4147-A177-3AD203B41FA5}">
                      <a16:colId xmlns:a16="http://schemas.microsoft.com/office/drawing/2014/main" val="20000"/>
                    </a:ext>
                  </a:extLst>
                </a:gridCol>
                <a:gridCol w="1390651">
                  <a:extLst>
                    <a:ext uri="{9D8B030D-6E8A-4147-A177-3AD203B41FA5}">
                      <a16:colId xmlns:a16="http://schemas.microsoft.com/office/drawing/2014/main" val="20001"/>
                    </a:ext>
                  </a:extLst>
                </a:gridCol>
                <a:gridCol w="3809999">
                  <a:extLst>
                    <a:ext uri="{9D8B030D-6E8A-4147-A177-3AD203B41FA5}">
                      <a16:colId xmlns:a16="http://schemas.microsoft.com/office/drawing/2014/main" val="20002"/>
                    </a:ext>
                  </a:extLst>
                </a:gridCol>
              </a:tblGrid>
              <a:tr h="370840">
                <a:tc>
                  <a:txBody>
                    <a:bodyPr/>
                    <a:lstStyle/>
                    <a:p>
                      <a:pPr algn="ctr"/>
                      <a:r>
                        <a:rPr lang="en-US" sz="1200" dirty="0"/>
                        <a:t>Case</a:t>
                      </a:r>
                    </a:p>
                  </a:txBody>
                  <a:tcPr anchor="ctr"/>
                </a:tc>
                <a:tc>
                  <a:txBody>
                    <a:bodyPr/>
                    <a:lstStyle/>
                    <a:p>
                      <a:pPr algn="ctr"/>
                      <a:r>
                        <a:rPr lang="en-US" sz="1200" dirty="0"/>
                        <a:t>Deal Status</a:t>
                      </a:r>
                    </a:p>
                  </a:txBody>
                  <a:tcPr anchor="ctr"/>
                </a:tc>
                <a:tc>
                  <a:txBody>
                    <a:bodyPr/>
                    <a:lstStyle/>
                    <a:p>
                      <a:pPr algn="ctr"/>
                      <a:r>
                        <a:rPr lang="en-US" sz="1200" dirty="0"/>
                        <a:t>Litigation Result</a:t>
                      </a:r>
                    </a:p>
                  </a:txBody>
                  <a:tcPr anchor="ctr"/>
                </a:tc>
                <a:extLst>
                  <a:ext uri="{0D108BD9-81ED-4DB2-BD59-A6C34878D82A}">
                    <a16:rowId xmlns:a16="http://schemas.microsoft.com/office/drawing/2014/main" val="10000"/>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FTC v. Whole Foods Market, Inc., 502 F. Supp. 2d 1 (D.D.C. 2007), </a:t>
                      </a:r>
                      <a:r>
                        <a:rPr lang="en-US" sz="1200" i="1" dirty="0"/>
                        <a:t>rev’d and remanded</a:t>
                      </a:r>
                      <a:r>
                        <a:rPr lang="en-US" sz="1200" dirty="0"/>
                        <a:t>, 548 F.3d 1028 (D.C. Cir. 2008) (amended and reissued)</a:t>
                      </a:r>
                    </a:p>
                  </a:txBody>
                  <a:tcPr/>
                </a:tc>
                <a:tc>
                  <a:txBody>
                    <a:bodyPr/>
                    <a:lstStyle/>
                    <a:p>
                      <a:r>
                        <a:rPr lang="en-US" sz="1200" dirty="0"/>
                        <a:t>Preclosing challenge</a:t>
                      </a:r>
                    </a:p>
                  </a:txBody>
                  <a:tcPr/>
                </a:tc>
                <a:tc>
                  <a:txBody>
                    <a:bodyPr/>
                    <a:lstStyle/>
                    <a:p>
                      <a:r>
                        <a:rPr lang="en-US" sz="1200" dirty="0"/>
                        <a:t>Denied preliminary injunction, after which transaction</a:t>
                      </a:r>
                      <a:r>
                        <a:rPr lang="en-US" sz="1200" baseline="0" dirty="0"/>
                        <a:t> closed. On appeal, reversed, finding FTC had established a likelihood of success on the merits, and remanded for consideration of the equities. Administrative litigation was settled with partial divestitures and Section 13(b) proceeding was voluntarily dismissed.</a:t>
                      </a:r>
                      <a:endParaRPr lang="en-US" sz="1200" dirty="0"/>
                    </a:p>
                  </a:txBody>
                  <a:tcPr/>
                </a:tc>
                <a:extLst>
                  <a:ext uri="{0D108BD9-81ED-4DB2-BD59-A6C34878D82A}">
                    <a16:rowId xmlns:a16="http://schemas.microsoft.com/office/drawing/2014/main" val="10001"/>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FTC v. Foster, No. CIV 07-352 JBACT. 2007 WL 1793441 (D.N.M. May 29, 2007)</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Preclosing challenge</a:t>
                      </a:r>
                    </a:p>
                    <a:p>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Denied blocking preliminary injunction. Administrative complaint voluntarily dismissed.</a:t>
                      </a:r>
                    </a:p>
                    <a:p>
                      <a:endParaRPr lang="en-US" sz="1200" dirty="0"/>
                    </a:p>
                  </a:txBody>
                  <a:tcPr/>
                </a:tc>
                <a:extLst>
                  <a:ext uri="{0D108BD9-81ED-4DB2-BD59-A6C34878D82A}">
                    <a16:rowId xmlns:a16="http://schemas.microsoft.com/office/drawing/2014/main" val="10002"/>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FTC v. Arch Coal, Inc., 329 F. Supp. 2d 109 (D.D.C. 2004), </a:t>
                      </a:r>
                      <a:r>
                        <a:rPr lang="en-US" sz="1200" i="1" dirty="0"/>
                        <a:t>appeal voluntarily dismissed</a:t>
                      </a:r>
                      <a:r>
                        <a:rPr lang="en-US" sz="1200" dirty="0"/>
                        <a:t>, Nos. 04-5291, 04-7120, 2004 WL 2066879 (D.C. Cir. Sept. 15, 2004)</a:t>
                      </a:r>
                    </a:p>
                    <a:p>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Preclosing challenge</a:t>
                      </a:r>
                    </a:p>
                    <a:p>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Denied blocking preliminary injunction. Administrative complaint voluntarily dismissed.</a:t>
                      </a:r>
                    </a:p>
                    <a:p>
                      <a:endParaRPr lang="en-US" sz="1200" dirty="0"/>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89677219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Recent litigated cases</a:t>
            </a:r>
          </a:p>
        </p:txBody>
      </p:sp>
      <p:sp>
        <p:nvSpPr>
          <p:cNvPr id="3" name="Content Placeholder 2"/>
          <p:cNvSpPr>
            <a:spLocks noGrp="1"/>
          </p:cNvSpPr>
          <p:nvPr>
            <p:ph idx="1"/>
          </p:nvPr>
        </p:nvSpPr>
        <p:spPr>
          <a:xfrm>
            <a:off x="457200" y="1058401"/>
            <a:ext cx="8229600" cy="427500"/>
          </a:xfrm>
        </p:spPr>
        <p:txBody>
          <a:bodyPr/>
          <a:lstStyle/>
          <a:p>
            <a:r>
              <a:rPr lang="en-US" dirty="0"/>
              <a:t>Recent FTC Section 13(b) actions (</a:t>
            </a:r>
            <a:r>
              <a:rPr lang="en-US" dirty="0" err="1"/>
              <a:t>con’t</a:t>
            </a:r>
            <a:r>
              <a:rPr lang="en-US" dirty="0"/>
              <a:t>)</a:t>
            </a:r>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39</a:t>
            </a:fld>
            <a:endParaRPr lang="en-US" altLang="en-US" dirty="0"/>
          </a:p>
        </p:txBody>
      </p:sp>
      <p:graphicFrame>
        <p:nvGraphicFramePr>
          <p:cNvPr id="5" name="Table 4"/>
          <p:cNvGraphicFramePr>
            <a:graphicFrameLocks noGrp="1"/>
          </p:cNvGraphicFramePr>
          <p:nvPr>
            <p:extLst>
              <p:ext uri="{D42A27DB-BD31-4B8C-83A1-F6EECF244321}">
                <p14:modId xmlns:p14="http://schemas.microsoft.com/office/powerpoint/2010/main" val="2811803909"/>
              </p:ext>
            </p:extLst>
          </p:nvPr>
        </p:nvGraphicFramePr>
        <p:xfrm>
          <a:off x="885825" y="1549400"/>
          <a:ext cx="7800975" cy="4028440"/>
        </p:xfrm>
        <a:graphic>
          <a:graphicData uri="http://schemas.openxmlformats.org/drawingml/2006/table">
            <a:tbl>
              <a:tblPr firstRow="1" bandRow="1">
                <a:tableStyleId>{5C22544A-7EE6-4342-B048-85BDC9FD1C3A}</a:tableStyleId>
              </a:tblPr>
              <a:tblGrid>
                <a:gridCol w="2600325">
                  <a:extLst>
                    <a:ext uri="{9D8B030D-6E8A-4147-A177-3AD203B41FA5}">
                      <a16:colId xmlns:a16="http://schemas.microsoft.com/office/drawing/2014/main" val="20000"/>
                    </a:ext>
                  </a:extLst>
                </a:gridCol>
                <a:gridCol w="1390651">
                  <a:extLst>
                    <a:ext uri="{9D8B030D-6E8A-4147-A177-3AD203B41FA5}">
                      <a16:colId xmlns:a16="http://schemas.microsoft.com/office/drawing/2014/main" val="20001"/>
                    </a:ext>
                  </a:extLst>
                </a:gridCol>
                <a:gridCol w="3809999">
                  <a:extLst>
                    <a:ext uri="{9D8B030D-6E8A-4147-A177-3AD203B41FA5}">
                      <a16:colId xmlns:a16="http://schemas.microsoft.com/office/drawing/2014/main" val="20002"/>
                    </a:ext>
                  </a:extLst>
                </a:gridCol>
              </a:tblGrid>
              <a:tr h="370840">
                <a:tc>
                  <a:txBody>
                    <a:bodyPr/>
                    <a:lstStyle/>
                    <a:p>
                      <a:pPr algn="ctr"/>
                      <a:r>
                        <a:rPr lang="en-US" sz="1200" dirty="0"/>
                        <a:t>Case</a:t>
                      </a:r>
                    </a:p>
                  </a:txBody>
                  <a:tcPr anchor="ctr"/>
                </a:tc>
                <a:tc>
                  <a:txBody>
                    <a:bodyPr/>
                    <a:lstStyle/>
                    <a:p>
                      <a:pPr algn="ctr"/>
                      <a:r>
                        <a:rPr lang="en-US" sz="1200" dirty="0"/>
                        <a:t>Deal Status</a:t>
                      </a:r>
                    </a:p>
                  </a:txBody>
                  <a:tcPr anchor="ctr"/>
                </a:tc>
                <a:tc>
                  <a:txBody>
                    <a:bodyPr/>
                    <a:lstStyle/>
                    <a:p>
                      <a:pPr algn="ctr"/>
                      <a:r>
                        <a:rPr lang="en-US" sz="1200" dirty="0"/>
                        <a:t>Litigation Result</a:t>
                      </a:r>
                    </a:p>
                  </a:txBody>
                  <a:tcPr anchor="ctr"/>
                </a:tc>
                <a:extLst>
                  <a:ext uri="{0D108BD9-81ED-4DB2-BD59-A6C34878D82A}">
                    <a16:rowId xmlns:a16="http://schemas.microsoft.com/office/drawing/2014/main" val="10000"/>
                  </a:ext>
                </a:extLst>
              </a:tr>
              <a:tr h="370840">
                <a:tc>
                  <a:txBody>
                    <a:bodyPr/>
                    <a:lstStyle/>
                    <a:p>
                      <a:r>
                        <a:rPr lang="en-US" sz="1200" dirty="0"/>
                        <a:t>FTC v. </a:t>
                      </a:r>
                      <a:r>
                        <a:rPr lang="en-US" sz="1200" dirty="0" err="1"/>
                        <a:t>Libbey</a:t>
                      </a:r>
                      <a:r>
                        <a:rPr lang="en-US" sz="1200" dirty="0"/>
                        <a:t>, Inc., 211 F. Supp.2d 34 (D.D.C. 2002)</a:t>
                      </a:r>
                    </a:p>
                  </a:txBody>
                  <a:tcPr/>
                </a:tc>
                <a:tc>
                  <a:txBody>
                    <a:bodyPr/>
                    <a:lstStyle/>
                    <a:p>
                      <a:r>
                        <a:rPr lang="en-US" sz="1200" dirty="0"/>
                        <a:t>Preclosing challenge</a:t>
                      </a:r>
                    </a:p>
                  </a:txBody>
                  <a:tcPr/>
                </a:tc>
                <a:tc>
                  <a:txBody>
                    <a:bodyPr/>
                    <a:lstStyle/>
                    <a:p>
                      <a:r>
                        <a:rPr lang="en-US" sz="1200" dirty="0"/>
                        <a:t>Entered blocking preliminary injunction. Transaction abandoned. Administrative litigation settled after </a:t>
                      </a:r>
                      <a:r>
                        <a:rPr lang="en-US" sz="1200" dirty="0" err="1"/>
                        <a:t>Libbey</a:t>
                      </a:r>
                      <a:r>
                        <a:rPr lang="en-US" sz="1200" dirty="0"/>
                        <a:t> and Newell agreed to provide the Commission with written notice prior to the acquisition, sale, transfer, or other conveyance of all or part of Anchor or Anchor's Food Service Business.</a:t>
                      </a:r>
                    </a:p>
                  </a:txBody>
                  <a:tcPr/>
                </a:tc>
                <a:extLst>
                  <a:ext uri="{0D108BD9-81ED-4DB2-BD59-A6C34878D82A}">
                    <a16:rowId xmlns:a16="http://schemas.microsoft.com/office/drawing/2014/main" val="3806976860"/>
                  </a:ext>
                </a:extLst>
              </a:tr>
              <a:tr h="370840">
                <a:tc>
                  <a:txBody>
                    <a:bodyPr/>
                    <a:lstStyle/>
                    <a:p>
                      <a:r>
                        <a:rPr lang="en-US" sz="1200" dirty="0"/>
                        <a:t>FTC v. H.J. Heinz Co., 164 F. Supp.2d 659 (D.D.C.), </a:t>
                      </a:r>
                      <a:r>
                        <a:rPr lang="en-US" sz="1200" i="1" dirty="0"/>
                        <a:t>on remand from</a:t>
                      </a:r>
                      <a:r>
                        <a:rPr lang="en-US" sz="1200" dirty="0"/>
                        <a:t> 246 F.3d 708 (D.C. Cir. 2001), </a:t>
                      </a:r>
                      <a:r>
                        <a:rPr lang="en-US" sz="1200" i="1" dirty="0"/>
                        <a:t>rev'g and remanding </a:t>
                      </a:r>
                      <a:r>
                        <a:rPr lang="en-US" sz="1200" dirty="0"/>
                        <a:t>116 F. Supp. 2d 190 (D.D.C. 2000)</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Preclosing challenge</a:t>
                      </a:r>
                    </a:p>
                  </a:txBody>
                  <a:tcPr/>
                </a:tc>
                <a:tc>
                  <a:txBody>
                    <a:bodyPr/>
                    <a:lstStyle/>
                    <a:p>
                      <a:r>
                        <a:rPr lang="en-US" sz="1200" dirty="0"/>
                        <a:t>Denied blocking preliminary injunction</a:t>
                      </a:r>
                      <a:r>
                        <a:rPr lang="en-US" sz="1200" baseline="0" dirty="0"/>
                        <a:t>. Reversed on appeal. On remand, action dismissed as moot when parties voluntarily terminated merger.</a:t>
                      </a:r>
                      <a:endParaRPr lang="en-US" sz="1200" dirty="0"/>
                    </a:p>
                  </a:txBody>
                  <a:tcPr/>
                </a:tc>
                <a:extLst>
                  <a:ext uri="{0D108BD9-81ED-4DB2-BD59-A6C34878D82A}">
                    <a16:rowId xmlns:a16="http://schemas.microsoft.com/office/drawing/2014/main" val="10001"/>
                  </a:ext>
                </a:extLst>
              </a:tr>
              <a:tr h="370840">
                <a:tc>
                  <a:txBody>
                    <a:bodyPr/>
                    <a:lstStyle/>
                    <a:p>
                      <a:r>
                        <a:rPr lang="en-US" sz="1200" dirty="0"/>
                        <a:t>FTC v. Swedish Match, 131 F.Supp.2d 151 (D.D.C. 2000)</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Preclosing challenge</a:t>
                      </a:r>
                    </a:p>
                  </a:txBody>
                  <a:tcPr/>
                </a:tc>
                <a:tc>
                  <a:txBody>
                    <a:bodyPr/>
                    <a:lstStyle/>
                    <a:p>
                      <a:r>
                        <a:rPr lang="en-US" sz="1200" dirty="0"/>
                        <a:t>Entered blocking preliminary injunction. Transaction abandoned</a:t>
                      </a:r>
                    </a:p>
                  </a:txBody>
                  <a:tcPr/>
                </a:tc>
                <a:extLst>
                  <a:ext uri="{0D108BD9-81ED-4DB2-BD59-A6C34878D82A}">
                    <a16:rowId xmlns:a16="http://schemas.microsoft.com/office/drawing/2014/main" val="10002"/>
                  </a:ext>
                </a:extLst>
              </a:tr>
              <a:tr h="370840">
                <a:tc>
                  <a:txBody>
                    <a:bodyPr/>
                    <a:lstStyle/>
                    <a:p>
                      <a:r>
                        <a:rPr lang="en-US" sz="1200" dirty="0"/>
                        <a:t>FTC v. Cardinal Health, Inc., 12 F. Supp. 2d 34 (D.D.C. 1998)</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Dual preclosing challenges</a:t>
                      </a:r>
                    </a:p>
                  </a:txBody>
                  <a:tcPr/>
                </a:tc>
                <a:tc>
                  <a:txBody>
                    <a:bodyPr/>
                    <a:lstStyle/>
                    <a:p>
                      <a:r>
                        <a:rPr lang="en-US" sz="1200" dirty="0"/>
                        <a:t>Entered blocking preliminary injunction</a:t>
                      </a:r>
                      <a:r>
                        <a:rPr lang="en-US" sz="1200" baseline="0" dirty="0"/>
                        <a:t> enjoining Cardinal Health’s merger with Bergen Brunswig and McKesson’s merger with </a:t>
                      </a:r>
                      <a:r>
                        <a:rPr lang="en-US" sz="1200" baseline="0" dirty="0" err="1"/>
                        <a:t>AmeriSource</a:t>
                      </a:r>
                      <a:r>
                        <a:rPr lang="en-US" sz="1200" baseline="0" dirty="0"/>
                        <a:t>.  Transactions abandoned. Bergen Brunswig and </a:t>
                      </a:r>
                      <a:r>
                        <a:rPr lang="en-US" sz="1200" baseline="0" dirty="0" err="1"/>
                        <a:t>AmeriSource</a:t>
                      </a:r>
                      <a:r>
                        <a:rPr lang="en-US" sz="1200" baseline="0" dirty="0"/>
                        <a:t> then merged.</a:t>
                      </a:r>
                      <a:endParaRPr lang="en-US" sz="1200" dirty="0"/>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9493362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7663" y="2919413"/>
            <a:ext cx="8521700" cy="1362075"/>
          </a:xfrm>
        </p:spPr>
        <p:txBody>
          <a:bodyPr/>
          <a:lstStyle/>
          <a:p>
            <a:pPr algn="ctr">
              <a:defRPr/>
            </a:pPr>
            <a:r>
              <a:rPr lang="en-US" sz="3600" cap="none" dirty="0"/>
              <a:t>Merger Antitrust Litigation</a:t>
            </a:r>
          </a:p>
        </p:txBody>
      </p:sp>
      <p:sp>
        <p:nvSpPr>
          <p:cNvPr id="31747" name="Rectangle 6"/>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7C7EC1B9-03F2-4E77-A38D-4A47E3659601}" type="slidenum">
              <a:rPr lang="en-US" altLang="en-US" sz="900">
                <a:latin typeface="+mn-lt"/>
              </a:rPr>
              <a:pPr eaLnBrk="1" hangingPunct="1"/>
              <a:t>4</a:t>
            </a:fld>
            <a:endParaRPr lang="en-US" altLang="en-US" sz="900" dirty="0">
              <a:latin typeface="+mn-lt"/>
            </a:endParaRPr>
          </a:p>
        </p:txBody>
      </p:sp>
    </p:spTree>
    <p:extLst>
      <p:ext uri="{BB962C8B-B14F-4D97-AF65-F5344CB8AC3E}">
        <p14:creationId xmlns:p14="http://schemas.microsoft.com/office/powerpoint/2010/main" val="374719101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Recent litigated cases</a:t>
            </a:r>
          </a:p>
        </p:txBody>
      </p:sp>
      <p:sp>
        <p:nvSpPr>
          <p:cNvPr id="3" name="Content Placeholder 2"/>
          <p:cNvSpPr>
            <a:spLocks noGrp="1"/>
          </p:cNvSpPr>
          <p:nvPr>
            <p:ph idx="1"/>
          </p:nvPr>
        </p:nvSpPr>
        <p:spPr>
          <a:xfrm>
            <a:off x="457200" y="1058401"/>
            <a:ext cx="8229600" cy="427500"/>
          </a:xfrm>
        </p:spPr>
        <p:txBody>
          <a:bodyPr/>
          <a:lstStyle/>
          <a:p>
            <a:r>
              <a:rPr lang="en-US" dirty="0"/>
              <a:t>Recent FTC actions in federal court for permanent injunctive relief</a:t>
            </a:r>
            <a:endParaRPr lang="en-US" baseline="30000" dirty="0"/>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40</a:t>
            </a:fld>
            <a:endParaRPr lang="en-US" altLang="en-US" dirty="0"/>
          </a:p>
        </p:txBody>
      </p:sp>
      <p:graphicFrame>
        <p:nvGraphicFramePr>
          <p:cNvPr id="5" name="Table 4"/>
          <p:cNvGraphicFramePr>
            <a:graphicFrameLocks noGrp="1"/>
          </p:cNvGraphicFramePr>
          <p:nvPr>
            <p:extLst>
              <p:ext uri="{D42A27DB-BD31-4B8C-83A1-F6EECF244321}">
                <p14:modId xmlns:p14="http://schemas.microsoft.com/office/powerpoint/2010/main" val="1796854325"/>
              </p:ext>
            </p:extLst>
          </p:nvPr>
        </p:nvGraphicFramePr>
        <p:xfrm>
          <a:off x="885825" y="1463675"/>
          <a:ext cx="7800975" cy="1742440"/>
        </p:xfrm>
        <a:graphic>
          <a:graphicData uri="http://schemas.openxmlformats.org/drawingml/2006/table">
            <a:tbl>
              <a:tblPr firstRow="1" bandRow="1">
                <a:tableStyleId>{5C22544A-7EE6-4342-B048-85BDC9FD1C3A}</a:tableStyleId>
              </a:tblPr>
              <a:tblGrid>
                <a:gridCol w="2600325">
                  <a:extLst>
                    <a:ext uri="{9D8B030D-6E8A-4147-A177-3AD203B41FA5}">
                      <a16:colId xmlns:a16="http://schemas.microsoft.com/office/drawing/2014/main" val="20000"/>
                    </a:ext>
                  </a:extLst>
                </a:gridCol>
                <a:gridCol w="1173773">
                  <a:extLst>
                    <a:ext uri="{9D8B030D-6E8A-4147-A177-3AD203B41FA5}">
                      <a16:colId xmlns:a16="http://schemas.microsoft.com/office/drawing/2014/main" val="20001"/>
                    </a:ext>
                  </a:extLst>
                </a:gridCol>
                <a:gridCol w="4026877">
                  <a:extLst>
                    <a:ext uri="{9D8B030D-6E8A-4147-A177-3AD203B41FA5}">
                      <a16:colId xmlns:a16="http://schemas.microsoft.com/office/drawing/2014/main" val="20002"/>
                    </a:ext>
                  </a:extLst>
                </a:gridCol>
              </a:tblGrid>
              <a:tr h="370840">
                <a:tc>
                  <a:txBody>
                    <a:bodyPr/>
                    <a:lstStyle/>
                    <a:p>
                      <a:pPr algn="ctr"/>
                      <a:r>
                        <a:rPr lang="en-US" sz="1200" dirty="0"/>
                        <a:t>Case</a:t>
                      </a:r>
                    </a:p>
                  </a:txBody>
                  <a:tcPr anchor="ctr"/>
                </a:tc>
                <a:tc>
                  <a:txBody>
                    <a:bodyPr/>
                    <a:lstStyle/>
                    <a:p>
                      <a:pPr algn="ctr"/>
                      <a:r>
                        <a:rPr lang="en-US" sz="1200" dirty="0"/>
                        <a:t>Deal Status</a:t>
                      </a:r>
                    </a:p>
                  </a:txBody>
                  <a:tcPr anchor="ctr"/>
                </a:tc>
                <a:tc>
                  <a:txBody>
                    <a:bodyPr/>
                    <a:lstStyle/>
                    <a:p>
                      <a:pPr algn="ctr"/>
                      <a:r>
                        <a:rPr lang="en-US" sz="1200" dirty="0"/>
                        <a:t>Litigation Result</a:t>
                      </a:r>
                    </a:p>
                  </a:txBody>
                  <a:tcPr anchor="ctr"/>
                </a:tc>
                <a:extLst>
                  <a:ext uri="{0D108BD9-81ED-4DB2-BD59-A6C34878D82A}">
                    <a16:rowId xmlns:a16="http://schemas.microsoft.com/office/drawing/2014/main" val="10000"/>
                  </a:ext>
                </a:extLst>
              </a:tr>
              <a:tr h="370840">
                <a:tc>
                  <a:txBody>
                    <a:bodyPr/>
                    <a:lstStyle/>
                    <a:p>
                      <a:r>
                        <a:rPr lang="en-US" sz="1200" dirty="0"/>
                        <a:t>FTC v. St. Luke’s Health Sys., </a:t>
                      </a:r>
                    </a:p>
                    <a:p>
                      <a:r>
                        <a:rPr lang="en-US" sz="1200" dirty="0"/>
                        <a:t>No. 1:12-CV-00560-BLW (D. Idaho Jan. 24, 2014), </a:t>
                      </a:r>
                      <a:r>
                        <a:rPr lang="en-US" sz="1200" i="1" dirty="0"/>
                        <a:t>aff’d</a:t>
                      </a:r>
                      <a:r>
                        <a:rPr lang="en-US" sz="1200" dirty="0"/>
                        <a:t>, No. 14-35173 (9</a:t>
                      </a:r>
                      <a:r>
                        <a:rPr lang="en-US" sz="1200" baseline="30000" dirty="0"/>
                        <a:t>th</a:t>
                      </a:r>
                      <a:r>
                        <a:rPr lang="en-US" sz="1200" dirty="0"/>
                        <a:t> Cir. Feb. 10, 2015)</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Consummated transaction</a:t>
                      </a:r>
                    </a:p>
                    <a:p>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Divestiture ordered to sever affiliation between St. Luke’s and the </a:t>
                      </a:r>
                      <a:r>
                        <a:rPr lang="en-US" sz="1200" dirty="0" err="1"/>
                        <a:t>Saltzer</a:t>
                      </a:r>
                      <a:r>
                        <a:rPr lang="en-US" sz="1200" dirty="0"/>
                        <a:t> Medical Group.</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a:p>
                    <a:p>
                      <a:pPr marL="0" marR="0" indent="0" algn="l" defTabSz="914400" rtl="0" eaLnBrk="1" fontAlgn="auto" latinLnBrk="0" hangingPunct="1">
                        <a:lnSpc>
                          <a:spcPct val="100000"/>
                        </a:lnSpc>
                        <a:spcBef>
                          <a:spcPts val="0"/>
                        </a:spcBef>
                        <a:spcAft>
                          <a:spcPts val="0"/>
                        </a:spcAft>
                        <a:buClrTx/>
                        <a:buSzTx/>
                        <a:buFontTx/>
                        <a:buNone/>
                        <a:tabLst/>
                        <a:defRPr/>
                      </a:pPr>
                      <a:r>
                        <a:rPr lang="en-US" sz="1200" i="1" dirty="0"/>
                        <a:t>Note</a:t>
                      </a:r>
                      <a:r>
                        <a:rPr lang="en-US" sz="1200" dirty="0"/>
                        <a:t>: FTC and State of Idaho jointly brought suit seeking permanent injunctive relief. Case was joined with a pending private action and tried simultaneously.</a:t>
                      </a:r>
                    </a:p>
                    <a:p>
                      <a:endParaRPr lang="en-US" sz="1200" dirty="0"/>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68890319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Recent litigated cases</a:t>
            </a:r>
          </a:p>
        </p:txBody>
      </p:sp>
      <p:sp>
        <p:nvSpPr>
          <p:cNvPr id="3" name="Content Placeholder 2"/>
          <p:cNvSpPr>
            <a:spLocks noGrp="1"/>
          </p:cNvSpPr>
          <p:nvPr>
            <p:ph idx="1"/>
          </p:nvPr>
        </p:nvSpPr>
        <p:spPr>
          <a:xfrm>
            <a:off x="457200" y="1058401"/>
            <a:ext cx="8229600" cy="427500"/>
          </a:xfrm>
        </p:spPr>
        <p:txBody>
          <a:bodyPr/>
          <a:lstStyle/>
          <a:p>
            <a:r>
              <a:rPr lang="en-US" dirty="0"/>
              <a:t>Recent FTC administrative actions</a:t>
            </a:r>
            <a:r>
              <a:rPr lang="en-US" baseline="30000" dirty="0"/>
              <a:t>1</a:t>
            </a:r>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41</a:t>
            </a:fld>
            <a:endParaRPr lang="en-US" altLang="en-US" dirty="0"/>
          </a:p>
        </p:txBody>
      </p:sp>
      <p:graphicFrame>
        <p:nvGraphicFramePr>
          <p:cNvPr id="5" name="Table 4"/>
          <p:cNvGraphicFramePr>
            <a:graphicFrameLocks noGrp="1"/>
          </p:cNvGraphicFramePr>
          <p:nvPr>
            <p:extLst>
              <p:ext uri="{D42A27DB-BD31-4B8C-83A1-F6EECF244321}">
                <p14:modId xmlns:p14="http://schemas.microsoft.com/office/powerpoint/2010/main" val="291384660"/>
              </p:ext>
            </p:extLst>
          </p:nvPr>
        </p:nvGraphicFramePr>
        <p:xfrm>
          <a:off x="885825" y="1463675"/>
          <a:ext cx="7800975" cy="4028440"/>
        </p:xfrm>
        <a:graphic>
          <a:graphicData uri="http://schemas.openxmlformats.org/drawingml/2006/table">
            <a:tbl>
              <a:tblPr firstRow="1" bandRow="1">
                <a:tableStyleId>{5C22544A-7EE6-4342-B048-85BDC9FD1C3A}</a:tableStyleId>
              </a:tblPr>
              <a:tblGrid>
                <a:gridCol w="2600325">
                  <a:extLst>
                    <a:ext uri="{9D8B030D-6E8A-4147-A177-3AD203B41FA5}">
                      <a16:colId xmlns:a16="http://schemas.microsoft.com/office/drawing/2014/main" val="20000"/>
                    </a:ext>
                  </a:extLst>
                </a:gridCol>
                <a:gridCol w="1173773">
                  <a:extLst>
                    <a:ext uri="{9D8B030D-6E8A-4147-A177-3AD203B41FA5}">
                      <a16:colId xmlns:a16="http://schemas.microsoft.com/office/drawing/2014/main" val="20001"/>
                    </a:ext>
                  </a:extLst>
                </a:gridCol>
                <a:gridCol w="4026877">
                  <a:extLst>
                    <a:ext uri="{9D8B030D-6E8A-4147-A177-3AD203B41FA5}">
                      <a16:colId xmlns:a16="http://schemas.microsoft.com/office/drawing/2014/main" val="20002"/>
                    </a:ext>
                  </a:extLst>
                </a:gridCol>
              </a:tblGrid>
              <a:tr h="370840">
                <a:tc>
                  <a:txBody>
                    <a:bodyPr/>
                    <a:lstStyle/>
                    <a:p>
                      <a:pPr algn="ctr"/>
                      <a:r>
                        <a:rPr lang="en-US" sz="1200" dirty="0"/>
                        <a:t>Case</a:t>
                      </a:r>
                    </a:p>
                  </a:txBody>
                  <a:tcPr anchor="ctr"/>
                </a:tc>
                <a:tc>
                  <a:txBody>
                    <a:bodyPr/>
                    <a:lstStyle/>
                    <a:p>
                      <a:pPr algn="ctr"/>
                      <a:r>
                        <a:rPr lang="en-US" sz="1200" dirty="0"/>
                        <a:t>Deal Status</a:t>
                      </a:r>
                    </a:p>
                  </a:txBody>
                  <a:tcPr anchor="ctr"/>
                </a:tc>
                <a:tc>
                  <a:txBody>
                    <a:bodyPr/>
                    <a:lstStyle/>
                    <a:p>
                      <a:pPr algn="ctr"/>
                      <a:r>
                        <a:rPr lang="en-US" sz="1200" dirty="0"/>
                        <a:t>Litigation Result</a:t>
                      </a:r>
                    </a:p>
                  </a:txBody>
                  <a:tcPr anchor="ctr"/>
                </a:tc>
                <a:extLst>
                  <a:ext uri="{0D108BD9-81ED-4DB2-BD59-A6C34878D82A}">
                    <a16:rowId xmlns:a16="http://schemas.microsoft.com/office/drawing/2014/main" val="10000"/>
                  </a:ext>
                </a:extLst>
              </a:tr>
              <a:tr h="370840">
                <a:tc>
                  <a:txBody>
                    <a:bodyPr/>
                    <a:lstStyle/>
                    <a:p>
                      <a:r>
                        <a:rPr lang="en-US" sz="1200" i="1" dirty="0"/>
                        <a:t>In re </a:t>
                      </a:r>
                      <a:r>
                        <a:rPr lang="en-US" sz="1200" dirty="0"/>
                        <a:t>Otto Bock HealthCare North America, Inc., No. 9738 (F.T.C. Nov. 1, 2019)</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Consummated transaction</a:t>
                      </a:r>
                    </a:p>
                    <a:p>
                      <a:endParaRPr lang="en-US" sz="12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Divestiture ordered.</a:t>
                      </a:r>
                    </a:p>
                  </a:txBody>
                  <a:tcPr/>
                </a:tc>
                <a:extLst>
                  <a:ext uri="{0D108BD9-81ED-4DB2-BD59-A6C34878D82A}">
                    <a16:rowId xmlns:a16="http://schemas.microsoft.com/office/drawing/2014/main" val="2318901115"/>
                  </a:ext>
                </a:extLst>
              </a:tr>
              <a:tr h="370840">
                <a:tc>
                  <a:txBody>
                    <a:bodyPr/>
                    <a:lstStyle/>
                    <a:p>
                      <a:r>
                        <a:rPr lang="en-US" sz="1200" i="1" dirty="0"/>
                        <a:t>In re </a:t>
                      </a:r>
                      <a:r>
                        <a:rPr lang="en-US" sz="1200" dirty="0"/>
                        <a:t>ProMedica Health Sys., Inc., </a:t>
                      </a:r>
                      <a:r>
                        <a:rPr lang="en-US" sz="1200" dirty="0" err="1"/>
                        <a:t>Dkt</a:t>
                      </a:r>
                      <a:r>
                        <a:rPr lang="en-US" sz="1200" dirty="0"/>
                        <a:t>. No. 9346 (FTC June 25, 2012), </a:t>
                      </a:r>
                      <a:r>
                        <a:rPr lang="en-US" sz="1200" i="1" dirty="0" err="1"/>
                        <a:t>aff'd</a:t>
                      </a:r>
                      <a:r>
                        <a:rPr lang="en-US" sz="1200" dirty="0"/>
                        <a:t>, ProMedica Health System, Inc. v. FTC, No. 12-3583 (6th Cir. Apr. 22, 2014)</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Consummated transaction</a:t>
                      </a:r>
                    </a:p>
                    <a:p>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Divestiture ordered</a:t>
                      </a:r>
                    </a:p>
                    <a:p>
                      <a:endParaRPr lang="en-US" sz="1200" dirty="0"/>
                    </a:p>
                  </a:txBody>
                  <a:tcPr/>
                </a:tc>
                <a:extLst>
                  <a:ext uri="{0D108BD9-81ED-4DB2-BD59-A6C34878D82A}">
                    <a16:rowId xmlns:a16="http://schemas.microsoft.com/office/drawing/2014/main" val="10001"/>
                  </a:ext>
                </a:extLst>
              </a:tr>
              <a:tr h="370840">
                <a:tc>
                  <a:txBody>
                    <a:bodyPr/>
                    <a:lstStyle/>
                    <a:p>
                      <a:r>
                        <a:rPr lang="en-US" sz="1200" i="1" dirty="0"/>
                        <a:t>In re</a:t>
                      </a:r>
                      <a:r>
                        <a:rPr lang="en-US" sz="1200" dirty="0"/>
                        <a:t> Polypore Int'l, Inc., 149 F.T.C. 486 (</a:t>
                      </a:r>
                      <a:r>
                        <a:rPr lang="en-US" sz="1200" dirty="0" err="1"/>
                        <a:t>Dkt</a:t>
                      </a:r>
                      <a:r>
                        <a:rPr lang="en-US" sz="1200" dirty="0"/>
                        <a:t>. No. 9327) (FTC Dec. 13, 2010), </a:t>
                      </a:r>
                      <a:r>
                        <a:rPr lang="en-US" sz="1200" i="1" dirty="0"/>
                        <a:t>aff'd</a:t>
                      </a:r>
                      <a:r>
                        <a:rPr lang="en-US" sz="1200" dirty="0"/>
                        <a:t>, Polypore Int'l, Inc. v. FTC, 686 F.3d 1208 </a:t>
                      </a:r>
                      <a:br>
                        <a:rPr lang="en-US" sz="1200" dirty="0"/>
                      </a:br>
                      <a:r>
                        <a:rPr lang="en-US" sz="1200" dirty="0"/>
                        <a:t>(11th Cir. 2012)</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Consummated transaction</a:t>
                      </a:r>
                    </a:p>
                    <a:p>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Divestiture ordered</a:t>
                      </a:r>
                    </a:p>
                    <a:p>
                      <a:endParaRPr lang="en-US" sz="1200" dirty="0"/>
                    </a:p>
                  </a:txBody>
                  <a:tcPr/>
                </a:tc>
                <a:extLst>
                  <a:ext uri="{0D108BD9-81ED-4DB2-BD59-A6C34878D82A}">
                    <a16:rowId xmlns:a16="http://schemas.microsoft.com/office/drawing/2014/main" val="10002"/>
                  </a:ext>
                </a:extLst>
              </a:tr>
              <a:tr h="370840">
                <a:tc>
                  <a:txBody>
                    <a:bodyPr/>
                    <a:lstStyle/>
                    <a:p>
                      <a:r>
                        <a:rPr lang="en-US" sz="1200" i="1" dirty="0"/>
                        <a:t>In re</a:t>
                      </a:r>
                      <a:r>
                        <a:rPr lang="en-US" sz="1200" dirty="0"/>
                        <a:t> Evanston Northwestern Healthcare Corp., </a:t>
                      </a:r>
                      <a:r>
                        <a:rPr lang="en-US" sz="1200" dirty="0" err="1"/>
                        <a:t>Dkt</a:t>
                      </a:r>
                      <a:r>
                        <a:rPr lang="en-US" sz="1200" dirty="0"/>
                        <a:t>. No. 9315 (FTC Aug. 6, 2007, and Apr. 28, 2008) (opinions on liability and remedy)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Consummated transaction</a:t>
                      </a:r>
                    </a:p>
                  </a:txBody>
                  <a:tcPr/>
                </a:tc>
                <a:tc>
                  <a:txBody>
                    <a:bodyPr/>
                    <a:lstStyle/>
                    <a:p>
                      <a:r>
                        <a:rPr lang="en-US" sz="1200" dirty="0"/>
                        <a:t>Rejecting ALJ’s divestiture</a:t>
                      </a:r>
                      <a:r>
                        <a:rPr lang="en-US" sz="1200" baseline="0" dirty="0"/>
                        <a:t> </a:t>
                      </a:r>
                      <a:r>
                        <a:rPr lang="en-US" sz="1200" dirty="0"/>
                        <a:t>order and instead requiring Evanston to set up two separate and independent contract negotiation teams to bargain with managed care organizations to revive competition between Evanston’s two hospitals and the Highland Park hospital</a:t>
                      </a:r>
                    </a:p>
                  </a:txBody>
                  <a:tcPr/>
                </a:tc>
                <a:extLst>
                  <a:ext uri="{0D108BD9-81ED-4DB2-BD59-A6C34878D82A}">
                    <a16:rowId xmlns:a16="http://schemas.microsoft.com/office/drawing/2014/main" val="10003"/>
                  </a:ext>
                </a:extLst>
              </a:tr>
            </a:tbl>
          </a:graphicData>
        </a:graphic>
      </p:graphicFrame>
      <p:sp>
        <p:nvSpPr>
          <p:cNvPr id="6" name="TextBox 5"/>
          <p:cNvSpPr txBox="1"/>
          <p:nvPr/>
        </p:nvSpPr>
        <p:spPr>
          <a:xfrm>
            <a:off x="449734" y="5886450"/>
            <a:ext cx="8246592" cy="276999"/>
          </a:xfrm>
          <a:prstGeom prst="rect">
            <a:avLst/>
          </a:prstGeom>
          <a:noFill/>
        </p:spPr>
        <p:txBody>
          <a:bodyPr wrap="square" rtlCol="0">
            <a:spAutoFit/>
          </a:bodyPr>
          <a:lstStyle/>
          <a:p>
            <a:r>
              <a:rPr lang="en-US" sz="1200" baseline="30000" dirty="0"/>
              <a:t>1 </a:t>
            </a:r>
            <a:r>
              <a:rPr lang="en-US" sz="1200" dirty="0"/>
              <a:t> Includes actions where an initial decision was issued. </a:t>
            </a:r>
          </a:p>
        </p:txBody>
      </p:sp>
    </p:spTree>
    <p:extLst>
      <p:ext uri="{BB962C8B-B14F-4D97-AF65-F5344CB8AC3E}">
        <p14:creationId xmlns:p14="http://schemas.microsoft.com/office/powerpoint/2010/main" val="212141459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Recent litigated cases</a:t>
            </a:r>
          </a:p>
        </p:txBody>
      </p:sp>
      <p:sp>
        <p:nvSpPr>
          <p:cNvPr id="3" name="Content Placeholder 2"/>
          <p:cNvSpPr>
            <a:spLocks noGrp="1"/>
          </p:cNvSpPr>
          <p:nvPr>
            <p:ph idx="1"/>
          </p:nvPr>
        </p:nvSpPr>
        <p:spPr>
          <a:xfrm>
            <a:off x="457200" y="1058401"/>
            <a:ext cx="8229600" cy="427500"/>
          </a:xfrm>
        </p:spPr>
        <p:txBody>
          <a:bodyPr/>
          <a:lstStyle/>
          <a:p>
            <a:r>
              <a:rPr lang="en-US" dirty="0"/>
              <a:t>Recent FTC administrative actions</a:t>
            </a:r>
            <a:r>
              <a:rPr lang="en-US" baseline="30000" dirty="0"/>
              <a:t>1</a:t>
            </a:r>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42</a:t>
            </a:fld>
            <a:endParaRPr lang="en-US" altLang="en-US" dirty="0"/>
          </a:p>
        </p:txBody>
      </p:sp>
      <p:graphicFrame>
        <p:nvGraphicFramePr>
          <p:cNvPr id="5" name="Table 4"/>
          <p:cNvGraphicFramePr>
            <a:graphicFrameLocks noGrp="1"/>
          </p:cNvGraphicFramePr>
          <p:nvPr>
            <p:extLst>
              <p:ext uri="{D42A27DB-BD31-4B8C-83A1-F6EECF244321}">
                <p14:modId xmlns:p14="http://schemas.microsoft.com/office/powerpoint/2010/main" val="3636374976"/>
              </p:ext>
            </p:extLst>
          </p:nvPr>
        </p:nvGraphicFramePr>
        <p:xfrm>
          <a:off x="885825" y="1463675"/>
          <a:ext cx="7800975" cy="1376680"/>
        </p:xfrm>
        <a:graphic>
          <a:graphicData uri="http://schemas.openxmlformats.org/drawingml/2006/table">
            <a:tbl>
              <a:tblPr firstRow="1" bandRow="1">
                <a:tableStyleId>{5C22544A-7EE6-4342-B048-85BDC9FD1C3A}</a:tableStyleId>
              </a:tblPr>
              <a:tblGrid>
                <a:gridCol w="2600325">
                  <a:extLst>
                    <a:ext uri="{9D8B030D-6E8A-4147-A177-3AD203B41FA5}">
                      <a16:colId xmlns:a16="http://schemas.microsoft.com/office/drawing/2014/main" val="20000"/>
                    </a:ext>
                  </a:extLst>
                </a:gridCol>
                <a:gridCol w="1173773">
                  <a:extLst>
                    <a:ext uri="{9D8B030D-6E8A-4147-A177-3AD203B41FA5}">
                      <a16:colId xmlns:a16="http://schemas.microsoft.com/office/drawing/2014/main" val="20001"/>
                    </a:ext>
                  </a:extLst>
                </a:gridCol>
                <a:gridCol w="4026877">
                  <a:extLst>
                    <a:ext uri="{9D8B030D-6E8A-4147-A177-3AD203B41FA5}">
                      <a16:colId xmlns:a16="http://schemas.microsoft.com/office/drawing/2014/main" val="20002"/>
                    </a:ext>
                  </a:extLst>
                </a:gridCol>
              </a:tblGrid>
              <a:tr h="370840">
                <a:tc>
                  <a:txBody>
                    <a:bodyPr/>
                    <a:lstStyle/>
                    <a:p>
                      <a:pPr algn="ctr"/>
                      <a:r>
                        <a:rPr lang="en-US" sz="1200" dirty="0"/>
                        <a:t>Case</a:t>
                      </a:r>
                    </a:p>
                  </a:txBody>
                  <a:tcPr anchor="ctr"/>
                </a:tc>
                <a:tc>
                  <a:txBody>
                    <a:bodyPr/>
                    <a:lstStyle/>
                    <a:p>
                      <a:pPr algn="ctr"/>
                      <a:r>
                        <a:rPr lang="en-US" sz="1200" dirty="0"/>
                        <a:t>Deal Status</a:t>
                      </a:r>
                    </a:p>
                  </a:txBody>
                  <a:tcPr anchor="ctr"/>
                </a:tc>
                <a:tc>
                  <a:txBody>
                    <a:bodyPr/>
                    <a:lstStyle/>
                    <a:p>
                      <a:pPr algn="ctr"/>
                      <a:r>
                        <a:rPr lang="en-US" sz="1200" dirty="0"/>
                        <a:t>Litigation Result</a:t>
                      </a:r>
                    </a:p>
                  </a:txBody>
                  <a:tcPr anchor="ctr"/>
                </a:tc>
                <a:extLst>
                  <a:ext uri="{0D108BD9-81ED-4DB2-BD59-A6C34878D82A}">
                    <a16:rowId xmlns:a16="http://schemas.microsoft.com/office/drawing/2014/main" val="10000"/>
                  </a:ext>
                </a:extLst>
              </a:tr>
              <a:tr h="370840">
                <a:tc>
                  <a:txBody>
                    <a:bodyPr/>
                    <a:lstStyle/>
                    <a:p>
                      <a:r>
                        <a:rPr lang="en-US" sz="1200" i="1" dirty="0"/>
                        <a:t>In re </a:t>
                      </a:r>
                      <a:r>
                        <a:rPr lang="en-US" sz="1200" dirty="0"/>
                        <a:t>Chicago Bridge &amp; Iron Co., 138 F.T.C. 1024 (Jan. 6, 2005) (</a:t>
                      </a:r>
                      <a:r>
                        <a:rPr lang="en-US" sz="1200" dirty="0" err="1"/>
                        <a:t>Dkt</a:t>
                      </a:r>
                      <a:r>
                        <a:rPr lang="en-US" sz="1200" dirty="0"/>
                        <a:t>. No. 9300), </a:t>
                      </a:r>
                      <a:r>
                        <a:rPr lang="en-US" sz="1200" i="1" dirty="0"/>
                        <a:t>aff’d</a:t>
                      </a:r>
                      <a:r>
                        <a:rPr lang="en-US" sz="1200" dirty="0"/>
                        <a:t>, Chicago Bridge &amp; Iron Co. v. FTC, 534 F.3d 410 (5th Cir. 2008).</a:t>
                      </a:r>
                    </a:p>
                  </a:txBody>
                  <a:tcPr/>
                </a:tc>
                <a:tc>
                  <a:txBody>
                    <a:bodyPr/>
                    <a:lstStyle/>
                    <a:p>
                      <a:r>
                        <a:rPr lang="en-US" sz="1200" dirty="0"/>
                        <a:t>Consummated transaction</a:t>
                      </a:r>
                    </a:p>
                  </a:txBody>
                  <a:tcPr/>
                </a:tc>
                <a:tc>
                  <a:txBody>
                    <a:bodyPr/>
                    <a:lstStyle/>
                    <a:p>
                      <a:r>
                        <a:rPr lang="en-US" sz="1200" dirty="0"/>
                        <a:t>Divestiture ordered</a:t>
                      </a:r>
                    </a:p>
                  </a:txBody>
                  <a:tcPr/>
                </a:tc>
                <a:extLst>
                  <a:ext uri="{0D108BD9-81ED-4DB2-BD59-A6C34878D82A}">
                    <a16:rowId xmlns:a16="http://schemas.microsoft.com/office/drawing/2014/main" val="10004"/>
                  </a:ext>
                </a:extLst>
              </a:tr>
            </a:tbl>
          </a:graphicData>
        </a:graphic>
      </p:graphicFrame>
      <p:sp>
        <p:nvSpPr>
          <p:cNvPr id="6" name="TextBox 5"/>
          <p:cNvSpPr txBox="1"/>
          <p:nvPr/>
        </p:nvSpPr>
        <p:spPr>
          <a:xfrm>
            <a:off x="449734" y="5886450"/>
            <a:ext cx="8246592" cy="276999"/>
          </a:xfrm>
          <a:prstGeom prst="rect">
            <a:avLst/>
          </a:prstGeom>
          <a:noFill/>
        </p:spPr>
        <p:txBody>
          <a:bodyPr wrap="square" rtlCol="0">
            <a:spAutoFit/>
          </a:bodyPr>
          <a:lstStyle/>
          <a:p>
            <a:r>
              <a:rPr lang="en-US" sz="1200" baseline="30000" dirty="0"/>
              <a:t>1 </a:t>
            </a:r>
            <a:r>
              <a:rPr lang="en-US" sz="1200" dirty="0"/>
              <a:t> Includes actions where an initial decision was issued. </a:t>
            </a:r>
          </a:p>
        </p:txBody>
      </p:sp>
    </p:spTree>
    <p:extLst>
      <p:ext uri="{BB962C8B-B14F-4D97-AF65-F5344CB8AC3E}">
        <p14:creationId xmlns:p14="http://schemas.microsoft.com/office/powerpoint/2010/main" val="393496355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7663" y="2919413"/>
            <a:ext cx="8521700" cy="1362075"/>
          </a:xfrm>
        </p:spPr>
        <p:txBody>
          <a:bodyPr/>
          <a:lstStyle/>
          <a:p>
            <a:pPr algn="ctr">
              <a:defRPr/>
            </a:pPr>
            <a:r>
              <a:rPr lang="en-US" sz="3600" cap="none" dirty="0"/>
              <a:t>Settling Merger Investigations</a:t>
            </a:r>
          </a:p>
        </p:txBody>
      </p:sp>
      <p:sp>
        <p:nvSpPr>
          <p:cNvPr id="31747" name="Rectangle 6"/>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7C7EC1B9-03F2-4E77-A38D-4A47E3659601}" type="slidenum">
              <a:rPr lang="en-US" altLang="en-US" sz="900">
                <a:latin typeface="+mn-lt"/>
              </a:rPr>
              <a:pPr eaLnBrk="1" hangingPunct="1"/>
              <a:t>43</a:t>
            </a:fld>
            <a:endParaRPr lang="en-US" altLang="en-US" sz="900" dirty="0">
              <a:latin typeface="+mn-lt"/>
            </a:endParaRPr>
          </a:p>
        </p:txBody>
      </p:sp>
    </p:spTree>
    <p:extLst>
      <p:ext uri="{BB962C8B-B14F-4D97-AF65-F5344CB8AC3E}">
        <p14:creationId xmlns:p14="http://schemas.microsoft.com/office/powerpoint/2010/main" val="373886473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Rectangle 5"/>
          <p:cNvSpPr>
            <a:spLocks noGrp="1" noChangeArrowheads="1"/>
          </p:cNvSpPr>
          <p:nvPr>
            <p:ph type="title"/>
          </p:nvPr>
        </p:nvSpPr>
        <p:spPr/>
        <p:txBody>
          <a:bodyPr/>
          <a:lstStyle/>
          <a:p>
            <a:r>
              <a:rPr lang="en-US" altLang="en-US"/>
              <a:t>Agency perspectives	</a:t>
            </a:r>
            <a:endParaRPr lang="en-US" altLang="en-US" dirty="0"/>
          </a:p>
        </p:txBody>
      </p:sp>
      <p:sp>
        <p:nvSpPr>
          <p:cNvPr id="32772" name="Rectangle 6"/>
          <p:cNvSpPr>
            <a:spLocks noGrp="1" noChangeArrowheads="1"/>
          </p:cNvSpPr>
          <p:nvPr>
            <p:ph type="body" idx="1"/>
          </p:nvPr>
        </p:nvSpPr>
        <p:spPr>
          <a:xfrm>
            <a:off x="457200" y="912744"/>
            <a:ext cx="8229600" cy="4996325"/>
          </a:xfrm>
        </p:spPr>
        <p:txBody>
          <a:bodyPr/>
          <a:lstStyle/>
          <a:p>
            <a:r>
              <a:rPr lang="en-US" altLang="en-US" dirty="0"/>
              <a:t>If a competitive concern exists, the solution must—</a:t>
            </a:r>
          </a:p>
          <a:p>
            <a:pPr lvl="1"/>
            <a:r>
              <a:rPr lang="en-US" altLang="en-US" dirty="0"/>
              <a:t>Fix the agency’s competitive concern</a:t>
            </a:r>
          </a:p>
          <a:p>
            <a:pPr lvl="1"/>
            <a:r>
              <a:rPr lang="en-US" altLang="en-US" dirty="0"/>
              <a:t>Be workable in practice</a:t>
            </a:r>
          </a:p>
          <a:p>
            <a:pPr lvl="1"/>
            <a:r>
              <a:rPr lang="en-US" altLang="en-US" dirty="0"/>
              <a:t>Must not involve the agency in continuous oversight or affirmative regulation</a:t>
            </a:r>
          </a:p>
          <a:p>
            <a:pPr lvl="1"/>
            <a:r>
              <a:rPr lang="en-US" altLang="en-US" dirty="0"/>
              <a:t>Although price increases are the central concern in merger antitrust law, DOJ/FTC will not accept settlements that impose price caps</a:t>
            </a:r>
          </a:p>
          <a:p>
            <a:pPr lvl="2"/>
            <a:r>
              <a:rPr lang="en-US" altLang="en-US" dirty="0"/>
              <a:t>Some state consent decree impose price caps</a:t>
            </a:r>
          </a:p>
          <a:p>
            <a:r>
              <a:rPr lang="en-US" altLang="en-US" dirty="0"/>
              <a:t>Consent settlements</a:t>
            </a:r>
          </a:p>
          <a:p>
            <a:pPr lvl="1"/>
            <a:r>
              <a:rPr lang="en-US" altLang="en-US" dirty="0"/>
              <a:t>If the parties are willing to offer a consent settlement (“fix”) that satisfies the agency’s above requirements, the agency will accept it</a:t>
            </a:r>
          </a:p>
          <a:p>
            <a:pPr lvl="1"/>
            <a:r>
              <a:rPr lang="en-US" altLang="en-US" dirty="0"/>
              <a:t>If the parties are unwilling to offer a fix that satisfies the agency’s requirements, the agency will litigate to obtain a suitable permanent injunction</a:t>
            </a:r>
          </a:p>
          <a:p>
            <a:r>
              <a:rPr lang="en-US" altLang="en-US" dirty="0"/>
              <a:t>Some deals cannot be fixed</a:t>
            </a:r>
          </a:p>
          <a:p>
            <a:pPr lvl="1"/>
            <a:r>
              <a:rPr lang="en-US" altLang="en-US" dirty="0"/>
              <a:t>In some situations, however, the investigating agency will conclude that there is no remedy that will resolve its concerns and that the deal must be blocked in its entirety</a:t>
            </a:r>
          </a:p>
          <a:p>
            <a:pPr lvl="2"/>
            <a:r>
              <a:rPr lang="en-US" altLang="en-US" dirty="0"/>
              <a:t>Examples: Staples/Office Depot (1997); AT&amp;T/T-Mobile (2011); NASDAQ/NYSE Euronext (2011); Staples/Office Depot (2015); Sysco/US Foods (2015)</a:t>
            </a:r>
          </a:p>
          <a:p>
            <a:endParaRPr lang="en-US" altLang="en-US" dirty="0"/>
          </a:p>
        </p:txBody>
      </p:sp>
      <p:sp>
        <p:nvSpPr>
          <p:cNvPr id="32770" name="Rectangle 6"/>
          <p:cNvSpPr>
            <a:spLocks noGrp="1" noChangeArrowheads="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7C0BD650-AC9E-4500-A0D0-8B2E51588618}" type="slidenum">
              <a:rPr lang="en-US" altLang="en-US" smtClean="0"/>
              <a:pPr/>
              <a:t>44</a:t>
            </a:fld>
            <a:endParaRPr lang="en-US" altLang="en-US"/>
          </a:p>
        </p:txBody>
      </p:sp>
    </p:spTree>
    <p:extLst>
      <p:ext uri="{BB962C8B-B14F-4D97-AF65-F5344CB8AC3E}">
        <p14:creationId xmlns:p14="http://schemas.microsoft.com/office/powerpoint/2010/main" val="46731473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5"/>
          <p:cNvSpPr>
            <a:spLocks noGrp="1" noChangeArrowheads="1"/>
          </p:cNvSpPr>
          <p:nvPr>
            <p:ph type="title"/>
          </p:nvPr>
        </p:nvSpPr>
        <p:spPr/>
        <p:txBody>
          <a:bodyPr/>
          <a:lstStyle/>
          <a:p>
            <a:r>
              <a:rPr lang="en-US" altLang="en-US" dirty="0"/>
              <a:t>Adjudicated relief/consent decrees	</a:t>
            </a:r>
          </a:p>
        </p:txBody>
      </p:sp>
      <p:sp>
        <p:nvSpPr>
          <p:cNvPr id="33795" name="Rectangle 6"/>
          <p:cNvSpPr>
            <a:spLocks noGrp="1" noChangeArrowheads="1"/>
          </p:cNvSpPr>
          <p:nvPr>
            <p:ph idx="1"/>
          </p:nvPr>
        </p:nvSpPr>
        <p:spPr/>
        <p:txBody>
          <a:bodyPr/>
          <a:lstStyle/>
          <a:p>
            <a:r>
              <a:rPr lang="en-US" altLang="en-US" dirty="0"/>
              <a:t>Usual outcome: Overwhelmingly consent relief </a:t>
            </a:r>
          </a:p>
          <a:p>
            <a:pPr lvl="1"/>
            <a:r>
              <a:rPr lang="en-US" altLang="en-US" dirty="0"/>
              <a:t>Rare for merger cases to go to court</a:t>
            </a:r>
          </a:p>
          <a:p>
            <a:pPr lvl="1"/>
            <a:r>
              <a:rPr lang="en-US" altLang="en-US" dirty="0"/>
              <a:t>Even so, noticeable increase in litigations in recent years</a:t>
            </a:r>
          </a:p>
          <a:p>
            <a:pPr lvl="2"/>
            <a:r>
              <a:rPr lang="en-US" altLang="en-US" dirty="0"/>
              <a:t>The agency concludes that nothing less than enjoining the transaction in its entirety is acceptable and the parties are willing to litigate</a:t>
            </a:r>
          </a:p>
          <a:p>
            <a:pPr lvl="2"/>
            <a:r>
              <a:rPr lang="en-US" altLang="en-US" dirty="0" err="1"/>
              <a:t>Prelitigation</a:t>
            </a:r>
            <a:r>
              <a:rPr lang="en-US" altLang="en-US" dirty="0"/>
              <a:t> agency demands for a consent settlement are too high and the parties think that they can do better if they begin litigation and then settle</a:t>
            </a:r>
          </a:p>
          <a:p>
            <a:r>
              <a:rPr lang="en-US" altLang="en-US" dirty="0"/>
              <a:t>But—</a:t>
            </a:r>
          </a:p>
          <a:p>
            <a:pPr lvl="1"/>
            <a:r>
              <a:rPr lang="en-US" altLang="en-US" dirty="0"/>
              <a:t>Current policy (last four years): </a:t>
            </a:r>
          </a:p>
          <a:p>
            <a:pPr lvl="2"/>
            <a:r>
              <a:rPr lang="en-US" altLang="en-US" dirty="0"/>
              <a:t>Consent solutions should match adjudicated permanent injunctive relief if the agency were to litigate and win</a:t>
            </a:r>
          </a:p>
          <a:p>
            <a:pPr lvl="2"/>
            <a:r>
              <a:rPr lang="en-US" altLang="en-US" dirty="0"/>
              <a:t>Up until 2012, agencies showed more of a willingness to compromise</a:t>
            </a:r>
          </a:p>
          <a:p>
            <a:pPr lvl="1"/>
            <a:r>
              <a:rPr lang="en-US" altLang="en-US" dirty="0"/>
              <a:t>Agency negotiates consent relief— </a:t>
            </a:r>
          </a:p>
          <a:p>
            <a:pPr lvl="2"/>
            <a:r>
              <a:rPr lang="en-US" altLang="en-US" dirty="0"/>
              <a:t>Not only to remediate competitive concern with the immediate deal</a:t>
            </a:r>
          </a:p>
          <a:p>
            <a:pPr lvl="2"/>
            <a:r>
              <a:rPr lang="en-US" altLang="en-US" dirty="0"/>
              <a:t>But also with an eye to implications for consent decree negotiations in future deals</a:t>
            </a:r>
          </a:p>
          <a:p>
            <a:r>
              <a:rPr lang="en-US" altLang="en-US" dirty="0"/>
              <a:t>Upshot</a:t>
            </a:r>
          </a:p>
          <a:p>
            <a:pPr lvl="1"/>
            <a:r>
              <a:rPr lang="en-US" altLang="en-US" dirty="0"/>
              <a:t>Agencies have found that they do not have to give much away in negotiations </a:t>
            </a:r>
          </a:p>
          <a:p>
            <a:pPr lvl="1"/>
            <a:endParaRPr lang="en-US" altLang="en-US" dirty="0"/>
          </a:p>
          <a:p>
            <a:endParaRPr lang="en-US" altLang="en-US" dirty="0"/>
          </a:p>
        </p:txBody>
      </p:sp>
      <p:sp>
        <p:nvSpPr>
          <p:cNvPr id="33796" name="Rectangle 6"/>
          <p:cNvSpPr>
            <a:spLocks noGrp="1" noChangeArrowheads="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658BCD3D-DEE8-402D-A3DC-B73C85F8FAC2}" type="slidenum">
              <a:rPr lang="en-US" altLang="en-US" smtClean="0"/>
              <a:pPr/>
              <a:t>45</a:t>
            </a:fld>
            <a:endParaRPr lang="en-US" altLang="en-US"/>
          </a:p>
        </p:txBody>
      </p:sp>
    </p:spTree>
    <p:extLst>
      <p:ext uri="{BB962C8B-B14F-4D97-AF65-F5344CB8AC3E}">
        <p14:creationId xmlns:p14="http://schemas.microsoft.com/office/powerpoint/2010/main" val="410009298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5"/>
          <p:cNvSpPr>
            <a:spLocks noGrp="1" noChangeArrowheads="1"/>
          </p:cNvSpPr>
          <p:nvPr>
            <p:ph type="title"/>
          </p:nvPr>
        </p:nvSpPr>
        <p:spPr/>
        <p:txBody>
          <a:bodyPr/>
          <a:lstStyle/>
          <a:p>
            <a:r>
              <a:rPr lang="en-US" altLang="en-US"/>
              <a:t>Horizontal remedies: Agency requirements</a:t>
            </a:r>
            <a:endParaRPr lang="en-US" altLang="en-US" dirty="0"/>
          </a:p>
        </p:txBody>
      </p:sp>
      <p:sp>
        <p:nvSpPr>
          <p:cNvPr id="34819" name="Rectangle 6"/>
          <p:cNvSpPr>
            <a:spLocks noGrp="1" noChangeArrowheads="1"/>
          </p:cNvSpPr>
          <p:nvPr>
            <p:ph idx="1"/>
          </p:nvPr>
        </p:nvSpPr>
        <p:spPr/>
        <p:txBody>
          <a:bodyPr/>
          <a:lstStyle/>
          <a:p>
            <a:r>
              <a:rPr lang="en-US" altLang="en-US"/>
              <a:t>Almost always require the sale of a complete “business”</a:t>
            </a:r>
          </a:p>
          <a:p>
            <a:pPr lvl="1"/>
            <a:r>
              <a:rPr lang="en-US" altLang="en-US"/>
              <a:t>Agency view: Essential to the effectiveness/viability of the solution</a:t>
            </a:r>
          </a:p>
          <a:p>
            <a:pPr lvl="1"/>
            <a:r>
              <a:rPr lang="en-US" altLang="en-US"/>
              <a:t>Implication: Entire business of one or the other merger parties in the problematic market must be sold</a:t>
            </a:r>
          </a:p>
          <a:p>
            <a:pPr lvl="2"/>
            <a:r>
              <a:rPr lang="en-US" altLang="en-US"/>
              <a:t>Example: In a supermarket chain store acquisition, Buyer has 10 stores and Seller has 4 stores in a problematic market. </a:t>
            </a:r>
          </a:p>
          <a:p>
            <a:pPr lvl="3"/>
            <a:r>
              <a:rPr lang="en-US" altLang="en-US"/>
              <a:t>Buyer must sell all of Seller’s 4 stores, even if acquiring only 1 of the Seller’s stores would not have raised an antitrust concern.</a:t>
            </a:r>
          </a:p>
          <a:p>
            <a:pPr lvl="3"/>
            <a:r>
              <a:rPr lang="en-US" altLang="en-US"/>
              <a:t>Moreover, Buyer cannot sell 2 of its stores and 2 of the Seller’s stores, even if the two Buyer stores are comparable to the 2 Seller’s stores that the Buyer wants to keep (no “mix and match” with market)</a:t>
            </a:r>
          </a:p>
          <a:p>
            <a:pPr lvl="2"/>
            <a:r>
              <a:rPr lang="en-US" altLang="en-US"/>
              <a:t>Rule not followed religiously by agencies</a:t>
            </a:r>
          </a:p>
          <a:p>
            <a:pPr lvl="2"/>
            <a:r>
              <a:rPr lang="en-US" altLang="en-US"/>
              <a:t>Where there a multiple problematic markets, the Buyer pick whether to sell Buyer or Seller business market-by-market (can “mix and match” across markets) </a:t>
            </a:r>
          </a:p>
          <a:p>
            <a:pPr lvl="1"/>
            <a:r>
              <a:rPr lang="en-US" altLang="en-US"/>
              <a:t>Exceptions:</a:t>
            </a:r>
          </a:p>
          <a:p>
            <a:pPr lvl="2"/>
            <a:r>
              <a:rPr lang="en-US" altLang="en-US"/>
              <a:t>Divestiture buyer has necessary infrastructure and limited divestiture assets will enable rapid and effective entry into divestiture business</a:t>
            </a:r>
          </a:p>
          <a:p>
            <a:pPr lvl="2"/>
            <a:r>
              <a:rPr lang="en-US" altLang="en-US"/>
              <a:t>Divestiture assets are commonly traded (e.g., grocery stores)</a:t>
            </a:r>
          </a:p>
          <a:p>
            <a:r>
              <a:rPr lang="en-US" altLang="en-US"/>
              <a:t>Will permit “trade up” solutions</a:t>
            </a:r>
          </a:p>
          <a:p>
            <a:pPr lvl="1"/>
            <a:r>
              <a:rPr lang="en-US" altLang="en-US"/>
              <a:t>Buyer may sell its own business in order to purchase a larger business</a:t>
            </a:r>
            <a:endParaRPr lang="en-US" altLang="en-US" dirty="0"/>
          </a:p>
        </p:txBody>
      </p:sp>
      <p:sp>
        <p:nvSpPr>
          <p:cNvPr id="34820" name="Rectangle 6"/>
          <p:cNvSpPr>
            <a:spLocks noGrp="1" noChangeArrowheads="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14AC35C5-F698-4EA9-B9DB-E571DC551D90}" type="slidenum">
              <a:rPr lang="en-US" altLang="en-US" smtClean="0"/>
              <a:pPr/>
              <a:t>46</a:t>
            </a:fld>
            <a:endParaRPr lang="en-US" altLang="en-US"/>
          </a:p>
        </p:txBody>
      </p:sp>
    </p:spTree>
    <p:extLst>
      <p:ext uri="{BB962C8B-B14F-4D97-AF65-F5344CB8AC3E}">
        <p14:creationId xmlns:p14="http://schemas.microsoft.com/office/powerpoint/2010/main" val="253150009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5"/>
          <p:cNvSpPr>
            <a:spLocks noGrp="1" noChangeArrowheads="1"/>
          </p:cNvSpPr>
          <p:nvPr>
            <p:ph type="title"/>
          </p:nvPr>
        </p:nvSpPr>
        <p:spPr/>
        <p:txBody>
          <a:bodyPr/>
          <a:lstStyle/>
          <a:p>
            <a:r>
              <a:rPr lang="en-US"/>
              <a:t>Horizontal remedies: Agency starting point</a:t>
            </a:r>
            <a:endParaRPr lang="en-US" dirty="0"/>
          </a:p>
        </p:txBody>
      </p:sp>
      <p:sp>
        <p:nvSpPr>
          <p:cNvPr id="35843" name="Rectangle 6"/>
          <p:cNvSpPr>
            <a:spLocks noGrp="1" noChangeArrowheads="1"/>
          </p:cNvSpPr>
          <p:nvPr>
            <p:ph type="body" idx="1"/>
          </p:nvPr>
        </p:nvSpPr>
        <p:spPr/>
        <p:txBody>
          <a:bodyPr/>
          <a:lstStyle/>
          <a:p>
            <a:r>
              <a:rPr lang="en-US"/>
              <a:t>Everything associated with the divested business must go</a:t>
            </a:r>
          </a:p>
          <a:p>
            <a:pPr lvl="1"/>
            <a:r>
              <a:rPr lang="en-US"/>
              <a:t>Agency will negotiate exclusions </a:t>
            </a:r>
          </a:p>
          <a:p>
            <a:pPr lvl="1"/>
            <a:r>
              <a:rPr lang="en-US"/>
              <a:t>But must be convinced that the exclusions will not undermine the effectiveness or viability of the solution </a:t>
            </a:r>
          </a:p>
          <a:p>
            <a:pPr lvl="2"/>
            <a:r>
              <a:rPr lang="en-US"/>
              <a:t>Agencies tend to be very differential to the divestiture buyer</a:t>
            </a:r>
            <a:endParaRPr lang="en-US" dirty="0"/>
          </a:p>
        </p:txBody>
      </p:sp>
      <p:sp>
        <p:nvSpPr>
          <p:cNvPr id="35844" name="Rectangle 6"/>
          <p:cNvSpPr>
            <a:spLocks noGrp="1" noChangeArrowheads="1"/>
          </p:cNvSpPr>
          <p:nvPr>
            <p:ph type="sldNum" sz="quarter" idx="12"/>
          </p:nvPr>
        </p:nvSpPr>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84DD7E5D-7AF4-44AA-BF4F-F270221626EA}" type="slidenum">
              <a:rPr lang="en-US" altLang="en-US" smtClean="0"/>
              <a:pPr/>
              <a:t>47</a:t>
            </a:fld>
            <a:endParaRPr lang="en-US" altLang="en-US"/>
          </a:p>
        </p:txBody>
      </p:sp>
    </p:spTree>
    <p:extLst>
      <p:ext uri="{BB962C8B-B14F-4D97-AF65-F5344CB8AC3E}">
        <p14:creationId xmlns:p14="http://schemas.microsoft.com/office/powerpoint/2010/main" val="296583959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5"/>
          <p:cNvSpPr>
            <a:spLocks noGrp="1" noChangeArrowheads="1"/>
          </p:cNvSpPr>
          <p:nvPr>
            <p:ph type="title"/>
          </p:nvPr>
        </p:nvSpPr>
        <p:spPr/>
        <p:txBody>
          <a:bodyPr/>
          <a:lstStyle/>
          <a:p>
            <a:r>
              <a:rPr lang="en-US"/>
              <a:t>Horizontal remedies: Elements</a:t>
            </a:r>
            <a:endParaRPr lang="en-US" dirty="0"/>
          </a:p>
        </p:txBody>
      </p:sp>
      <p:sp>
        <p:nvSpPr>
          <p:cNvPr id="36867" name="Rectangle 6"/>
          <p:cNvSpPr>
            <a:spLocks noGrp="1" noChangeArrowheads="1"/>
          </p:cNvSpPr>
          <p:nvPr>
            <p:ph type="body" idx="1"/>
          </p:nvPr>
        </p:nvSpPr>
        <p:spPr/>
        <p:txBody>
          <a:bodyPr/>
          <a:lstStyle/>
          <a:p>
            <a:r>
              <a:rPr lang="en-US"/>
              <a:t>Divest physical assets </a:t>
            </a:r>
          </a:p>
          <a:p>
            <a:pPr lvl="1"/>
            <a:r>
              <a:rPr lang="en-US"/>
              <a:t>Production plants, distribution facilities, sales offices, R&amp;D operations</a:t>
            </a:r>
          </a:p>
          <a:p>
            <a:pPr lvl="1"/>
            <a:r>
              <a:rPr lang="en-US"/>
              <a:t>All associated equipment</a:t>
            </a:r>
          </a:p>
          <a:p>
            <a:pPr lvl="1"/>
            <a:r>
              <a:rPr lang="en-US"/>
              <a:t>Leases/property from which business operated</a:t>
            </a:r>
          </a:p>
          <a:p>
            <a:r>
              <a:rPr lang="en-US"/>
              <a:t>Divest IP</a:t>
            </a:r>
          </a:p>
          <a:p>
            <a:pPr lvl="1"/>
            <a:r>
              <a:rPr lang="en-US"/>
              <a:t>Sale of any IP rights used exclusively in the divestiture business</a:t>
            </a:r>
          </a:p>
          <a:p>
            <a:pPr lvl="1"/>
            <a:r>
              <a:rPr lang="en-US"/>
              <a:t>Sale and license back/license of IP rights used in both retained and divested operations</a:t>
            </a:r>
          </a:p>
          <a:p>
            <a:pPr lvl="1"/>
            <a:r>
              <a:rPr lang="en-US"/>
              <a:t>Divestiture buyer must have ability to develop and own future IP</a:t>
            </a:r>
            <a:endParaRPr lang="en-US" dirty="0"/>
          </a:p>
        </p:txBody>
      </p:sp>
      <p:sp>
        <p:nvSpPr>
          <p:cNvPr id="36868" name="Rectangle 6"/>
          <p:cNvSpPr>
            <a:spLocks noGrp="1" noChangeArrowheads="1"/>
          </p:cNvSpPr>
          <p:nvPr>
            <p:ph type="sldNum" sz="quarter" idx="12"/>
          </p:nvPr>
        </p:nvSpPr>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5C690372-8F58-4B23-88FD-807F87F5D82B}" type="slidenum">
              <a:rPr lang="en-US" altLang="en-US" smtClean="0"/>
              <a:pPr/>
              <a:t>48</a:t>
            </a:fld>
            <a:endParaRPr lang="en-US" altLang="en-US"/>
          </a:p>
        </p:txBody>
      </p:sp>
    </p:spTree>
    <p:extLst>
      <p:ext uri="{BB962C8B-B14F-4D97-AF65-F5344CB8AC3E}">
        <p14:creationId xmlns:p14="http://schemas.microsoft.com/office/powerpoint/2010/main" val="100436849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title"/>
          </p:nvPr>
        </p:nvSpPr>
        <p:spPr/>
        <p:txBody>
          <a:bodyPr/>
          <a:lstStyle/>
          <a:p>
            <a:r>
              <a:rPr lang="en-US"/>
              <a:t>Horizontal remedies: Elements</a:t>
            </a:r>
            <a:endParaRPr lang="en-US" dirty="0"/>
          </a:p>
        </p:txBody>
      </p:sp>
      <p:sp>
        <p:nvSpPr>
          <p:cNvPr id="37891" name="Rectangle 8"/>
          <p:cNvSpPr>
            <a:spLocks noGrp="1" noChangeArrowheads="1"/>
          </p:cNvSpPr>
          <p:nvPr>
            <p:ph type="body" idx="1"/>
          </p:nvPr>
        </p:nvSpPr>
        <p:spPr/>
        <p:txBody>
          <a:bodyPr/>
          <a:lstStyle/>
          <a:p>
            <a:r>
              <a:rPr lang="en-US"/>
              <a:t>Make “key” employees available for hire by divestiture buyer</a:t>
            </a:r>
          </a:p>
          <a:p>
            <a:pPr lvl="1"/>
            <a:r>
              <a:rPr lang="en-US"/>
              <a:t>All employees necessary for— </a:t>
            </a:r>
          </a:p>
          <a:p>
            <a:pPr lvl="2"/>
            <a:r>
              <a:rPr lang="en-US"/>
              <a:t>production, </a:t>
            </a:r>
          </a:p>
          <a:p>
            <a:pPr lvl="2"/>
            <a:r>
              <a:rPr lang="en-US"/>
              <a:t>R&amp;D, </a:t>
            </a:r>
          </a:p>
          <a:p>
            <a:pPr lvl="2"/>
            <a:r>
              <a:rPr lang="en-US"/>
              <a:t>sales &amp; marketing, and </a:t>
            </a:r>
          </a:p>
          <a:p>
            <a:pPr lvl="2"/>
            <a:r>
              <a:rPr lang="en-US"/>
              <a:t>any other specific function connected with the divestiture business</a:t>
            </a:r>
          </a:p>
          <a:p>
            <a:pPr lvl="1"/>
            <a:r>
              <a:rPr lang="en-US"/>
              <a:t>Must facilitate access to key employees</a:t>
            </a:r>
          </a:p>
          <a:p>
            <a:pPr lvl="1"/>
            <a:r>
              <a:rPr lang="en-US"/>
              <a:t>Divestiture may make offers to key employees</a:t>
            </a:r>
          </a:p>
          <a:p>
            <a:pPr lvl="1"/>
            <a:r>
              <a:rPr lang="en-US"/>
              <a:t>Merging parties annot make counteroffer or offer other inducement to prevent defection</a:t>
            </a:r>
            <a:endParaRPr lang="en-US" dirty="0"/>
          </a:p>
        </p:txBody>
      </p:sp>
      <p:sp>
        <p:nvSpPr>
          <p:cNvPr id="37892" name="Rectangle 6"/>
          <p:cNvSpPr>
            <a:spLocks noGrp="1" noChangeArrowheads="1"/>
          </p:cNvSpPr>
          <p:nvPr>
            <p:ph type="sldNum" sz="quarter" idx="12"/>
          </p:nvPr>
        </p:nvSpPr>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0A4A16FB-E3EA-45CE-9AC7-58F738C6B834}" type="slidenum">
              <a:rPr lang="en-US" altLang="en-US" smtClean="0"/>
              <a:pPr/>
              <a:t>49</a:t>
            </a:fld>
            <a:endParaRPr lang="en-US" altLang="en-US"/>
          </a:p>
        </p:txBody>
      </p:sp>
    </p:spTree>
    <p:extLst>
      <p:ext uri="{BB962C8B-B14F-4D97-AF65-F5344CB8AC3E}">
        <p14:creationId xmlns:p14="http://schemas.microsoft.com/office/powerpoint/2010/main" val="31624049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Antitrust merger litigation generally</a:t>
            </a:r>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5</a:t>
            </a:fld>
            <a:endParaRPr lang="en-US" altLang="en-US"/>
          </a:p>
        </p:txBody>
      </p:sp>
      <p:graphicFrame>
        <p:nvGraphicFramePr>
          <p:cNvPr id="5" name="Table 4"/>
          <p:cNvGraphicFramePr>
            <a:graphicFrameLocks noGrp="1"/>
          </p:cNvGraphicFramePr>
          <p:nvPr>
            <p:extLst>
              <p:ext uri="{D42A27DB-BD31-4B8C-83A1-F6EECF244321}">
                <p14:modId xmlns:p14="http://schemas.microsoft.com/office/powerpoint/2010/main" val="2977664521"/>
              </p:ext>
            </p:extLst>
          </p:nvPr>
        </p:nvGraphicFramePr>
        <p:xfrm>
          <a:off x="906716" y="1735098"/>
          <a:ext cx="7315200" cy="3220720"/>
        </p:xfrm>
        <a:graphic>
          <a:graphicData uri="http://schemas.openxmlformats.org/drawingml/2006/table">
            <a:tbl>
              <a:tblPr firstRow="1" bandRow="1">
                <a:tableStyleId>{5C22544A-7EE6-4342-B048-85BDC9FD1C3A}</a:tableStyleId>
              </a:tblPr>
              <a:tblGrid>
                <a:gridCol w="1970186">
                  <a:extLst>
                    <a:ext uri="{9D8B030D-6E8A-4147-A177-3AD203B41FA5}">
                      <a16:colId xmlns:a16="http://schemas.microsoft.com/office/drawing/2014/main" val="20000"/>
                    </a:ext>
                  </a:extLst>
                </a:gridCol>
                <a:gridCol w="2906614">
                  <a:extLst>
                    <a:ext uri="{9D8B030D-6E8A-4147-A177-3AD203B41FA5}">
                      <a16:colId xmlns:a16="http://schemas.microsoft.com/office/drawing/2014/main" val="20001"/>
                    </a:ext>
                  </a:extLst>
                </a:gridCol>
                <a:gridCol w="2438400">
                  <a:extLst>
                    <a:ext uri="{9D8B030D-6E8A-4147-A177-3AD203B41FA5}">
                      <a16:colId xmlns:a16="http://schemas.microsoft.com/office/drawing/2014/main" val="20002"/>
                    </a:ext>
                  </a:extLst>
                </a:gridCol>
              </a:tblGrid>
              <a:tr h="370840">
                <a:tc>
                  <a:txBody>
                    <a:bodyPr/>
                    <a:lstStyle/>
                    <a:p>
                      <a:pPr algn="ctr"/>
                      <a:r>
                        <a:rPr lang="en-US" dirty="0"/>
                        <a:t>Plaintiff</a:t>
                      </a:r>
                    </a:p>
                  </a:txBody>
                  <a:tcPr/>
                </a:tc>
                <a:tc>
                  <a:txBody>
                    <a:bodyPr/>
                    <a:lstStyle/>
                    <a:p>
                      <a:pPr algn="ctr"/>
                      <a:r>
                        <a:rPr lang="en-US" dirty="0"/>
                        <a:t>Trial Forum</a:t>
                      </a:r>
                    </a:p>
                  </a:txBody>
                  <a:tcPr anchor="ctr"/>
                </a:tc>
                <a:tc>
                  <a:txBody>
                    <a:bodyPr/>
                    <a:lstStyle/>
                    <a:p>
                      <a:pPr algn="ctr"/>
                      <a:r>
                        <a:rPr lang="en-US" dirty="0"/>
                        <a:t>Appeal</a:t>
                      </a:r>
                    </a:p>
                  </a:txBody>
                  <a:tcPr anchor="ctr"/>
                </a:tc>
                <a:extLst>
                  <a:ext uri="{0D108BD9-81ED-4DB2-BD59-A6C34878D82A}">
                    <a16:rowId xmlns:a16="http://schemas.microsoft.com/office/drawing/2014/main" val="10000"/>
                  </a:ext>
                </a:extLst>
              </a:tr>
              <a:tr h="370840">
                <a:tc>
                  <a:txBody>
                    <a:bodyPr/>
                    <a:lstStyle/>
                    <a:p>
                      <a:r>
                        <a:rPr lang="en-US" dirty="0"/>
                        <a:t>DOJ</a:t>
                      </a:r>
                    </a:p>
                  </a:txBody>
                  <a:tcPr/>
                </a:tc>
                <a:tc>
                  <a:txBody>
                    <a:bodyPr/>
                    <a:lstStyle/>
                    <a:p>
                      <a:r>
                        <a:rPr lang="en-US" dirty="0"/>
                        <a:t>Federal district</a:t>
                      </a:r>
                      <a:r>
                        <a:rPr lang="en-US" baseline="0" dirty="0"/>
                        <a:t> court</a:t>
                      </a:r>
                      <a:endParaRPr lang="en-US" dirty="0"/>
                    </a:p>
                  </a:txBody>
                  <a:tcPr/>
                </a:tc>
                <a:tc>
                  <a:txBody>
                    <a:bodyPr/>
                    <a:lstStyle/>
                    <a:p>
                      <a:r>
                        <a:rPr lang="en-US" dirty="0"/>
                        <a:t>Court of appeals</a:t>
                      </a:r>
                    </a:p>
                  </a:txBody>
                  <a:tcPr/>
                </a:tc>
                <a:extLst>
                  <a:ext uri="{0D108BD9-81ED-4DB2-BD59-A6C34878D82A}">
                    <a16:rowId xmlns:a16="http://schemas.microsoft.com/office/drawing/2014/main" val="10001"/>
                  </a:ext>
                </a:extLst>
              </a:tr>
              <a:tr h="370840">
                <a:tc>
                  <a:txBody>
                    <a:bodyPr/>
                    <a:lstStyle/>
                    <a:p>
                      <a:r>
                        <a:rPr lang="en-US" dirty="0"/>
                        <a:t>FTC</a:t>
                      </a:r>
                    </a:p>
                    <a:p>
                      <a:pPr>
                        <a:lnSpc>
                          <a:spcPct val="150000"/>
                        </a:lnSpc>
                      </a:pPr>
                      <a:r>
                        <a:rPr lang="en-US" dirty="0"/>
                        <a:t>–</a:t>
                      </a:r>
                      <a:r>
                        <a:rPr lang="en-US" sz="1800" kern="1200" dirty="0">
                          <a:solidFill>
                            <a:schemeClr val="dk1"/>
                          </a:solidFill>
                          <a:latin typeface="+mn-lt"/>
                          <a:ea typeface="+mn-ea"/>
                          <a:cs typeface="+mn-cs"/>
                        </a:rPr>
                        <a:t>Preliminary</a:t>
                      </a:r>
                      <a:r>
                        <a:rPr lang="en-US" dirty="0"/>
                        <a:t> inj.</a:t>
                      </a:r>
                      <a:r>
                        <a:rPr lang="en-US" baseline="0" dirty="0"/>
                        <a:t>        –</a:t>
                      </a:r>
                      <a:r>
                        <a:rPr lang="en-US" sz="1800" kern="1200" dirty="0">
                          <a:solidFill>
                            <a:schemeClr val="dk1"/>
                          </a:solidFill>
                          <a:latin typeface="+mn-lt"/>
                          <a:ea typeface="+mn-ea"/>
                          <a:cs typeface="+mn-cs"/>
                        </a:rPr>
                        <a:t>Permanent</a:t>
                      </a:r>
                      <a:r>
                        <a:rPr lang="en-US" baseline="0" dirty="0"/>
                        <a:t> inj.</a:t>
                      </a:r>
                      <a:endParaRPr lang="en-US" dirty="0"/>
                    </a:p>
                  </a:txBody>
                  <a:tcPr/>
                </a:tc>
                <a:tc>
                  <a:txBody>
                    <a:bodyPr/>
                    <a:lstStyle/>
                    <a:p>
                      <a:endParaRPr lang="en-US" dirty="0"/>
                    </a:p>
                    <a:p>
                      <a:pPr>
                        <a:lnSpc>
                          <a:spcPct val="150000"/>
                        </a:lnSpc>
                      </a:pPr>
                      <a:r>
                        <a:rPr lang="en-US" dirty="0"/>
                        <a:t>Federal district court </a:t>
                      </a:r>
                    </a:p>
                    <a:p>
                      <a:pPr>
                        <a:lnSpc>
                          <a:spcPct val="150000"/>
                        </a:lnSpc>
                      </a:pPr>
                      <a:r>
                        <a:rPr lang="en-US" dirty="0"/>
                        <a:t>FTC administrative t</a:t>
                      </a:r>
                      <a:r>
                        <a:rPr lang="en-US" baseline="0" dirty="0"/>
                        <a:t>rial</a:t>
                      </a:r>
                      <a:endParaRPr lang="en-US" dirty="0"/>
                    </a:p>
                  </a:txBody>
                  <a:tcPr/>
                </a:tc>
                <a:tc>
                  <a:txBody>
                    <a:bodyPr/>
                    <a:lstStyle/>
                    <a:p>
                      <a:endParaRPr lang="en-US" dirty="0"/>
                    </a:p>
                    <a:p>
                      <a:pPr>
                        <a:lnSpc>
                          <a:spcPct val="150000"/>
                        </a:lnSpc>
                      </a:pPr>
                      <a:r>
                        <a:rPr lang="en-US" dirty="0"/>
                        <a:t>Court of appeals</a:t>
                      </a:r>
                    </a:p>
                    <a:p>
                      <a:pPr>
                        <a:lnSpc>
                          <a:spcPct val="150000"/>
                        </a:lnSpc>
                      </a:pPr>
                      <a:r>
                        <a:rPr lang="en-US" dirty="0"/>
                        <a:t>Full commission, </a:t>
                      </a:r>
                    </a:p>
                    <a:p>
                      <a:r>
                        <a:rPr lang="en-US" dirty="0"/>
                        <a:t>then any court of appeals with</a:t>
                      </a:r>
                      <a:r>
                        <a:rPr lang="en-US" baseline="0" dirty="0"/>
                        <a:t> venue</a:t>
                      </a:r>
                      <a:endParaRPr lang="en-US" dirty="0"/>
                    </a:p>
                  </a:txBody>
                  <a:tcPr/>
                </a:tc>
                <a:extLst>
                  <a:ext uri="{0D108BD9-81ED-4DB2-BD59-A6C34878D82A}">
                    <a16:rowId xmlns:a16="http://schemas.microsoft.com/office/drawing/2014/main" val="10002"/>
                  </a:ext>
                </a:extLst>
              </a:tr>
              <a:tr h="370840">
                <a:tc>
                  <a:txBody>
                    <a:bodyPr/>
                    <a:lstStyle/>
                    <a:p>
                      <a:r>
                        <a:rPr lang="en-US" dirty="0"/>
                        <a:t>State AGs*</a:t>
                      </a:r>
                    </a:p>
                  </a:txBody>
                  <a:tcPr/>
                </a:tc>
                <a:tc>
                  <a:txBody>
                    <a:bodyPr/>
                    <a:lstStyle/>
                    <a:p>
                      <a:r>
                        <a:rPr lang="en-US" dirty="0"/>
                        <a:t>Federal district court</a:t>
                      </a:r>
                    </a:p>
                  </a:txBody>
                  <a:tcPr/>
                </a:tc>
                <a:tc>
                  <a:txBody>
                    <a:bodyPr/>
                    <a:lstStyle/>
                    <a:p>
                      <a:r>
                        <a:rPr lang="en-US" dirty="0"/>
                        <a:t>Court of appeals</a:t>
                      </a:r>
                    </a:p>
                  </a:txBody>
                  <a:tcPr/>
                </a:tc>
                <a:extLst>
                  <a:ext uri="{0D108BD9-81ED-4DB2-BD59-A6C34878D82A}">
                    <a16:rowId xmlns:a16="http://schemas.microsoft.com/office/drawing/2014/main" val="10003"/>
                  </a:ext>
                </a:extLst>
              </a:tr>
              <a:tr h="370840">
                <a:tc>
                  <a:txBody>
                    <a:bodyPr/>
                    <a:lstStyle/>
                    <a:p>
                      <a:r>
                        <a:rPr lang="en-US" dirty="0"/>
                        <a:t>Private parties*</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Federal district court</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Court of appeals</a:t>
                      </a:r>
                    </a:p>
                  </a:txBody>
                  <a:tcPr/>
                </a:tc>
                <a:extLst>
                  <a:ext uri="{0D108BD9-81ED-4DB2-BD59-A6C34878D82A}">
                    <a16:rowId xmlns:a16="http://schemas.microsoft.com/office/drawing/2014/main" val="10004"/>
                  </a:ext>
                </a:extLst>
              </a:tr>
            </a:tbl>
          </a:graphicData>
        </a:graphic>
      </p:graphicFrame>
      <p:sp>
        <p:nvSpPr>
          <p:cNvPr id="6" name="TextBox 5"/>
          <p:cNvSpPr txBox="1"/>
          <p:nvPr/>
        </p:nvSpPr>
        <p:spPr>
          <a:xfrm>
            <a:off x="914400" y="4955862"/>
            <a:ext cx="5125251" cy="276999"/>
          </a:xfrm>
          <a:prstGeom prst="rect">
            <a:avLst/>
          </a:prstGeom>
          <a:noFill/>
        </p:spPr>
        <p:txBody>
          <a:bodyPr wrap="square" rtlCol="0">
            <a:spAutoFit/>
          </a:bodyPr>
          <a:lstStyle/>
          <a:p>
            <a:r>
              <a:rPr lang="en-US" sz="1200" dirty="0"/>
              <a:t>* May bring state claims in state court or join state claims in federal court</a:t>
            </a:r>
          </a:p>
        </p:txBody>
      </p:sp>
    </p:spTree>
    <p:extLst>
      <p:ext uri="{BB962C8B-B14F-4D97-AF65-F5344CB8AC3E}">
        <p14:creationId xmlns:p14="http://schemas.microsoft.com/office/powerpoint/2010/main" val="144393311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5"/>
          <p:cNvSpPr>
            <a:spLocks noGrp="1" noChangeArrowheads="1"/>
          </p:cNvSpPr>
          <p:nvPr>
            <p:ph type="title"/>
          </p:nvPr>
        </p:nvSpPr>
        <p:spPr/>
        <p:txBody>
          <a:bodyPr/>
          <a:lstStyle/>
          <a:p>
            <a:r>
              <a:rPr lang="en-US" altLang="en-US" dirty="0"/>
              <a:t>Horizontal remedies: Elements</a:t>
            </a:r>
          </a:p>
        </p:txBody>
      </p:sp>
      <p:sp>
        <p:nvSpPr>
          <p:cNvPr id="38915" name="Rectangle 6"/>
          <p:cNvSpPr>
            <a:spLocks noGrp="1" noChangeArrowheads="1"/>
          </p:cNvSpPr>
          <p:nvPr>
            <p:ph type="body" idx="1"/>
          </p:nvPr>
        </p:nvSpPr>
        <p:spPr/>
        <p:txBody>
          <a:bodyPr/>
          <a:lstStyle/>
          <a:p>
            <a:r>
              <a:rPr lang="en-US" altLang="en-US" dirty="0"/>
              <a:t>Assign/release customer contracts and revenues</a:t>
            </a:r>
          </a:p>
          <a:p>
            <a:pPr lvl="1"/>
            <a:r>
              <a:rPr lang="en-US" altLang="en-US" dirty="0"/>
              <a:t>Matter of course for contracts served out of divestiture facilities</a:t>
            </a:r>
          </a:p>
          <a:p>
            <a:pPr lvl="1"/>
            <a:r>
              <a:rPr lang="en-US" altLang="en-US" dirty="0"/>
              <a:t>May also include other contracts to “bulk up” the divestiture business</a:t>
            </a:r>
          </a:p>
          <a:p>
            <a:pPr lvl="1"/>
            <a:r>
              <a:rPr lang="en-US" altLang="en-US" dirty="0"/>
              <a:t>If contracts not assignable, offer customers ability to terminate with no penalties in order to rebid business</a:t>
            </a:r>
          </a:p>
          <a:p>
            <a:r>
              <a:rPr lang="en-US" altLang="en-US" dirty="0"/>
              <a:t>Transfer business information</a:t>
            </a:r>
          </a:p>
          <a:p>
            <a:pPr lvl="1"/>
            <a:r>
              <a:rPr lang="en-US" altLang="en-US" dirty="0"/>
              <a:t>Especially customer-related information</a:t>
            </a:r>
          </a:p>
          <a:p>
            <a:r>
              <a:rPr lang="en-US" altLang="en-US" dirty="0"/>
              <a:t>Provide short-term transition services and support</a:t>
            </a:r>
          </a:p>
          <a:p>
            <a:pPr lvl="1"/>
            <a:r>
              <a:rPr lang="en-US" altLang="en-US" dirty="0"/>
              <a:t>Usually limited to one year</a:t>
            </a:r>
          </a:p>
          <a:p>
            <a:pPr lvl="1"/>
            <a:r>
              <a:rPr lang="en-US" altLang="en-US" dirty="0"/>
              <a:t>May include input supply agreement, technical support, administrative support</a:t>
            </a:r>
          </a:p>
          <a:p>
            <a:r>
              <a:rPr lang="en-US" altLang="en-US" dirty="0"/>
              <a:t>No long-term entanglements</a:t>
            </a:r>
          </a:p>
          <a:p>
            <a:pPr lvl="1"/>
            <a:r>
              <a:rPr lang="en-US" altLang="en-US" dirty="0"/>
              <a:t>Agencies require complete separation between the merged company and the divestiture buyer</a:t>
            </a:r>
          </a:p>
          <a:p>
            <a:pPr lvl="1"/>
            <a:r>
              <a:rPr lang="en-US" altLang="en-US" dirty="0"/>
              <a:t>Long-term entanglements are usually fatal to a consent settlement</a:t>
            </a:r>
          </a:p>
          <a:p>
            <a:pPr lvl="2"/>
            <a:r>
              <a:rPr lang="en-US" altLang="en-US" i="1" dirty="0"/>
              <a:t>Example</a:t>
            </a:r>
            <a:r>
              <a:rPr lang="en-US" altLang="en-US" dirty="0"/>
              <a:t>: Long-term agreement for merged company to provide divestiture buyer with an input </a:t>
            </a:r>
          </a:p>
        </p:txBody>
      </p:sp>
      <p:sp>
        <p:nvSpPr>
          <p:cNvPr id="38916" name="Rectangle 6"/>
          <p:cNvSpPr>
            <a:spLocks noGrp="1" noChangeArrowheads="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B94DEA1-32B8-46A5-8F33-8691A2A906B1}" type="slidenum">
              <a:rPr lang="en-US" altLang="en-US" smtClean="0"/>
              <a:pPr/>
              <a:t>50</a:t>
            </a:fld>
            <a:endParaRPr lang="en-US" altLang="en-US"/>
          </a:p>
        </p:txBody>
      </p:sp>
    </p:spTree>
    <p:extLst>
      <p:ext uri="{BB962C8B-B14F-4D97-AF65-F5344CB8AC3E}">
        <p14:creationId xmlns:p14="http://schemas.microsoft.com/office/powerpoint/2010/main" val="260008384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title"/>
          </p:nvPr>
        </p:nvSpPr>
        <p:spPr>
          <a:xfrm>
            <a:off x="457199" y="277814"/>
            <a:ext cx="8565419" cy="598802"/>
          </a:xfrm>
        </p:spPr>
        <p:txBody>
          <a:bodyPr/>
          <a:lstStyle/>
          <a:p>
            <a:r>
              <a:rPr lang="en-US" dirty="0"/>
              <a:t>Horizontal remedies: Agency right of approval</a:t>
            </a:r>
          </a:p>
        </p:txBody>
      </p:sp>
      <p:sp>
        <p:nvSpPr>
          <p:cNvPr id="39939" name="Rectangle 8"/>
          <p:cNvSpPr>
            <a:spLocks noGrp="1" noChangeArrowheads="1"/>
          </p:cNvSpPr>
          <p:nvPr>
            <p:ph type="body" idx="1"/>
          </p:nvPr>
        </p:nvSpPr>
        <p:spPr/>
        <p:txBody>
          <a:bodyPr/>
          <a:lstStyle/>
          <a:p>
            <a:r>
              <a:rPr lang="en-US" dirty="0"/>
              <a:t>Agency will demand right of approval over divestiture buyer and the divestiture sales agreement</a:t>
            </a:r>
          </a:p>
          <a:p>
            <a:pPr lvl="1"/>
            <a:r>
              <a:rPr lang="en-US" dirty="0"/>
              <a:t>In agency’s sole discretion</a:t>
            </a:r>
          </a:p>
          <a:p>
            <a:pPr lvl="1"/>
            <a:r>
              <a:rPr lang="en-US" dirty="0"/>
              <a:t>Remedy must eliminate agency’s antitrust concerns</a:t>
            </a:r>
          </a:p>
          <a:p>
            <a:pPr lvl="1"/>
            <a:r>
              <a:rPr lang="en-US" dirty="0"/>
              <a:t>Buyer must have no antitrust problem in acquiring divested business</a:t>
            </a:r>
          </a:p>
          <a:p>
            <a:pPr lvl="1"/>
            <a:r>
              <a:rPr lang="en-US" dirty="0"/>
              <a:t>Buyer must be capable of replacing competition the agency believes would otherwise be lost as a result of the acquisition</a:t>
            </a:r>
          </a:p>
          <a:p>
            <a:r>
              <a:rPr lang="en-US" dirty="0"/>
              <a:t>Can be problematic for the merging parties even after the consent decree has been negotiated</a:t>
            </a:r>
          </a:p>
          <a:p>
            <a:pPr lvl="1"/>
            <a:r>
              <a:rPr lang="en-US" dirty="0"/>
              <a:t>Agency wants to know if the divested assets are “enough” to make the divestiture buyer a meaningful firm in the market for the divested product</a:t>
            </a:r>
          </a:p>
          <a:p>
            <a:pPr lvl="1"/>
            <a:r>
              <a:rPr lang="en-US" dirty="0"/>
              <a:t>If the staff concludes that more content needs to be added to the divestiture commitment, (regardless of what the decree requires), it can refuse to approve the divestiture buyer and the divestiture sales agreement</a:t>
            </a:r>
          </a:p>
          <a:p>
            <a:pPr lvl="2"/>
            <a:r>
              <a:rPr lang="en-US" dirty="0"/>
              <a:t>The divestiture seller has essentially no option other than to make the requested changes due to consent decree time limits on finding an approved divestiture buyer and an approved divestiture sales agreement</a:t>
            </a:r>
          </a:p>
          <a:p>
            <a:pPr lvl="2"/>
            <a:r>
              <a:rPr lang="en-US" dirty="0"/>
              <a:t>Can create incentives for the divestiture buyer to engage in “strategic behavior” </a:t>
            </a:r>
          </a:p>
          <a:p>
            <a:pPr lvl="2"/>
            <a:endParaRPr lang="en-US" dirty="0"/>
          </a:p>
          <a:p>
            <a:pPr lvl="1"/>
            <a:endParaRPr lang="en-US" dirty="0"/>
          </a:p>
        </p:txBody>
      </p:sp>
      <p:sp>
        <p:nvSpPr>
          <p:cNvPr id="39940" name="Rectangle 6"/>
          <p:cNvSpPr>
            <a:spLocks noGrp="1" noChangeArrowheads="1"/>
          </p:cNvSpPr>
          <p:nvPr>
            <p:ph type="sldNum" sz="quarter" idx="12"/>
          </p:nvPr>
        </p:nvSpPr>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9A30B225-49D0-4469-8DDD-507A3299327E}" type="slidenum">
              <a:rPr lang="en-US" altLang="en-US" smtClean="0"/>
              <a:pPr/>
              <a:t>51</a:t>
            </a:fld>
            <a:endParaRPr lang="en-US" altLang="en-US"/>
          </a:p>
        </p:txBody>
      </p:sp>
    </p:spTree>
    <p:extLst>
      <p:ext uri="{BB962C8B-B14F-4D97-AF65-F5344CB8AC3E}">
        <p14:creationId xmlns:p14="http://schemas.microsoft.com/office/powerpoint/2010/main" val="304680226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Rectangle 6"/>
          <p:cNvSpPr>
            <a:spLocks noGrp="1" noChangeArrowheads="1"/>
          </p:cNvSpPr>
          <p:nvPr>
            <p:ph type="title"/>
          </p:nvPr>
        </p:nvSpPr>
        <p:spPr/>
        <p:txBody>
          <a:bodyPr/>
          <a:lstStyle/>
          <a:p>
            <a:r>
              <a:rPr lang="en-US" dirty="0"/>
              <a:t>Horizontal remedies: Divestiture deadlines</a:t>
            </a:r>
          </a:p>
        </p:txBody>
      </p:sp>
      <p:sp>
        <p:nvSpPr>
          <p:cNvPr id="40964" name="Rectangle 7"/>
          <p:cNvSpPr>
            <a:spLocks noGrp="1" noChangeArrowheads="1"/>
          </p:cNvSpPr>
          <p:nvPr>
            <p:ph type="body" idx="1"/>
          </p:nvPr>
        </p:nvSpPr>
        <p:spPr/>
        <p:txBody>
          <a:bodyPr/>
          <a:lstStyle/>
          <a:p>
            <a:r>
              <a:rPr lang="en-US" dirty="0"/>
              <a:t>Agency will require a very tight deadline for closing the divestiture</a:t>
            </a:r>
          </a:p>
          <a:p>
            <a:pPr lvl="1"/>
            <a:r>
              <a:rPr lang="en-US" dirty="0"/>
              <a:t>More often than not will require a buyer “up front”</a:t>
            </a:r>
          </a:p>
          <a:p>
            <a:pPr lvl="2"/>
            <a:r>
              <a:rPr lang="en-US" dirty="0"/>
              <a:t>That is, the parties must</a:t>
            </a:r>
            <a:r>
              <a:rPr lang="en-US" dirty="0">
                <a:latin typeface="Arial"/>
                <a:cs typeface="Arial"/>
              </a:rPr>
              <a:t>—</a:t>
            </a:r>
            <a:r>
              <a:rPr lang="en-US" dirty="0"/>
              <a:t> </a:t>
            </a:r>
          </a:p>
          <a:p>
            <a:pPr lvl="3"/>
            <a:r>
              <a:rPr lang="en-US" dirty="0"/>
              <a:t>find a divestiture buyer, </a:t>
            </a:r>
          </a:p>
          <a:p>
            <a:pPr lvl="3"/>
            <a:r>
              <a:rPr lang="en-US" dirty="0"/>
              <a:t>negotiate and sign a sale and purchase agreement (subject to agency approval and the closing of the main transaction), and </a:t>
            </a:r>
          </a:p>
          <a:p>
            <a:pPr lvl="3"/>
            <a:r>
              <a:rPr lang="en-US" dirty="0"/>
              <a:t>obtain approval of the agency of the divestiture buyer and the divestiture agreement</a:t>
            </a:r>
          </a:p>
          <a:p>
            <a:pPr marL="1023937" lvl="3" indent="0">
              <a:buNone/>
            </a:pPr>
            <a:r>
              <a:rPr lang="en-US" sz="1400" dirty="0"/>
              <a:t>before the agency will allow the main transaction to close </a:t>
            </a:r>
          </a:p>
          <a:p>
            <a:pPr lvl="1"/>
            <a:r>
              <a:rPr lang="en-US" dirty="0"/>
              <a:t>Almost always results in a “fire sale”</a:t>
            </a:r>
          </a:p>
          <a:p>
            <a:pPr lvl="2"/>
            <a:r>
              <a:rPr lang="en-US" dirty="0"/>
              <a:t>That is, a sale with a purchase price materially below fair market value</a:t>
            </a:r>
          </a:p>
          <a:p>
            <a:pPr lvl="2"/>
            <a:r>
              <a:rPr lang="en-US" dirty="0"/>
              <a:t>The fire sale nature of a divestiture should be anticipated and taken into account with the buyer at the time the seller is deciding on its offer price</a:t>
            </a:r>
          </a:p>
        </p:txBody>
      </p:sp>
      <p:sp>
        <p:nvSpPr>
          <p:cNvPr id="40962" name="Rectangle 6"/>
          <p:cNvSpPr>
            <a:spLocks noGrp="1" noChangeArrowheads="1"/>
          </p:cNvSpPr>
          <p:nvPr>
            <p:ph type="sldNum" sz="quarter" idx="12"/>
          </p:nvPr>
        </p:nvSpPr>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5FD13A8A-1334-4154-BC93-C599C9F1C90C}" type="slidenum">
              <a:rPr lang="en-US" altLang="en-US" smtClean="0"/>
              <a:pPr/>
              <a:t>52</a:t>
            </a:fld>
            <a:endParaRPr lang="en-US" altLang="en-US"/>
          </a:p>
        </p:txBody>
      </p:sp>
      <p:sp>
        <p:nvSpPr>
          <p:cNvPr id="40965" name="TextBox 1"/>
          <p:cNvSpPr txBox="1">
            <a:spLocks noChangeArrowheads="1"/>
          </p:cNvSpPr>
          <p:nvPr/>
        </p:nvSpPr>
        <p:spPr bwMode="auto">
          <a:xfrm>
            <a:off x="2955925" y="4657359"/>
            <a:ext cx="5638800" cy="954107"/>
          </a:xfrm>
          <a:prstGeom prst="rect">
            <a:avLst/>
          </a:prstGeom>
          <a:noFill/>
          <a:ln w="19050">
            <a:solidFill>
              <a:schemeClr val="accent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kumimoji="1" lang="en-US" sz="1400" i="1" dirty="0">
                <a:cs typeface="Tahoma" pitchFamily="34" charset="0"/>
              </a:rPr>
              <a:t>Practice note</a:t>
            </a:r>
            <a:r>
              <a:rPr kumimoji="1" lang="en-US" sz="1400" dirty="0">
                <a:cs typeface="Tahoma" pitchFamily="34" charset="0"/>
              </a:rPr>
              <a:t>: Unless protected by attorney-client privilege or the work doctrine, business documents and financial modeling of possible divestitures will be disclosable to the investigating agency in response to the second request.</a:t>
            </a:r>
            <a:endParaRPr kumimoji="1" lang="en-US" sz="1400" dirty="0"/>
          </a:p>
        </p:txBody>
      </p:sp>
    </p:spTree>
    <p:extLst>
      <p:ext uri="{BB962C8B-B14F-4D97-AF65-F5344CB8AC3E}">
        <p14:creationId xmlns:p14="http://schemas.microsoft.com/office/powerpoint/2010/main" val="56741189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5"/>
          <p:cNvSpPr>
            <a:spLocks noGrp="1" noChangeArrowheads="1"/>
          </p:cNvSpPr>
          <p:nvPr>
            <p:ph type="title"/>
          </p:nvPr>
        </p:nvSpPr>
        <p:spPr/>
        <p:txBody>
          <a:bodyPr/>
          <a:lstStyle/>
          <a:p>
            <a:r>
              <a:rPr lang="en-US"/>
              <a:t>Vertical remedies</a:t>
            </a:r>
          </a:p>
        </p:txBody>
      </p:sp>
      <p:sp>
        <p:nvSpPr>
          <p:cNvPr id="41987" name="Rectangle 6"/>
          <p:cNvSpPr>
            <a:spLocks noGrp="1" noChangeArrowheads="1"/>
          </p:cNvSpPr>
          <p:nvPr>
            <p:ph type="body" idx="1"/>
          </p:nvPr>
        </p:nvSpPr>
        <p:spPr>
          <a:xfrm>
            <a:off x="457200" y="1058863"/>
            <a:ext cx="8229600" cy="4995862"/>
          </a:xfrm>
        </p:spPr>
        <p:txBody>
          <a:bodyPr/>
          <a:lstStyle/>
          <a:p>
            <a:r>
              <a:rPr lang="en-US" dirty="0"/>
              <a:t>To remedy foreclosure concerns</a:t>
            </a:r>
          </a:p>
          <a:p>
            <a:pPr lvl="1"/>
            <a:r>
              <a:rPr lang="en-US" dirty="0"/>
              <a:t>Non-discriminatory access undertakings </a:t>
            </a:r>
          </a:p>
          <a:p>
            <a:pPr lvl="1"/>
            <a:r>
              <a:rPr lang="en-US" dirty="0"/>
              <a:t>Undertakings to maintain open systems to enable interoperability </a:t>
            </a:r>
          </a:p>
          <a:p>
            <a:r>
              <a:rPr lang="en-US" dirty="0"/>
              <a:t>To remedy anticompetitive information access</a:t>
            </a:r>
          </a:p>
          <a:p>
            <a:pPr lvl="1"/>
            <a:r>
              <a:rPr lang="en-US" dirty="0"/>
              <a:t>Information firewalls</a:t>
            </a:r>
          </a:p>
        </p:txBody>
      </p:sp>
      <p:sp>
        <p:nvSpPr>
          <p:cNvPr id="41988" name="Rectangle 6"/>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7CDFF919-816F-4025-ADF9-C396AEA37519}" type="slidenum">
              <a:rPr lang="en-US" altLang="en-US"/>
              <a:pPr/>
              <a:t>53</a:t>
            </a:fld>
            <a:endParaRPr lang="en-US" altLang="en-US"/>
          </a:p>
        </p:txBody>
      </p:sp>
    </p:spTree>
    <p:extLst>
      <p:ext uri="{BB962C8B-B14F-4D97-AF65-F5344CB8AC3E}">
        <p14:creationId xmlns:p14="http://schemas.microsoft.com/office/powerpoint/2010/main" val="406220546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5"/>
          <p:cNvSpPr>
            <a:spLocks noGrp="1" noChangeArrowheads="1"/>
          </p:cNvSpPr>
          <p:nvPr>
            <p:ph type="title"/>
          </p:nvPr>
        </p:nvSpPr>
        <p:spPr/>
        <p:txBody>
          <a:bodyPr/>
          <a:lstStyle/>
          <a:p>
            <a:r>
              <a:rPr lang="en-US" dirty="0"/>
              <a:t>Example: Panasonic/Sanyo (horizontal)</a:t>
            </a:r>
          </a:p>
        </p:txBody>
      </p:sp>
      <p:sp>
        <p:nvSpPr>
          <p:cNvPr id="43011" name="Rectangle 6"/>
          <p:cNvSpPr>
            <a:spLocks noGrp="1" noChangeArrowheads="1"/>
          </p:cNvSpPr>
          <p:nvPr>
            <p:ph type="body" idx="1"/>
          </p:nvPr>
        </p:nvSpPr>
        <p:spPr>
          <a:xfrm>
            <a:off x="457200" y="1058863"/>
            <a:ext cx="8144634" cy="4995862"/>
          </a:xfrm>
        </p:spPr>
        <p:txBody>
          <a:bodyPr/>
          <a:lstStyle/>
          <a:p>
            <a:r>
              <a:rPr lang="en-US" dirty="0"/>
              <a:t>FTC concern</a:t>
            </a:r>
          </a:p>
          <a:p>
            <a:pPr lvl="1"/>
            <a:r>
              <a:rPr lang="en-US" dirty="0"/>
              <a:t>Merging parties produce the highest quality NiMH batteries and are closest competitors of one another </a:t>
            </a:r>
          </a:p>
          <a:p>
            <a:r>
              <a:rPr lang="en-US" dirty="0"/>
              <a:t>Consent decree—Divestiture of Sanyo’s NiMH assets </a:t>
            </a:r>
          </a:p>
          <a:p>
            <a:pPr lvl="1"/>
            <a:r>
              <a:rPr lang="en-US" dirty="0"/>
              <a:t>Buyer upfront—Fujitsu</a:t>
            </a:r>
          </a:p>
          <a:p>
            <a:pPr lvl="1"/>
            <a:r>
              <a:rPr lang="en-US" dirty="0"/>
              <a:t>Divestiture package</a:t>
            </a:r>
          </a:p>
          <a:p>
            <a:pPr lvl="2"/>
            <a:r>
              <a:rPr lang="en-US" dirty="0"/>
              <a:t>Manufacturing facility in Takasaki, Japan</a:t>
            </a:r>
          </a:p>
          <a:p>
            <a:pPr lvl="3"/>
            <a:r>
              <a:rPr lang="en-US" dirty="0"/>
              <a:t>NB: The DOJ and FTC do not hesitate to accept /force divestitures of facilities outside of the United States</a:t>
            </a:r>
          </a:p>
          <a:p>
            <a:pPr lvl="2"/>
            <a:r>
              <a:rPr lang="en-US" dirty="0"/>
              <a:t>Supply agreement for NiMH battery sizes not produced at Takasaki</a:t>
            </a:r>
          </a:p>
          <a:p>
            <a:pPr lvl="2"/>
            <a:r>
              <a:rPr lang="en-US" dirty="0"/>
              <a:t>All Sanyo IP, including patents and licenses related to portable NiMH batteries</a:t>
            </a:r>
          </a:p>
          <a:p>
            <a:pPr lvl="2"/>
            <a:r>
              <a:rPr lang="en-US" dirty="0"/>
              <a:t>Access to identified “key” employees</a:t>
            </a:r>
          </a:p>
          <a:p>
            <a:pPr lvl="3"/>
            <a:r>
              <a:rPr lang="en-US" dirty="0"/>
              <a:t>Financial incentives to employees (up to 20% of salary) to move to divestiture buyer</a:t>
            </a:r>
          </a:p>
          <a:p>
            <a:pPr lvl="2"/>
            <a:r>
              <a:rPr lang="en-US" dirty="0"/>
              <a:t>Transition services and support for 12 months</a:t>
            </a:r>
          </a:p>
          <a:p>
            <a:endParaRPr lang="en-US" dirty="0"/>
          </a:p>
        </p:txBody>
      </p:sp>
      <p:sp>
        <p:nvSpPr>
          <p:cNvPr id="43012" name="Rectangle 6"/>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207340D7-E134-44C9-A4F5-D79AAB05F8D5}" type="slidenum">
              <a:rPr lang="en-US" altLang="en-US"/>
              <a:pPr/>
              <a:t>54</a:t>
            </a:fld>
            <a:endParaRPr lang="en-US" altLang="en-US"/>
          </a:p>
        </p:txBody>
      </p:sp>
    </p:spTree>
    <p:extLst>
      <p:ext uri="{BB962C8B-B14F-4D97-AF65-F5344CB8AC3E}">
        <p14:creationId xmlns:p14="http://schemas.microsoft.com/office/powerpoint/2010/main" val="246675386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5"/>
          <p:cNvSpPr>
            <a:spLocks noGrp="1" noChangeArrowheads="1"/>
          </p:cNvSpPr>
          <p:nvPr>
            <p:ph type="title"/>
          </p:nvPr>
        </p:nvSpPr>
        <p:spPr/>
        <p:txBody>
          <a:bodyPr/>
          <a:lstStyle/>
          <a:p>
            <a:r>
              <a:rPr lang="en-US" dirty="0"/>
              <a:t>Example: Comcast/NBCU (vertical)</a:t>
            </a:r>
          </a:p>
        </p:txBody>
      </p:sp>
      <p:sp>
        <p:nvSpPr>
          <p:cNvPr id="44035" name="Rectangle 6"/>
          <p:cNvSpPr>
            <a:spLocks noGrp="1" noChangeArrowheads="1"/>
          </p:cNvSpPr>
          <p:nvPr>
            <p:ph type="body" idx="1"/>
          </p:nvPr>
        </p:nvSpPr>
        <p:spPr>
          <a:xfrm>
            <a:off x="457200" y="1058863"/>
            <a:ext cx="8229600" cy="4995862"/>
          </a:xfrm>
        </p:spPr>
        <p:txBody>
          <a:bodyPr/>
          <a:lstStyle/>
          <a:p>
            <a:r>
              <a:rPr lang="en-US" dirty="0"/>
              <a:t>DOJ concern</a:t>
            </a:r>
          </a:p>
          <a:p>
            <a:pPr lvl="1"/>
            <a:r>
              <a:rPr lang="en-US" dirty="0"/>
              <a:t>JV between Comcast, NBCU and GE would give Comcast control over NBCU’s video programming</a:t>
            </a:r>
          </a:p>
          <a:p>
            <a:r>
              <a:rPr lang="en-US" dirty="0"/>
              <a:t>Consent decree</a:t>
            </a:r>
          </a:p>
          <a:p>
            <a:pPr lvl="1"/>
            <a:r>
              <a:rPr lang="en-US" dirty="0"/>
              <a:t>Obligate NBCU to continue to license NBCU programming content to competing multichannel video programming distributors</a:t>
            </a:r>
          </a:p>
          <a:p>
            <a:pPr lvl="1"/>
            <a:r>
              <a:rPr lang="en-US" dirty="0"/>
              <a:t>Obligate </a:t>
            </a:r>
            <a:r>
              <a:rPr lang="en-US" dirty="0" err="1"/>
              <a:t>jv</a:t>
            </a:r>
            <a:r>
              <a:rPr lang="en-US" dirty="0"/>
              <a:t> to license the JV’s programming to emerging online video distributor competitors</a:t>
            </a:r>
          </a:p>
          <a:p>
            <a:pPr lvl="2"/>
            <a:r>
              <a:rPr lang="en-US" dirty="0"/>
              <a:t>Commercial arbitration if cannot reach agreement on license terms</a:t>
            </a:r>
          </a:p>
          <a:p>
            <a:pPr lvl="2"/>
            <a:r>
              <a:rPr lang="en-US" dirty="0"/>
              <a:t>Prevents restrictive licensing practices</a:t>
            </a:r>
          </a:p>
          <a:p>
            <a:pPr lvl="1"/>
            <a:r>
              <a:rPr lang="en-US" dirty="0"/>
              <a:t>Hulu </a:t>
            </a:r>
          </a:p>
          <a:p>
            <a:pPr lvl="2"/>
            <a:r>
              <a:rPr lang="en-US" dirty="0"/>
              <a:t>Comcast to relinquish voting and other governance rights in Hulu</a:t>
            </a:r>
          </a:p>
          <a:p>
            <a:pPr lvl="2"/>
            <a:r>
              <a:rPr lang="en-US" dirty="0"/>
              <a:t>Comcast precluded from receiving confidential or competitively sensitive information about Hulu’s operations</a:t>
            </a:r>
          </a:p>
        </p:txBody>
      </p:sp>
      <p:sp>
        <p:nvSpPr>
          <p:cNvPr id="44036" name="Rectangle 6"/>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09A576B0-8EE0-4723-8C2F-B96E99F47DA2}" type="slidenum">
              <a:rPr lang="en-US" altLang="en-US"/>
              <a:pPr/>
              <a:t>55</a:t>
            </a:fld>
            <a:endParaRPr lang="en-US" altLang="en-US"/>
          </a:p>
        </p:txBody>
      </p:sp>
    </p:spTree>
    <p:extLst>
      <p:ext uri="{BB962C8B-B14F-4D97-AF65-F5344CB8AC3E}">
        <p14:creationId xmlns:p14="http://schemas.microsoft.com/office/powerpoint/2010/main" val="428896238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Consent decree violations</a:t>
            </a:r>
          </a:p>
        </p:txBody>
      </p:sp>
      <p:sp>
        <p:nvSpPr>
          <p:cNvPr id="3" name="Content Placeholder 2"/>
          <p:cNvSpPr>
            <a:spLocks noGrp="1"/>
          </p:cNvSpPr>
          <p:nvPr>
            <p:ph idx="1"/>
          </p:nvPr>
        </p:nvSpPr>
        <p:spPr/>
        <p:txBody>
          <a:bodyPr/>
          <a:lstStyle/>
          <a:p>
            <a:r>
              <a:rPr lang="en-US" dirty="0"/>
              <a:t>DOJ</a:t>
            </a:r>
          </a:p>
          <a:p>
            <a:pPr lvl="1"/>
            <a:r>
              <a:rPr lang="en-US" dirty="0"/>
              <a:t>DOJ consent decrees are technically injunction orders by a federal district court</a:t>
            </a:r>
          </a:p>
          <a:p>
            <a:pPr lvl="1"/>
            <a:r>
              <a:rPr lang="en-US" dirty="0"/>
              <a:t>Violations are punishable by civil or criminal contempt</a:t>
            </a:r>
          </a:p>
          <a:p>
            <a:pPr lvl="2"/>
            <a:r>
              <a:rPr lang="en-US" dirty="0"/>
              <a:t>Civil contempt sanctions</a:t>
            </a:r>
          </a:p>
          <a:p>
            <a:pPr lvl="3"/>
            <a:r>
              <a:rPr lang="en-US" dirty="0"/>
              <a:t>Designed to enforce compliance with court orders and to compensate those injured by an order violation</a:t>
            </a:r>
          </a:p>
          <a:p>
            <a:pPr lvl="3"/>
            <a:r>
              <a:rPr lang="en-US" dirty="0"/>
              <a:t>A sanction designed to coerce compliance, such as a daily fine for each day the defendant violates the order or imprisonment until the defendant complies with the order, remains civil provided that the contempt sanction is subject to purging by compliance with court order</a:t>
            </a:r>
          </a:p>
          <a:p>
            <a:pPr lvl="2"/>
            <a:r>
              <a:rPr lang="en-US" dirty="0"/>
              <a:t>Criminal contempt sanctions</a:t>
            </a:r>
          </a:p>
          <a:p>
            <a:pPr lvl="3"/>
            <a:r>
              <a:rPr lang="en-US" dirty="0"/>
              <a:t>Designed to vindicate the power of the court by punishing violators: “Criminal contempt is a crime in the ordinary sense.”</a:t>
            </a:r>
            <a:r>
              <a:rPr lang="en-US" baseline="30000" dirty="0"/>
              <a:t>1</a:t>
            </a:r>
          </a:p>
          <a:p>
            <a:pPr lvl="3"/>
            <a:r>
              <a:rPr lang="en-US" dirty="0"/>
              <a:t>Are punitive rather than remedial, and are characterized by fixed, unconditional sentences or fines</a:t>
            </a:r>
          </a:p>
          <a:p>
            <a:pPr lvl="1"/>
            <a:r>
              <a:rPr lang="en-US" dirty="0"/>
              <a:t>A finding of contempt in the D.C. circuit requires a showing by “clear and convincing evidence” that the defendant violated a “clear and unambiguous” prohibition in the consent decree</a:t>
            </a:r>
            <a:r>
              <a:rPr lang="en-US" baseline="30000" dirty="0"/>
              <a:t>2</a:t>
            </a:r>
            <a:r>
              <a:rPr lang="en-US" dirty="0"/>
              <a:t>  </a:t>
            </a:r>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56</a:t>
            </a:fld>
            <a:endParaRPr lang="en-US" altLang="en-US" dirty="0"/>
          </a:p>
        </p:txBody>
      </p:sp>
      <p:sp>
        <p:nvSpPr>
          <p:cNvPr id="5" name="TextBox 4"/>
          <p:cNvSpPr txBox="1"/>
          <p:nvPr/>
        </p:nvSpPr>
        <p:spPr>
          <a:xfrm>
            <a:off x="472027" y="5365015"/>
            <a:ext cx="8178914" cy="830997"/>
          </a:xfrm>
          <a:prstGeom prst="rect">
            <a:avLst/>
          </a:prstGeom>
          <a:noFill/>
        </p:spPr>
        <p:txBody>
          <a:bodyPr wrap="square" rtlCol="0">
            <a:spAutoFit/>
          </a:bodyPr>
          <a:lstStyle/>
          <a:p>
            <a:r>
              <a:rPr lang="en-US" sz="1200" baseline="30000" dirty="0"/>
              <a:t>1</a:t>
            </a:r>
            <a:r>
              <a:rPr lang="en-US" sz="1200" dirty="0"/>
              <a:t> Bloom v. Illinois, 391 U.S. 194, 201 (1968); </a:t>
            </a:r>
            <a:r>
              <a:rPr lang="en-US" sz="1200" i="1" dirty="0"/>
              <a:t>accord</a:t>
            </a:r>
            <a:r>
              <a:rPr lang="en-US" sz="1200" dirty="0"/>
              <a:t>, International Union, United Mine Workers v. Bagwell, 512 U.S. 821, 826 (1994).</a:t>
            </a:r>
          </a:p>
          <a:p>
            <a:r>
              <a:rPr lang="en-US" sz="1200" baseline="30000" dirty="0"/>
              <a:t>2</a:t>
            </a:r>
            <a:r>
              <a:rPr lang="en-US" sz="1200" i="1" dirty="0"/>
              <a:t> See</a:t>
            </a:r>
            <a:r>
              <a:rPr lang="en-US" sz="1200" dirty="0"/>
              <a:t> United States v. Microsoft Corp., </a:t>
            </a:r>
            <a:r>
              <a:rPr lang="en-GB" sz="1200" dirty="0"/>
              <a:t>980 F. Supp. 537, 541 (D.D.C. 1997). Other circuits have similar requirements, although the articulation may be different. </a:t>
            </a:r>
            <a:endParaRPr lang="en-US" sz="1200" dirty="0"/>
          </a:p>
        </p:txBody>
      </p:sp>
    </p:spTree>
    <p:extLst>
      <p:ext uri="{BB962C8B-B14F-4D97-AF65-F5344CB8AC3E}">
        <p14:creationId xmlns:p14="http://schemas.microsoft.com/office/powerpoint/2010/main" val="427963726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Consent decree violations</a:t>
            </a:r>
          </a:p>
        </p:txBody>
      </p:sp>
      <p:sp>
        <p:nvSpPr>
          <p:cNvPr id="3" name="Content Placeholder 2"/>
          <p:cNvSpPr>
            <a:spLocks noGrp="1"/>
          </p:cNvSpPr>
          <p:nvPr>
            <p:ph idx="1"/>
          </p:nvPr>
        </p:nvSpPr>
        <p:spPr>
          <a:xfrm>
            <a:off x="457199" y="915525"/>
            <a:ext cx="8435948" cy="4996325"/>
          </a:xfrm>
        </p:spPr>
        <p:txBody>
          <a:bodyPr/>
          <a:lstStyle/>
          <a:p>
            <a:r>
              <a:rPr lang="en-US" dirty="0"/>
              <a:t>FTC</a:t>
            </a:r>
          </a:p>
          <a:p>
            <a:pPr lvl="1"/>
            <a:r>
              <a:rPr lang="en-US" dirty="0"/>
              <a:t>Violations of an FTC cease and desist order issued under FTC Act § 5 are subject to civil penalties and possible subsequent criminal sanctions</a:t>
            </a:r>
          </a:p>
          <a:p>
            <a:pPr lvl="1"/>
            <a:r>
              <a:rPr lang="en-US" dirty="0"/>
              <a:t>Civil penalties: FTC Act § 5(l)</a:t>
            </a:r>
          </a:p>
          <a:p>
            <a:pPr lvl="1"/>
            <a:endParaRPr lang="en-US" dirty="0"/>
          </a:p>
          <a:p>
            <a:pPr lvl="1"/>
            <a:endParaRPr lang="en-US" dirty="0"/>
          </a:p>
          <a:p>
            <a:pPr lvl="1"/>
            <a:endParaRPr lang="en-US" dirty="0"/>
          </a:p>
          <a:p>
            <a:pPr lvl="1"/>
            <a:endParaRPr lang="en-US" dirty="0"/>
          </a:p>
          <a:p>
            <a:pPr lvl="1"/>
            <a:endParaRPr lang="en-US" dirty="0"/>
          </a:p>
          <a:p>
            <a:pPr lvl="1"/>
            <a:endParaRPr lang="en-US" dirty="0"/>
          </a:p>
          <a:p>
            <a:pPr lvl="1"/>
            <a:endParaRPr lang="en-US" dirty="0"/>
          </a:p>
          <a:p>
            <a:pPr lvl="1"/>
            <a:endParaRPr lang="en-US" dirty="0"/>
          </a:p>
          <a:p>
            <a:pPr lvl="1"/>
            <a:endParaRPr lang="en-US" dirty="0"/>
          </a:p>
          <a:p>
            <a:pPr lvl="1"/>
            <a:endParaRPr lang="en-US" dirty="0"/>
          </a:p>
          <a:p>
            <a:pPr lvl="2"/>
            <a:r>
              <a:rPr lang="en-US" dirty="0"/>
              <a:t>The maximum amount of the penalty today has been adjusted to $40,000 (effective August</a:t>
            </a:r>
            <a:r>
              <a:rPr lang="en-US" dirty="0">
                <a:latin typeface="Arial"/>
                <a:cs typeface="Arial"/>
              </a:rPr>
              <a:t> </a:t>
            </a:r>
            <a:r>
              <a:rPr lang="en-US" dirty="0"/>
              <a:t>1, 2016).</a:t>
            </a:r>
          </a:p>
          <a:p>
            <a:pPr lvl="2"/>
            <a:r>
              <a:rPr lang="en-US" dirty="0"/>
              <a:t>If the district court enters an injunction in aid of a Commission order pursuant to Section</a:t>
            </a:r>
            <a:r>
              <a:rPr lang="en-US" dirty="0">
                <a:latin typeface="Arial"/>
                <a:cs typeface="Arial"/>
              </a:rPr>
              <a:t> </a:t>
            </a:r>
            <a:r>
              <a:rPr lang="en-US" dirty="0"/>
              <a:t>5(l), violations of that injunction are subject to civil and criminal contempt sanctions</a:t>
            </a:r>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57</a:t>
            </a:fld>
            <a:endParaRPr lang="en-US" altLang="en-US" dirty="0"/>
          </a:p>
        </p:txBody>
      </p:sp>
      <p:sp>
        <p:nvSpPr>
          <p:cNvPr id="5" name="TextBox 4"/>
          <p:cNvSpPr txBox="1"/>
          <p:nvPr/>
        </p:nvSpPr>
        <p:spPr>
          <a:xfrm>
            <a:off x="1389185" y="2275418"/>
            <a:ext cx="6392007" cy="2677656"/>
          </a:xfrm>
          <a:prstGeom prst="rect">
            <a:avLst/>
          </a:prstGeom>
          <a:noFill/>
          <a:ln>
            <a:solidFill>
              <a:schemeClr val="accent1"/>
            </a:solidFill>
          </a:ln>
        </p:spPr>
        <p:txBody>
          <a:bodyPr wrap="square" rtlCol="0">
            <a:spAutoFit/>
          </a:bodyPr>
          <a:lstStyle/>
          <a:p>
            <a:r>
              <a:rPr lang="en-US" sz="1400" dirty="0"/>
              <a:t>Any person, partnership, or corporation who violates an order of the Commission after it has become final, and while such order is in effect, shall forfeit and pay to the United States a civil penalty of not more than $10,000 for each violation, which shall accrue to the United States and may be recovered in a civil action brought by the Attorney General of the United States. Each separate violation of such an order shall be a separate offense, except that in a case of a violation through continuing failure to obey or neglect to obey a final order of the Commission, each day of continuance of such failure or neglect shall be deemed a separate offense. In such actions, the United States district courts are empowered to grant mandatory injunctions and such other and further equitable relief as they deem appropriate in the enforcement of such final orders of the Commission.</a:t>
            </a:r>
            <a:r>
              <a:rPr lang="en-US" sz="1400" baseline="30000" dirty="0"/>
              <a:t>1</a:t>
            </a:r>
            <a:r>
              <a:rPr lang="en-US" sz="1400" dirty="0"/>
              <a:t> </a:t>
            </a:r>
          </a:p>
        </p:txBody>
      </p:sp>
      <p:sp>
        <p:nvSpPr>
          <p:cNvPr id="6" name="TextBox 5"/>
          <p:cNvSpPr txBox="1"/>
          <p:nvPr/>
        </p:nvSpPr>
        <p:spPr>
          <a:xfrm>
            <a:off x="457199" y="5917223"/>
            <a:ext cx="1431802" cy="276999"/>
          </a:xfrm>
          <a:prstGeom prst="rect">
            <a:avLst/>
          </a:prstGeom>
          <a:noFill/>
        </p:spPr>
        <p:txBody>
          <a:bodyPr wrap="none" rtlCol="0">
            <a:spAutoFit/>
          </a:bodyPr>
          <a:lstStyle/>
          <a:p>
            <a:r>
              <a:rPr lang="en-US" sz="1200" baseline="30000" dirty="0"/>
              <a:t>1</a:t>
            </a:r>
            <a:r>
              <a:rPr lang="en-US" sz="1200" dirty="0"/>
              <a:t> 15 U.S.C. § 5(l). </a:t>
            </a:r>
          </a:p>
        </p:txBody>
      </p:sp>
    </p:spTree>
    <p:extLst>
      <p:ext uri="{BB962C8B-B14F-4D97-AF65-F5344CB8AC3E}">
        <p14:creationId xmlns:p14="http://schemas.microsoft.com/office/powerpoint/2010/main" val="89027931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Consent decree violations</a:t>
            </a:r>
          </a:p>
        </p:txBody>
      </p:sp>
      <p:sp>
        <p:nvSpPr>
          <p:cNvPr id="3" name="Content Placeholder 2"/>
          <p:cNvSpPr>
            <a:spLocks noGrp="1"/>
          </p:cNvSpPr>
          <p:nvPr>
            <p:ph idx="1"/>
          </p:nvPr>
        </p:nvSpPr>
        <p:spPr>
          <a:xfrm>
            <a:off x="457199" y="914400"/>
            <a:ext cx="8379303" cy="5237018"/>
          </a:xfrm>
        </p:spPr>
        <p:txBody>
          <a:bodyPr/>
          <a:lstStyle/>
          <a:p>
            <a:r>
              <a:rPr lang="en-US" dirty="0"/>
              <a:t>Violation of FTC consent order: </a:t>
            </a:r>
            <a:r>
              <a:rPr lang="en-US" i="1" dirty="0"/>
              <a:t>Boston Scientific</a:t>
            </a:r>
            <a:r>
              <a:rPr lang="en-US" baseline="30000" dirty="0"/>
              <a:t>1</a:t>
            </a:r>
          </a:p>
          <a:p>
            <a:pPr lvl="1"/>
            <a:r>
              <a:rPr lang="en-US" dirty="0"/>
              <a:t>1995, Boston Scientific agreed to acquire Cardiovascular Imaging Systems (CVIS)</a:t>
            </a:r>
          </a:p>
          <a:p>
            <a:pPr lvl="2"/>
            <a:r>
              <a:rPr lang="en-US" dirty="0"/>
              <a:t>At the time, Boston Scientific and CVIS were the two of the three suppliers of intravascular ultrasound (IVUS) catheters, an emerging new technology for diagnosing heart disease, and collectively accounted for 90% of the sales of IVUS catheters</a:t>
            </a:r>
          </a:p>
          <a:p>
            <a:pPr lvl="2"/>
            <a:r>
              <a:rPr lang="en-US" dirty="0"/>
              <a:t>They were also involved in vigorous patent infringement cross-litigation to block each other from continuing to manufacture and sell IVUS catheters </a:t>
            </a:r>
          </a:p>
          <a:p>
            <a:pPr lvl="1"/>
            <a:r>
              <a:rPr lang="en-US" dirty="0"/>
              <a:t>Boston Scientific agreed to an FTC consent order requiring it to license specific intellectual property rights in IVUS catheter technology to Hewlett-Packard to enable it to enter into the manufacture and sell of IVUS catheters</a:t>
            </a:r>
          </a:p>
          <a:p>
            <a:pPr lvl="2"/>
            <a:r>
              <a:rPr lang="en-US" dirty="0"/>
              <a:t>HP had been in a joint venture with Boston Scientific whereby HP developed, manufactured and sold the electronic console that displayed the images generated by the Boston Scientific IVUS catheter.</a:t>
            </a:r>
          </a:p>
          <a:p>
            <a:pPr lvl="1"/>
            <a:r>
              <a:rPr lang="en-US" dirty="0"/>
              <a:t>Boston Scientific signed an IP license agreement requiring it to provide HP with the rights specified in the FTC consent order but it breached this agreement</a:t>
            </a:r>
          </a:p>
          <a:p>
            <a:pPr lvl="2"/>
            <a:r>
              <a:rPr lang="en-US" dirty="0"/>
              <a:t>HP gave up trying to enter the catheter market and exited the console market altogether in November 1998</a:t>
            </a:r>
          </a:p>
          <a:p>
            <a:pPr lvl="2"/>
            <a:r>
              <a:rPr lang="en-US" dirty="0"/>
              <a:t>In early 1999, HP filed a private action against BSC alleging breach of contract, monopolization and attempted monopolization (subsequently settled)</a:t>
            </a:r>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58</a:t>
            </a:fld>
            <a:endParaRPr lang="en-US" altLang="en-US" dirty="0"/>
          </a:p>
        </p:txBody>
      </p:sp>
      <p:sp>
        <p:nvSpPr>
          <p:cNvPr id="7" name="TextBox 6"/>
          <p:cNvSpPr txBox="1"/>
          <p:nvPr/>
        </p:nvSpPr>
        <p:spPr>
          <a:xfrm>
            <a:off x="457200" y="5926425"/>
            <a:ext cx="5854873" cy="276999"/>
          </a:xfrm>
          <a:prstGeom prst="rect">
            <a:avLst/>
          </a:prstGeom>
          <a:noFill/>
        </p:spPr>
        <p:txBody>
          <a:bodyPr wrap="none" rtlCol="0">
            <a:spAutoFit/>
          </a:bodyPr>
          <a:lstStyle/>
          <a:p>
            <a:r>
              <a:rPr lang="en-US" sz="1200" baseline="30000" dirty="0"/>
              <a:t>1</a:t>
            </a:r>
            <a:r>
              <a:rPr lang="en-US" sz="1200" dirty="0"/>
              <a:t> </a:t>
            </a:r>
            <a:r>
              <a:rPr lang="en-US" sz="1200" i="1" dirty="0"/>
              <a:t>See</a:t>
            </a:r>
            <a:r>
              <a:rPr lang="en-US" sz="1200" dirty="0"/>
              <a:t> United States v. Boston Scientific Corp., 253 F. Supp. 2d 85 (D. Mass. 2003). </a:t>
            </a:r>
          </a:p>
        </p:txBody>
      </p:sp>
    </p:spTree>
    <p:extLst>
      <p:ext uri="{BB962C8B-B14F-4D97-AF65-F5344CB8AC3E}">
        <p14:creationId xmlns:p14="http://schemas.microsoft.com/office/powerpoint/2010/main" val="91939953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Consent decree violations</a:t>
            </a:r>
          </a:p>
        </p:txBody>
      </p:sp>
      <p:sp>
        <p:nvSpPr>
          <p:cNvPr id="3" name="Content Placeholder 2"/>
          <p:cNvSpPr>
            <a:spLocks noGrp="1"/>
          </p:cNvSpPr>
          <p:nvPr>
            <p:ph idx="1"/>
          </p:nvPr>
        </p:nvSpPr>
        <p:spPr>
          <a:xfrm>
            <a:off x="457200" y="818181"/>
            <a:ext cx="8229600" cy="4996325"/>
          </a:xfrm>
        </p:spPr>
        <p:txBody>
          <a:bodyPr/>
          <a:lstStyle/>
          <a:p>
            <a:r>
              <a:rPr lang="en-US" dirty="0"/>
              <a:t>Violation of FTC consent order: </a:t>
            </a:r>
            <a:r>
              <a:rPr lang="en-US" i="1" dirty="0"/>
              <a:t>Boston Scientific/CVIS</a:t>
            </a:r>
            <a:endParaRPr lang="en-US" i="1" baseline="30000" dirty="0"/>
          </a:p>
          <a:p>
            <a:pPr lvl="1"/>
            <a:r>
              <a:rPr lang="en-US" dirty="0"/>
              <a:t>In 2000, the DOJ, acting on behalf of the FTC, filed suit for civil penalties under Section 5(l)</a:t>
            </a:r>
          </a:p>
          <a:p>
            <a:pPr lvl="1"/>
            <a:r>
              <a:rPr lang="en-US" dirty="0"/>
              <a:t>In 2003, after significant litigation, the court found in favor of the government and ordered Boston Scientific to pay $7.04 million in civil penalties for </a:t>
            </a:r>
            <a:r>
              <a:rPr lang="en-US"/>
              <a:t>two violations</a:t>
            </a:r>
            <a:endParaRPr lang="en-US" dirty="0"/>
          </a:p>
          <a:p>
            <a:pPr lvl="2"/>
            <a:r>
              <a:rPr lang="en-US" dirty="0"/>
              <a:t>In determining penalty amount, the court looked at six factors:</a:t>
            </a:r>
          </a:p>
          <a:p>
            <a:pPr lvl="3"/>
            <a:r>
              <a:rPr lang="en-US" dirty="0"/>
              <a:t>harm to the public; </a:t>
            </a:r>
          </a:p>
          <a:p>
            <a:pPr lvl="3"/>
            <a:r>
              <a:rPr lang="en-US" dirty="0"/>
              <a:t>benefit to the violator;</a:t>
            </a:r>
          </a:p>
          <a:p>
            <a:pPr lvl="3"/>
            <a:r>
              <a:rPr lang="en-US" dirty="0"/>
              <a:t>good or bad faith of the violator; </a:t>
            </a:r>
          </a:p>
          <a:p>
            <a:pPr lvl="3"/>
            <a:r>
              <a:rPr lang="en-US" dirty="0"/>
              <a:t>the violator's ability to pay;</a:t>
            </a:r>
          </a:p>
          <a:p>
            <a:pPr lvl="3"/>
            <a:r>
              <a:rPr lang="en-US" dirty="0"/>
              <a:t>deterrence of future violations by this violator and others; and </a:t>
            </a:r>
          </a:p>
          <a:p>
            <a:pPr lvl="3"/>
            <a:r>
              <a:rPr lang="en-US" dirty="0"/>
              <a:t>vindication of the FTC’s authority</a:t>
            </a:r>
          </a:p>
          <a:p>
            <a:pPr lvl="2"/>
            <a:r>
              <a:rPr lang="en-US" dirty="0"/>
              <a:t>Calculation</a:t>
            </a:r>
          </a:p>
          <a:p>
            <a:pPr lvl="3"/>
            <a:r>
              <a:rPr lang="en-US" dirty="0"/>
              <a:t>FTC final decision and order: April 5, 1995</a:t>
            </a:r>
          </a:p>
          <a:p>
            <a:pPr lvl="3"/>
            <a:r>
              <a:rPr lang="en-US" dirty="0"/>
              <a:t>ADP violation</a:t>
            </a:r>
          </a:p>
          <a:p>
            <a:pPr lvl="4"/>
            <a:r>
              <a:rPr lang="en-US" dirty="0"/>
              <a:t>May 5, 1995: Boston Scientific takes position not to supply ADP technology rights to HP</a:t>
            </a:r>
          </a:p>
          <a:p>
            <a:pPr lvl="4"/>
            <a:r>
              <a:rPr lang="en-US" dirty="0"/>
              <a:t>July 9, 1997: FTC staff opines that ADP technology is covered in consent decree </a:t>
            </a:r>
          </a:p>
          <a:p>
            <a:pPr lvl="4"/>
            <a:r>
              <a:rPr lang="en-US" dirty="0"/>
              <a:t>March 1, 1998: HP exits market </a:t>
            </a:r>
          </a:p>
          <a:p>
            <a:pPr lvl="4"/>
            <a:r>
              <a:rPr lang="en-US" dirty="0"/>
              <a:t>Court: $5000 per day from May 5, 1995 to July 8, 1997 + $10,000 per day from July 9, 1997 to March 1, 1998 = $6,325,000  (maximum civil penalties available in the respective time periods)</a:t>
            </a:r>
          </a:p>
          <a:p>
            <a:pPr lvl="3"/>
            <a:r>
              <a:rPr lang="en-US" dirty="0"/>
              <a:t>Discovery violation: $11,000 per day from March 1, 1998 (when samples of the Discovery catheter were available for promotion) and May 5, 1998 (the end of the supply period required by the FTC order) = $715,000</a:t>
            </a:r>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59</a:t>
            </a:fld>
            <a:endParaRPr lang="en-US" altLang="en-US" dirty="0"/>
          </a:p>
        </p:txBody>
      </p:sp>
    </p:spTree>
    <p:extLst>
      <p:ext uri="{BB962C8B-B14F-4D97-AF65-F5344CB8AC3E}">
        <p14:creationId xmlns:p14="http://schemas.microsoft.com/office/powerpoint/2010/main" val="41482872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Types of injunctions in merger cases</a:t>
            </a:r>
          </a:p>
        </p:txBody>
      </p:sp>
      <p:sp>
        <p:nvSpPr>
          <p:cNvPr id="3" name="Slide Number Placeholder 2"/>
          <p:cNvSpPr>
            <a:spLocks noGrp="1"/>
          </p:cNvSpPr>
          <p:nvPr>
            <p:ph type="sldNum" sz="quarter" idx="12"/>
          </p:nvPr>
        </p:nvSpPr>
        <p:spPr/>
        <p:txBody>
          <a:bodyPr/>
          <a:lstStyle/>
          <a:p>
            <a:pPr>
              <a:defRPr/>
            </a:pPr>
            <a:fld id="{93649EE7-095A-466B-BFC5-961FFACA5BA7}" type="slidenum">
              <a:rPr lang="en-US" altLang="en-US" smtClean="0">
                <a:solidFill>
                  <a:srgbClr val="000000"/>
                </a:solidFill>
              </a:rPr>
              <a:pPr>
                <a:defRPr/>
              </a:pPr>
              <a:t>6</a:t>
            </a:fld>
            <a:endParaRPr lang="en-US" altLang="en-US">
              <a:solidFill>
                <a:srgbClr val="000000"/>
              </a:solidFill>
            </a:endParaRPr>
          </a:p>
        </p:txBody>
      </p:sp>
      <p:graphicFrame>
        <p:nvGraphicFramePr>
          <p:cNvPr id="4" name="Table 3"/>
          <p:cNvGraphicFramePr>
            <a:graphicFrameLocks noGrp="1"/>
          </p:cNvGraphicFramePr>
          <p:nvPr>
            <p:extLst>
              <p:ext uri="{D42A27DB-BD31-4B8C-83A1-F6EECF244321}">
                <p14:modId xmlns:p14="http://schemas.microsoft.com/office/powerpoint/2010/main" val="3930190915"/>
              </p:ext>
            </p:extLst>
          </p:nvPr>
        </p:nvGraphicFramePr>
        <p:xfrm>
          <a:off x="492369" y="2224455"/>
          <a:ext cx="8159262" cy="2417884"/>
        </p:xfrm>
        <a:graphic>
          <a:graphicData uri="http://schemas.openxmlformats.org/drawingml/2006/table">
            <a:tbl>
              <a:tblPr firstRow="1" firstCol="1" bandRow="1">
                <a:tableStyleId>{5C22544A-7EE6-4342-B048-85BDC9FD1C3A}</a:tableStyleId>
              </a:tblPr>
              <a:tblGrid>
                <a:gridCol w="2545935">
                  <a:extLst>
                    <a:ext uri="{9D8B030D-6E8A-4147-A177-3AD203B41FA5}">
                      <a16:colId xmlns:a16="http://schemas.microsoft.com/office/drawing/2014/main" val="20000"/>
                    </a:ext>
                  </a:extLst>
                </a:gridCol>
                <a:gridCol w="5613327">
                  <a:extLst>
                    <a:ext uri="{9D8B030D-6E8A-4147-A177-3AD203B41FA5}">
                      <a16:colId xmlns:a16="http://schemas.microsoft.com/office/drawing/2014/main" val="20001"/>
                    </a:ext>
                  </a:extLst>
                </a:gridCol>
              </a:tblGrid>
              <a:tr h="324380">
                <a:tc>
                  <a:txBody>
                    <a:bodyPr/>
                    <a:lstStyle/>
                    <a:p>
                      <a:pPr marL="0" marR="0" algn="ctr">
                        <a:spcBef>
                          <a:spcPts val="0"/>
                        </a:spcBef>
                        <a:spcAft>
                          <a:spcPts val="600"/>
                        </a:spcAft>
                        <a:tabLst>
                          <a:tab pos="137160" algn="l"/>
                          <a:tab pos="914400" algn="l"/>
                        </a:tabLst>
                      </a:pPr>
                      <a:r>
                        <a:rPr lang="en-US" sz="1400" dirty="0">
                          <a:effectLst/>
                          <a:latin typeface="Helvetica"/>
                          <a:ea typeface="Times New Roman"/>
                          <a:cs typeface="Times New Roman"/>
                        </a:rPr>
                        <a:t>Injunction type</a:t>
                      </a:r>
                    </a:p>
                  </a:txBody>
                  <a:tcPr marL="68580" marR="68580" marT="0" marB="0" anchor="ctr"/>
                </a:tc>
                <a:tc>
                  <a:txBody>
                    <a:bodyPr/>
                    <a:lstStyle/>
                    <a:p>
                      <a:pPr marL="0" marR="0" algn="ctr">
                        <a:spcBef>
                          <a:spcPts val="0"/>
                        </a:spcBef>
                        <a:spcAft>
                          <a:spcPts val="600"/>
                        </a:spcAft>
                        <a:tabLst>
                          <a:tab pos="137160" algn="l"/>
                          <a:tab pos="914400" algn="l"/>
                        </a:tabLst>
                      </a:pPr>
                      <a:r>
                        <a:rPr lang="en-US" sz="1400" dirty="0">
                          <a:effectLst/>
                          <a:latin typeface="Helvetica"/>
                          <a:ea typeface="Times New Roman"/>
                          <a:cs typeface="Times New Roman"/>
                        </a:rPr>
                        <a:t>Relief ordered</a:t>
                      </a:r>
                    </a:p>
                  </a:txBody>
                  <a:tcPr marL="68580" marR="68580" marT="0" marB="0" anchor="ctr"/>
                </a:tc>
                <a:extLst>
                  <a:ext uri="{0D108BD9-81ED-4DB2-BD59-A6C34878D82A}">
                    <a16:rowId xmlns:a16="http://schemas.microsoft.com/office/drawing/2014/main" val="10000"/>
                  </a:ext>
                </a:extLst>
              </a:tr>
              <a:tr h="324380">
                <a:tc>
                  <a:txBody>
                    <a:bodyPr/>
                    <a:lstStyle/>
                    <a:p>
                      <a:pPr marL="0" marR="0">
                        <a:spcBef>
                          <a:spcPts val="600"/>
                        </a:spcBef>
                        <a:spcAft>
                          <a:spcPts val="600"/>
                        </a:spcAft>
                        <a:tabLst>
                          <a:tab pos="137160" algn="l"/>
                          <a:tab pos="914400" algn="l"/>
                        </a:tabLst>
                      </a:pPr>
                      <a:r>
                        <a:rPr lang="en-US" sz="1400" dirty="0">
                          <a:effectLst/>
                        </a:rPr>
                        <a:t>TRO</a:t>
                      </a:r>
                      <a:endParaRPr lang="en-US" sz="1400" dirty="0">
                        <a:effectLst/>
                        <a:latin typeface="Helvetica"/>
                        <a:ea typeface="Times New Roman"/>
                        <a:cs typeface="Times New Roman"/>
                      </a:endParaRPr>
                    </a:p>
                  </a:txBody>
                  <a:tcPr marL="68580" marR="68580" marT="0" marB="0" anchor="ctr"/>
                </a:tc>
                <a:tc>
                  <a:txBody>
                    <a:bodyPr/>
                    <a:lstStyle/>
                    <a:p>
                      <a:pPr marL="0" marR="0">
                        <a:spcBef>
                          <a:spcPts val="600"/>
                        </a:spcBef>
                        <a:spcAft>
                          <a:spcPts val="600"/>
                        </a:spcAft>
                        <a:tabLst>
                          <a:tab pos="137160" algn="l"/>
                          <a:tab pos="914400" algn="l"/>
                        </a:tabLst>
                      </a:pPr>
                      <a:r>
                        <a:rPr lang="en-US" sz="1400" dirty="0">
                          <a:effectLst/>
                        </a:rPr>
                        <a:t>Maintain status quo pending decision</a:t>
                      </a:r>
                      <a:r>
                        <a:rPr lang="en-US" sz="1400" baseline="0" dirty="0">
                          <a:effectLst/>
                        </a:rPr>
                        <a:t> on a preliminary injunction</a:t>
                      </a:r>
                      <a:endParaRPr lang="en-US" sz="1400" dirty="0">
                        <a:effectLst/>
                        <a:latin typeface="Helvetica"/>
                        <a:ea typeface="Times New Roman"/>
                        <a:cs typeface="Times New Roman"/>
                      </a:endParaRPr>
                    </a:p>
                  </a:txBody>
                  <a:tcPr marL="68580" marR="68580" marT="0" marB="0" anchor="ctr"/>
                </a:tc>
                <a:extLst>
                  <a:ext uri="{0D108BD9-81ED-4DB2-BD59-A6C34878D82A}">
                    <a16:rowId xmlns:a16="http://schemas.microsoft.com/office/drawing/2014/main" val="10001"/>
                  </a:ext>
                </a:extLst>
              </a:tr>
              <a:tr h="958174">
                <a:tc>
                  <a:txBody>
                    <a:bodyPr/>
                    <a:lstStyle/>
                    <a:p>
                      <a:pPr marL="0" marR="0">
                        <a:spcBef>
                          <a:spcPts val="600"/>
                        </a:spcBef>
                        <a:spcAft>
                          <a:spcPts val="600"/>
                        </a:spcAft>
                        <a:tabLst>
                          <a:tab pos="137160" algn="l"/>
                          <a:tab pos="914400" algn="l"/>
                        </a:tabLst>
                      </a:pPr>
                      <a:r>
                        <a:rPr lang="en-US" sz="1400" dirty="0">
                          <a:effectLst/>
                        </a:rPr>
                        <a:t>Preliminary injunction</a:t>
                      </a:r>
                      <a:endParaRPr lang="en-US" sz="1400" dirty="0">
                        <a:effectLst/>
                        <a:latin typeface="Helvetica"/>
                        <a:ea typeface="Times New Roman"/>
                        <a:cs typeface="Times New Roman"/>
                      </a:endParaRPr>
                    </a:p>
                  </a:txBody>
                  <a:tcPr marL="68580" marR="68580" marT="0" marB="0"/>
                </a:tc>
                <a:tc>
                  <a:txBody>
                    <a:bodyPr/>
                    <a:lstStyle/>
                    <a:p>
                      <a:pPr marL="0" marR="0">
                        <a:spcBef>
                          <a:spcPts val="0"/>
                        </a:spcBef>
                        <a:spcAft>
                          <a:spcPts val="600"/>
                        </a:spcAft>
                        <a:tabLst>
                          <a:tab pos="137160" algn="l"/>
                          <a:tab pos="914400" algn="l"/>
                        </a:tabLst>
                      </a:pPr>
                      <a:r>
                        <a:rPr lang="en-US" sz="1400" dirty="0">
                          <a:effectLst/>
                        </a:rPr>
                        <a:t>Premerger: 	Blocking injunctions (not hold separate)</a:t>
                      </a:r>
                    </a:p>
                    <a:p>
                      <a:pPr marL="0" marR="0">
                        <a:spcBef>
                          <a:spcPts val="0"/>
                        </a:spcBef>
                        <a:spcAft>
                          <a:spcPts val="600"/>
                        </a:spcAft>
                        <a:tabLst>
                          <a:tab pos="137160" algn="l"/>
                          <a:tab pos="914400" algn="l"/>
                        </a:tabLst>
                      </a:pPr>
                      <a:r>
                        <a:rPr lang="en-US" sz="1400" dirty="0">
                          <a:effectLst/>
                        </a:rPr>
                        <a:t>Postmerger: 	Hold separate/preserve assets for divestiture</a:t>
                      </a:r>
                    </a:p>
                    <a:p>
                      <a:pPr marL="0" marR="0">
                        <a:spcBef>
                          <a:spcPts val="0"/>
                        </a:spcBef>
                        <a:spcAft>
                          <a:spcPts val="600"/>
                        </a:spcAft>
                        <a:tabLst>
                          <a:tab pos="137160" algn="l"/>
                          <a:tab pos="914400" algn="l"/>
                        </a:tabLst>
                      </a:pPr>
                      <a:r>
                        <a:rPr lang="en-US" sz="1400" dirty="0">
                          <a:effectLst/>
                        </a:rPr>
                        <a:t>			</a:t>
                      </a:r>
                      <a:r>
                        <a:rPr lang="en-US" sz="1400" dirty="0" err="1">
                          <a:effectLst/>
                        </a:rPr>
                        <a:t>Recission</a:t>
                      </a:r>
                      <a:r>
                        <a:rPr lang="en-US" sz="1400" dirty="0">
                          <a:effectLst/>
                        </a:rPr>
                        <a:t> in the right case</a:t>
                      </a:r>
                      <a:endParaRPr lang="en-US" sz="1400" dirty="0">
                        <a:effectLst/>
                        <a:latin typeface="Helvetica"/>
                        <a:ea typeface="Times New Roman"/>
                        <a:cs typeface="Times New Roman"/>
                      </a:endParaRPr>
                    </a:p>
                  </a:txBody>
                  <a:tcPr marL="68580" marR="68580" marT="0" marB="0" anchor="ctr"/>
                </a:tc>
                <a:extLst>
                  <a:ext uri="{0D108BD9-81ED-4DB2-BD59-A6C34878D82A}">
                    <a16:rowId xmlns:a16="http://schemas.microsoft.com/office/drawing/2014/main" val="10002"/>
                  </a:ext>
                </a:extLst>
              </a:tr>
              <a:tr h="810950">
                <a:tc>
                  <a:txBody>
                    <a:bodyPr/>
                    <a:lstStyle/>
                    <a:p>
                      <a:pPr marL="0" marR="0">
                        <a:spcBef>
                          <a:spcPts val="0"/>
                        </a:spcBef>
                        <a:spcAft>
                          <a:spcPts val="600"/>
                        </a:spcAft>
                        <a:tabLst>
                          <a:tab pos="137160" algn="l"/>
                          <a:tab pos="914400" algn="l"/>
                        </a:tabLst>
                      </a:pPr>
                      <a:r>
                        <a:rPr lang="en-US" sz="1400" dirty="0">
                          <a:effectLst/>
                        </a:rPr>
                        <a:t>Permanent injunction</a:t>
                      </a:r>
                      <a:endParaRPr lang="en-US" sz="1400" dirty="0">
                        <a:effectLst/>
                        <a:latin typeface="Helvetica"/>
                        <a:ea typeface="Times New Roman"/>
                        <a:cs typeface="Times New Roman"/>
                      </a:endParaRPr>
                    </a:p>
                  </a:txBody>
                  <a:tcPr marL="68580" marR="68580" marT="0" marB="0"/>
                </a:tc>
                <a:tc>
                  <a:txBody>
                    <a:bodyPr/>
                    <a:lstStyle/>
                    <a:p>
                      <a:pPr marL="0" marR="0">
                        <a:spcBef>
                          <a:spcPts val="0"/>
                        </a:spcBef>
                        <a:spcAft>
                          <a:spcPts val="600"/>
                        </a:spcAft>
                        <a:tabLst>
                          <a:tab pos="137160" algn="l"/>
                          <a:tab pos="914400" algn="l"/>
                        </a:tabLst>
                      </a:pPr>
                      <a:r>
                        <a:rPr lang="en-US" sz="1400" dirty="0">
                          <a:effectLst/>
                        </a:rPr>
                        <a:t>Premerger: 	Blocking injunction </a:t>
                      </a:r>
                    </a:p>
                    <a:p>
                      <a:pPr marL="0" marR="0">
                        <a:spcBef>
                          <a:spcPts val="0"/>
                        </a:spcBef>
                        <a:spcAft>
                          <a:spcPts val="600"/>
                        </a:spcAft>
                        <a:tabLst>
                          <a:tab pos="137160" algn="l"/>
                          <a:tab pos="914400" algn="l"/>
                        </a:tabLst>
                      </a:pPr>
                      <a:r>
                        <a:rPr lang="en-US" sz="1400" dirty="0">
                          <a:effectLst/>
                        </a:rPr>
                        <a:t>Postmerger:	Divestiture (</a:t>
                      </a:r>
                      <a:r>
                        <a:rPr lang="en-US" sz="1400" dirty="0" err="1">
                          <a:effectLst/>
                        </a:rPr>
                        <a:t>recission</a:t>
                      </a:r>
                      <a:r>
                        <a:rPr lang="en-US" sz="1400" dirty="0">
                          <a:effectLst/>
                        </a:rPr>
                        <a:t> in one case)</a:t>
                      </a:r>
                      <a:endParaRPr lang="en-US" sz="1400" dirty="0">
                        <a:effectLst/>
                        <a:latin typeface="Helvetica"/>
                        <a:ea typeface="Times New Roman"/>
                        <a:cs typeface="Times New Roman"/>
                      </a:endParaRPr>
                    </a:p>
                  </a:txBody>
                  <a:tcPr marL="68580" marR="68580" marT="0" marB="0" anchor="ctr"/>
                </a:tc>
                <a:extLst>
                  <a:ext uri="{0D108BD9-81ED-4DB2-BD59-A6C34878D82A}">
                    <a16:rowId xmlns:a16="http://schemas.microsoft.com/office/drawing/2014/main" val="10003"/>
                  </a:ext>
                </a:extLst>
              </a:tr>
            </a:tbl>
          </a:graphicData>
        </a:graphic>
      </p:graphicFrame>
      <p:sp>
        <p:nvSpPr>
          <p:cNvPr id="5" name="TextBox 4"/>
          <p:cNvSpPr txBox="1"/>
          <p:nvPr/>
        </p:nvSpPr>
        <p:spPr>
          <a:xfrm>
            <a:off x="495946" y="5052448"/>
            <a:ext cx="7983985" cy="646331"/>
          </a:xfrm>
          <a:prstGeom prst="rect">
            <a:avLst/>
          </a:prstGeom>
          <a:noFill/>
        </p:spPr>
        <p:txBody>
          <a:bodyPr wrap="square" rtlCol="0">
            <a:spAutoFit/>
          </a:bodyPr>
          <a:lstStyle/>
          <a:p>
            <a:r>
              <a:rPr lang="en-US" dirty="0"/>
              <a:t>NB: Since actions for injunctive relief sound in equity, they are tried to the court, not to a jury</a:t>
            </a:r>
          </a:p>
        </p:txBody>
      </p:sp>
    </p:spTree>
    <p:extLst>
      <p:ext uri="{BB962C8B-B14F-4D97-AF65-F5344CB8AC3E}">
        <p14:creationId xmlns:p14="http://schemas.microsoft.com/office/powerpoint/2010/main" val="34478149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 name="TextBox 92"/>
          <p:cNvSpPr txBox="1"/>
          <p:nvPr/>
        </p:nvSpPr>
        <p:spPr>
          <a:xfrm>
            <a:off x="2723985" y="4829696"/>
            <a:ext cx="1118761" cy="461665"/>
          </a:xfrm>
          <a:prstGeom prst="rect">
            <a:avLst/>
          </a:prstGeom>
          <a:noFill/>
        </p:spPr>
        <p:txBody>
          <a:bodyPr wrap="square" rtlCol="0">
            <a:spAutoFit/>
          </a:bodyPr>
          <a:lstStyle/>
          <a:p>
            <a:pPr algn="ctr"/>
            <a:r>
              <a:rPr lang="en-US" sz="1200" dirty="0">
                <a:latin typeface="Arial Narrow" panose="020B0606020202030204" pitchFamily="34" charset="0"/>
              </a:rPr>
              <a:t>Stipulate </a:t>
            </a:r>
            <a:br>
              <a:rPr lang="en-US" sz="1200" dirty="0">
                <a:latin typeface="Arial Narrow" panose="020B0606020202030204" pitchFamily="34" charset="0"/>
              </a:rPr>
            </a:br>
            <a:r>
              <a:rPr lang="en-US" sz="1200" dirty="0">
                <a:latin typeface="Arial Narrow" panose="020B0606020202030204" pitchFamily="34" charset="0"/>
              </a:rPr>
              <a:t>to TRO</a:t>
            </a:r>
          </a:p>
        </p:txBody>
      </p:sp>
      <p:sp>
        <p:nvSpPr>
          <p:cNvPr id="10" name="TextBox 9"/>
          <p:cNvSpPr txBox="1"/>
          <p:nvPr/>
        </p:nvSpPr>
        <p:spPr>
          <a:xfrm>
            <a:off x="2752603" y="2382225"/>
            <a:ext cx="1090144" cy="461665"/>
          </a:xfrm>
          <a:prstGeom prst="rect">
            <a:avLst/>
          </a:prstGeom>
          <a:noFill/>
        </p:spPr>
        <p:txBody>
          <a:bodyPr wrap="square" rtlCol="0">
            <a:spAutoFit/>
          </a:bodyPr>
          <a:lstStyle/>
          <a:p>
            <a:pPr algn="ctr"/>
            <a:r>
              <a:rPr lang="en-US" sz="1200" dirty="0">
                <a:latin typeface="Arial Narrow" panose="020B0606020202030204" pitchFamily="34" charset="0"/>
              </a:rPr>
              <a:t>Stipulate </a:t>
            </a:r>
            <a:br>
              <a:rPr lang="en-US" sz="1200" dirty="0">
                <a:latin typeface="Arial Narrow" panose="020B0606020202030204" pitchFamily="34" charset="0"/>
              </a:rPr>
            </a:br>
            <a:r>
              <a:rPr lang="en-US" sz="1200" dirty="0">
                <a:latin typeface="Arial Narrow" panose="020B0606020202030204" pitchFamily="34" charset="0"/>
              </a:rPr>
              <a:t>to TRO</a:t>
            </a:r>
          </a:p>
        </p:txBody>
      </p:sp>
      <p:sp>
        <p:nvSpPr>
          <p:cNvPr id="120" name="TextBox 119"/>
          <p:cNvSpPr txBox="1"/>
          <p:nvPr/>
        </p:nvSpPr>
        <p:spPr>
          <a:xfrm>
            <a:off x="923925" y="5657675"/>
            <a:ext cx="1009650" cy="461665"/>
          </a:xfrm>
          <a:prstGeom prst="rect">
            <a:avLst/>
          </a:prstGeom>
          <a:noFill/>
        </p:spPr>
        <p:txBody>
          <a:bodyPr wrap="square" rtlCol="0">
            <a:spAutoFit/>
          </a:bodyPr>
          <a:lstStyle/>
          <a:p>
            <a:pPr algn="ctr"/>
            <a:r>
              <a:rPr lang="en-US" sz="1200" dirty="0">
                <a:latin typeface="Arial Narrow" panose="020B0606020202030204" pitchFamily="34" charset="0"/>
              </a:rPr>
              <a:t>Administrative</a:t>
            </a:r>
          </a:p>
          <a:p>
            <a:pPr algn="ctr"/>
            <a:r>
              <a:rPr lang="en-US" sz="1200" dirty="0">
                <a:latin typeface="Arial Narrow" panose="020B0606020202030204" pitchFamily="34" charset="0"/>
              </a:rPr>
              <a:t>Complaint</a:t>
            </a:r>
          </a:p>
        </p:txBody>
      </p:sp>
      <p:sp>
        <p:nvSpPr>
          <p:cNvPr id="26" name="TextBox 25"/>
          <p:cNvSpPr txBox="1"/>
          <p:nvPr/>
        </p:nvSpPr>
        <p:spPr>
          <a:xfrm>
            <a:off x="4566457" y="1585492"/>
            <a:ext cx="1053291" cy="461665"/>
          </a:xfrm>
          <a:prstGeom prst="rect">
            <a:avLst/>
          </a:prstGeom>
          <a:noFill/>
        </p:spPr>
        <p:txBody>
          <a:bodyPr wrap="square" rtlCol="0">
            <a:spAutoFit/>
          </a:bodyPr>
          <a:lstStyle/>
          <a:p>
            <a:pPr algn="ctr"/>
            <a:r>
              <a:rPr lang="en-US" sz="1200" dirty="0">
                <a:latin typeface="Arial Narrow" panose="020B0606020202030204" pitchFamily="34" charset="0"/>
              </a:rPr>
              <a:t>Interlocutory Appeal</a:t>
            </a:r>
          </a:p>
        </p:txBody>
      </p:sp>
      <p:sp>
        <p:nvSpPr>
          <p:cNvPr id="20" name="TextBox 19"/>
          <p:cNvSpPr txBox="1"/>
          <p:nvPr/>
        </p:nvSpPr>
        <p:spPr>
          <a:xfrm>
            <a:off x="4560753" y="2378436"/>
            <a:ext cx="1058996" cy="461665"/>
          </a:xfrm>
          <a:prstGeom prst="rect">
            <a:avLst/>
          </a:prstGeom>
          <a:noFill/>
        </p:spPr>
        <p:txBody>
          <a:bodyPr wrap="square" rtlCol="0">
            <a:spAutoFit/>
          </a:bodyPr>
          <a:lstStyle/>
          <a:p>
            <a:pPr algn="ctr"/>
            <a:r>
              <a:rPr lang="en-US" sz="1200" dirty="0">
                <a:latin typeface="Arial Narrow" panose="020B0606020202030204" pitchFamily="34" charset="0"/>
              </a:rPr>
              <a:t>Preliminary </a:t>
            </a:r>
            <a:br>
              <a:rPr lang="en-US" sz="1200" dirty="0">
                <a:latin typeface="Arial Narrow" panose="020B0606020202030204" pitchFamily="34" charset="0"/>
              </a:rPr>
            </a:br>
            <a:r>
              <a:rPr lang="en-US" sz="1200" dirty="0">
                <a:latin typeface="Arial Narrow" panose="020B0606020202030204" pitchFamily="34" charset="0"/>
              </a:rPr>
              <a:t>Injunction</a:t>
            </a:r>
          </a:p>
        </p:txBody>
      </p:sp>
      <p:sp>
        <p:nvSpPr>
          <p:cNvPr id="100" name="TextBox 99"/>
          <p:cNvSpPr txBox="1"/>
          <p:nvPr/>
        </p:nvSpPr>
        <p:spPr>
          <a:xfrm>
            <a:off x="4570278" y="4826361"/>
            <a:ext cx="1049472" cy="461665"/>
          </a:xfrm>
          <a:prstGeom prst="rect">
            <a:avLst/>
          </a:prstGeom>
          <a:noFill/>
        </p:spPr>
        <p:txBody>
          <a:bodyPr wrap="square" rtlCol="0">
            <a:spAutoFit/>
          </a:bodyPr>
          <a:lstStyle/>
          <a:p>
            <a:pPr algn="ctr"/>
            <a:r>
              <a:rPr lang="en-US" sz="1200" dirty="0">
                <a:latin typeface="Arial Narrow" panose="020B0606020202030204" pitchFamily="34" charset="0"/>
              </a:rPr>
              <a:t>Preliminary </a:t>
            </a:r>
            <a:br>
              <a:rPr lang="en-US" sz="1200" dirty="0">
                <a:latin typeface="Arial Narrow" panose="020B0606020202030204" pitchFamily="34" charset="0"/>
              </a:rPr>
            </a:br>
            <a:r>
              <a:rPr lang="en-US" sz="1200" dirty="0">
                <a:latin typeface="Arial Narrow" panose="020B0606020202030204" pitchFamily="34" charset="0"/>
              </a:rPr>
              <a:t>Injunction</a:t>
            </a:r>
          </a:p>
        </p:txBody>
      </p:sp>
      <p:sp>
        <p:nvSpPr>
          <p:cNvPr id="140" name="TextBox 139"/>
          <p:cNvSpPr txBox="1"/>
          <p:nvPr/>
        </p:nvSpPr>
        <p:spPr>
          <a:xfrm>
            <a:off x="4572001" y="4025306"/>
            <a:ext cx="1047750" cy="461665"/>
          </a:xfrm>
          <a:prstGeom prst="rect">
            <a:avLst/>
          </a:prstGeom>
          <a:noFill/>
        </p:spPr>
        <p:txBody>
          <a:bodyPr wrap="square" rtlCol="0">
            <a:spAutoFit/>
          </a:bodyPr>
          <a:lstStyle/>
          <a:p>
            <a:pPr algn="ctr"/>
            <a:r>
              <a:rPr lang="en-US" sz="1200" dirty="0">
                <a:latin typeface="Arial Narrow" panose="020B0606020202030204" pitchFamily="34" charset="0"/>
              </a:rPr>
              <a:t>Appeal to </a:t>
            </a:r>
            <a:br>
              <a:rPr lang="en-US" sz="1200" dirty="0">
                <a:latin typeface="Arial Narrow" panose="020B0606020202030204" pitchFamily="34" charset="0"/>
              </a:rPr>
            </a:br>
            <a:r>
              <a:rPr lang="en-US" sz="1200" dirty="0">
                <a:latin typeface="Arial Narrow" panose="020B0606020202030204" pitchFamily="34" charset="0"/>
              </a:rPr>
              <a:t>Ct. of Appeals</a:t>
            </a:r>
          </a:p>
        </p:txBody>
      </p:sp>
      <p:sp>
        <p:nvSpPr>
          <p:cNvPr id="124" name="TextBox 123"/>
          <p:cNvSpPr txBox="1"/>
          <p:nvPr/>
        </p:nvSpPr>
        <p:spPr>
          <a:xfrm>
            <a:off x="7665091" y="5639798"/>
            <a:ext cx="1000303" cy="461665"/>
          </a:xfrm>
          <a:prstGeom prst="rect">
            <a:avLst/>
          </a:prstGeom>
          <a:noFill/>
        </p:spPr>
        <p:txBody>
          <a:bodyPr wrap="square" rtlCol="0">
            <a:spAutoFit/>
          </a:bodyPr>
          <a:lstStyle/>
          <a:p>
            <a:pPr algn="ctr"/>
            <a:r>
              <a:rPr lang="en-US" sz="1200" dirty="0">
                <a:latin typeface="Arial Narrow" panose="020B0606020202030204" pitchFamily="34" charset="0"/>
              </a:rPr>
              <a:t>Appeal to Commission</a:t>
            </a:r>
          </a:p>
        </p:txBody>
      </p:sp>
      <p:sp>
        <p:nvSpPr>
          <p:cNvPr id="2" name="Title 1"/>
          <p:cNvSpPr>
            <a:spLocks noGrp="1"/>
          </p:cNvSpPr>
          <p:nvPr>
            <p:ph type="title"/>
          </p:nvPr>
        </p:nvSpPr>
        <p:spPr/>
        <p:txBody>
          <a:bodyPr/>
          <a:lstStyle/>
          <a:p>
            <a:r>
              <a:rPr lang="en-US" dirty="0"/>
              <a:t>Typical litigation paradigms</a:t>
            </a:r>
          </a:p>
        </p:txBody>
      </p:sp>
      <p:sp>
        <p:nvSpPr>
          <p:cNvPr id="3" name="Slide Number Placeholder 2"/>
          <p:cNvSpPr>
            <a:spLocks noGrp="1"/>
          </p:cNvSpPr>
          <p:nvPr>
            <p:ph type="sldNum" sz="quarter" idx="12"/>
          </p:nvPr>
        </p:nvSpPr>
        <p:spPr/>
        <p:txBody>
          <a:bodyPr/>
          <a:lstStyle/>
          <a:p>
            <a:pPr>
              <a:defRPr/>
            </a:pPr>
            <a:fld id="{93649EE7-095A-466B-BFC5-961FFACA5BA7}" type="slidenum">
              <a:rPr lang="en-US" altLang="en-US" smtClean="0"/>
              <a:pPr>
                <a:defRPr/>
              </a:pPr>
              <a:t>7</a:t>
            </a:fld>
            <a:endParaRPr lang="en-US" altLang="en-US"/>
          </a:p>
        </p:txBody>
      </p:sp>
      <p:sp>
        <p:nvSpPr>
          <p:cNvPr id="9" name="Diamond 8"/>
          <p:cNvSpPr/>
          <p:nvPr/>
        </p:nvSpPr>
        <p:spPr>
          <a:xfrm>
            <a:off x="2724838" y="2335456"/>
            <a:ext cx="1125658" cy="566147"/>
          </a:xfrm>
          <a:prstGeom prst="diamond">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Arrow Connector 11"/>
          <p:cNvCxnSpPr>
            <a:stCxn id="14" idx="3"/>
            <a:endCxn id="9" idx="1"/>
          </p:cNvCxnSpPr>
          <p:nvPr/>
        </p:nvCxnSpPr>
        <p:spPr>
          <a:xfrm>
            <a:off x="1933574" y="2612679"/>
            <a:ext cx="791264" cy="585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4" name="Flowchart: Process 13"/>
          <p:cNvSpPr/>
          <p:nvPr/>
        </p:nvSpPr>
        <p:spPr>
          <a:xfrm>
            <a:off x="914399" y="2382901"/>
            <a:ext cx="1019175" cy="459556"/>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p:cNvSpPr txBox="1"/>
          <p:nvPr/>
        </p:nvSpPr>
        <p:spPr>
          <a:xfrm>
            <a:off x="908742" y="2474179"/>
            <a:ext cx="1042840" cy="276999"/>
          </a:xfrm>
          <a:prstGeom prst="rect">
            <a:avLst/>
          </a:prstGeom>
          <a:noFill/>
        </p:spPr>
        <p:txBody>
          <a:bodyPr wrap="square" rtlCol="0">
            <a:spAutoFit/>
          </a:bodyPr>
          <a:lstStyle/>
          <a:p>
            <a:pPr algn="ctr"/>
            <a:r>
              <a:rPr lang="en-US" sz="1200" dirty="0">
                <a:latin typeface="Arial Narrow" panose="020B0606020202030204" pitchFamily="34" charset="0"/>
              </a:rPr>
              <a:t>Complaint</a:t>
            </a:r>
          </a:p>
        </p:txBody>
      </p:sp>
      <p:sp>
        <p:nvSpPr>
          <p:cNvPr id="17" name="Flowchart: Process 16"/>
          <p:cNvSpPr/>
          <p:nvPr/>
        </p:nvSpPr>
        <p:spPr>
          <a:xfrm>
            <a:off x="2750196" y="1568342"/>
            <a:ext cx="1058990" cy="460483"/>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p:cNvSpPr txBox="1"/>
          <p:nvPr/>
        </p:nvSpPr>
        <p:spPr>
          <a:xfrm>
            <a:off x="2770645" y="1658100"/>
            <a:ext cx="1038541" cy="276999"/>
          </a:xfrm>
          <a:prstGeom prst="rect">
            <a:avLst/>
          </a:prstGeom>
          <a:noFill/>
        </p:spPr>
        <p:txBody>
          <a:bodyPr wrap="square" rtlCol="0">
            <a:spAutoFit/>
          </a:bodyPr>
          <a:lstStyle/>
          <a:p>
            <a:pPr algn="ctr"/>
            <a:r>
              <a:rPr lang="en-US" sz="1200" dirty="0">
                <a:latin typeface="Arial Narrow" panose="020B0606020202030204" pitchFamily="34" charset="0"/>
              </a:rPr>
              <a:t>Litigate TRO</a:t>
            </a:r>
          </a:p>
        </p:txBody>
      </p:sp>
      <p:sp>
        <p:nvSpPr>
          <p:cNvPr id="19" name="Flowchart: Process 18"/>
          <p:cNvSpPr/>
          <p:nvPr/>
        </p:nvSpPr>
        <p:spPr>
          <a:xfrm>
            <a:off x="4569739" y="2382901"/>
            <a:ext cx="1050009" cy="459556"/>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lowchart: Process 20"/>
          <p:cNvSpPr/>
          <p:nvPr/>
        </p:nvSpPr>
        <p:spPr>
          <a:xfrm>
            <a:off x="6376267" y="2382754"/>
            <a:ext cx="914400" cy="471551"/>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Box 21"/>
          <p:cNvSpPr txBox="1"/>
          <p:nvPr/>
        </p:nvSpPr>
        <p:spPr>
          <a:xfrm>
            <a:off x="6354862" y="2388491"/>
            <a:ext cx="914399" cy="461665"/>
          </a:xfrm>
          <a:prstGeom prst="rect">
            <a:avLst/>
          </a:prstGeom>
          <a:noFill/>
        </p:spPr>
        <p:txBody>
          <a:bodyPr wrap="square" rtlCol="0">
            <a:spAutoFit/>
          </a:bodyPr>
          <a:lstStyle/>
          <a:p>
            <a:pPr algn="ctr"/>
            <a:r>
              <a:rPr lang="en-US" sz="1200" dirty="0">
                <a:latin typeface="Arial Narrow" panose="020B0606020202030204" pitchFamily="34" charset="0"/>
              </a:rPr>
              <a:t>Permanent</a:t>
            </a:r>
            <a:br>
              <a:rPr lang="en-US" sz="1200" dirty="0">
                <a:latin typeface="Arial Narrow" panose="020B0606020202030204" pitchFamily="34" charset="0"/>
              </a:rPr>
            </a:br>
            <a:r>
              <a:rPr lang="en-US" sz="1200" dirty="0">
                <a:latin typeface="Arial Narrow" panose="020B0606020202030204" pitchFamily="34" charset="0"/>
              </a:rPr>
              <a:t>Injunction</a:t>
            </a:r>
          </a:p>
        </p:txBody>
      </p:sp>
      <p:sp>
        <p:nvSpPr>
          <p:cNvPr id="25" name="Flowchart: Process 24"/>
          <p:cNvSpPr/>
          <p:nvPr/>
        </p:nvSpPr>
        <p:spPr>
          <a:xfrm>
            <a:off x="4565706" y="1565961"/>
            <a:ext cx="1054041" cy="470008"/>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Flowchart: Process 28"/>
          <p:cNvSpPr/>
          <p:nvPr/>
        </p:nvSpPr>
        <p:spPr>
          <a:xfrm>
            <a:off x="6376267" y="1568342"/>
            <a:ext cx="914400" cy="470008"/>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extBox 29"/>
          <p:cNvSpPr txBox="1"/>
          <p:nvPr/>
        </p:nvSpPr>
        <p:spPr>
          <a:xfrm>
            <a:off x="6368518" y="1574099"/>
            <a:ext cx="906651" cy="461665"/>
          </a:xfrm>
          <a:prstGeom prst="rect">
            <a:avLst/>
          </a:prstGeom>
          <a:noFill/>
        </p:spPr>
        <p:txBody>
          <a:bodyPr wrap="square" rtlCol="0">
            <a:spAutoFit/>
          </a:bodyPr>
          <a:lstStyle/>
          <a:p>
            <a:pPr algn="ctr"/>
            <a:r>
              <a:rPr lang="en-US" sz="1200" dirty="0">
                <a:latin typeface="Arial Narrow" panose="020B0606020202030204" pitchFamily="34" charset="0"/>
              </a:rPr>
              <a:t>Final </a:t>
            </a:r>
            <a:br>
              <a:rPr lang="en-US" sz="1200" dirty="0">
                <a:latin typeface="Arial Narrow" panose="020B0606020202030204" pitchFamily="34" charset="0"/>
              </a:rPr>
            </a:br>
            <a:r>
              <a:rPr lang="en-US" sz="1200" dirty="0">
                <a:latin typeface="Arial Narrow" panose="020B0606020202030204" pitchFamily="34" charset="0"/>
              </a:rPr>
              <a:t>Appeal</a:t>
            </a:r>
          </a:p>
        </p:txBody>
      </p:sp>
      <p:cxnSp>
        <p:nvCxnSpPr>
          <p:cNvPr id="32" name="Straight Arrow Connector 31"/>
          <p:cNvCxnSpPr>
            <a:stCxn id="9" idx="3"/>
            <a:endCxn id="19" idx="1"/>
          </p:cNvCxnSpPr>
          <p:nvPr/>
        </p:nvCxnSpPr>
        <p:spPr>
          <a:xfrm flipV="1">
            <a:off x="3850496" y="2612679"/>
            <a:ext cx="719243" cy="585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a:stCxn id="9" idx="0"/>
            <a:endCxn id="17" idx="2"/>
          </p:cNvCxnSpPr>
          <p:nvPr/>
        </p:nvCxnSpPr>
        <p:spPr>
          <a:xfrm flipH="1" flipV="1">
            <a:off x="3279691" y="2028825"/>
            <a:ext cx="7976" cy="30663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a:stCxn id="19" idx="3"/>
            <a:endCxn id="21" idx="1"/>
          </p:cNvCxnSpPr>
          <p:nvPr/>
        </p:nvCxnSpPr>
        <p:spPr>
          <a:xfrm>
            <a:off x="5619748" y="2612679"/>
            <a:ext cx="756519" cy="585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5" name="Straight Arrow Connector 44"/>
          <p:cNvCxnSpPr>
            <a:stCxn id="19" idx="0"/>
            <a:endCxn id="25" idx="2"/>
          </p:cNvCxnSpPr>
          <p:nvPr/>
        </p:nvCxnSpPr>
        <p:spPr>
          <a:xfrm flipH="1" flipV="1">
            <a:off x="5092727" y="2035969"/>
            <a:ext cx="2017" cy="3469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a:stCxn id="21" idx="0"/>
            <a:endCxn id="29" idx="2"/>
          </p:cNvCxnSpPr>
          <p:nvPr/>
        </p:nvCxnSpPr>
        <p:spPr>
          <a:xfrm flipV="1">
            <a:off x="6833467" y="2038350"/>
            <a:ext cx="0" cy="34440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a:stCxn id="18" idx="3"/>
          </p:cNvCxnSpPr>
          <p:nvPr/>
        </p:nvCxnSpPr>
        <p:spPr>
          <a:xfrm flipV="1">
            <a:off x="3809186" y="1796598"/>
            <a:ext cx="281400" cy="2"/>
          </a:xfrm>
          <a:prstGeom prst="line">
            <a:avLst/>
          </a:prstGeom>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flipH="1">
            <a:off x="4090586" y="1789027"/>
            <a:ext cx="1" cy="685152"/>
          </a:xfrm>
          <a:prstGeom prst="line">
            <a:avLst/>
          </a:prstGeom>
        </p:spPr>
        <p:style>
          <a:lnRef idx="1">
            <a:schemeClr val="accent1"/>
          </a:lnRef>
          <a:fillRef idx="0">
            <a:schemeClr val="accent1"/>
          </a:fillRef>
          <a:effectRef idx="0">
            <a:schemeClr val="accent1"/>
          </a:effectRef>
          <a:fontRef idx="minor">
            <a:schemeClr val="tx1"/>
          </a:fontRef>
        </p:style>
      </p:cxnSp>
      <p:cxnSp>
        <p:nvCxnSpPr>
          <p:cNvPr id="68" name="Straight Arrow Connector 67"/>
          <p:cNvCxnSpPr/>
          <p:nvPr/>
        </p:nvCxnSpPr>
        <p:spPr>
          <a:xfrm>
            <a:off x="4083651" y="2474525"/>
            <a:ext cx="48205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a:off x="5897663" y="1796571"/>
            <a:ext cx="1" cy="670833"/>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Arrow Connector 77"/>
          <p:cNvCxnSpPr/>
          <p:nvPr/>
        </p:nvCxnSpPr>
        <p:spPr>
          <a:xfrm>
            <a:off x="5897981" y="2474179"/>
            <a:ext cx="470537"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9" name="TextBox 78"/>
          <p:cNvSpPr txBox="1"/>
          <p:nvPr/>
        </p:nvSpPr>
        <p:spPr>
          <a:xfrm>
            <a:off x="457200" y="1099322"/>
            <a:ext cx="3108543" cy="400110"/>
          </a:xfrm>
          <a:prstGeom prst="rect">
            <a:avLst/>
          </a:prstGeom>
          <a:noFill/>
        </p:spPr>
        <p:txBody>
          <a:bodyPr wrap="none" rtlCol="0">
            <a:spAutoFit/>
          </a:bodyPr>
          <a:lstStyle/>
          <a:p>
            <a:r>
              <a:rPr lang="en-US" sz="2000" dirty="0"/>
              <a:t>DOJ preclosing challenge</a:t>
            </a:r>
          </a:p>
        </p:txBody>
      </p:sp>
      <p:sp>
        <p:nvSpPr>
          <p:cNvPr id="81" name="TextBox 80"/>
          <p:cNvSpPr txBox="1"/>
          <p:nvPr/>
        </p:nvSpPr>
        <p:spPr>
          <a:xfrm>
            <a:off x="457200" y="3477993"/>
            <a:ext cx="3095719" cy="400110"/>
          </a:xfrm>
          <a:prstGeom prst="rect">
            <a:avLst/>
          </a:prstGeom>
          <a:noFill/>
        </p:spPr>
        <p:txBody>
          <a:bodyPr wrap="none" rtlCol="0">
            <a:spAutoFit/>
          </a:bodyPr>
          <a:lstStyle/>
          <a:p>
            <a:r>
              <a:rPr lang="en-US" sz="2000" dirty="0"/>
              <a:t>FTC preclosing challenge</a:t>
            </a:r>
          </a:p>
        </p:txBody>
      </p:sp>
      <p:sp>
        <p:nvSpPr>
          <p:cNvPr id="92" name="Diamond 91"/>
          <p:cNvSpPr/>
          <p:nvPr/>
        </p:nvSpPr>
        <p:spPr>
          <a:xfrm>
            <a:off x="2723986" y="4782927"/>
            <a:ext cx="1126509" cy="566147"/>
          </a:xfrm>
          <a:prstGeom prst="diamond">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4" name="Straight Arrow Connector 93"/>
          <p:cNvCxnSpPr>
            <a:stCxn id="95" idx="3"/>
            <a:endCxn id="92" idx="1"/>
          </p:cNvCxnSpPr>
          <p:nvPr/>
        </p:nvCxnSpPr>
        <p:spPr>
          <a:xfrm>
            <a:off x="1933575" y="5060604"/>
            <a:ext cx="790411" cy="539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5" name="Flowchart: Process 94"/>
          <p:cNvSpPr/>
          <p:nvPr/>
        </p:nvSpPr>
        <p:spPr>
          <a:xfrm>
            <a:off x="923925" y="4830826"/>
            <a:ext cx="1009650" cy="459556"/>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TextBox 95"/>
          <p:cNvSpPr txBox="1"/>
          <p:nvPr/>
        </p:nvSpPr>
        <p:spPr>
          <a:xfrm>
            <a:off x="925941" y="4836416"/>
            <a:ext cx="1007634" cy="461665"/>
          </a:xfrm>
          <a:prstGeom prst="rect">
            <a:avLst/>
          </a:prstGeom>
          <a:noFill/>
        </p:spPr>
        <p:txBody>
          <a:bodyPr wrap="square" rtlCol="0">
            <a:spAutoFit/>
          </a:bodyPr>
          <a:lstStyle/>
          <a:p>
            <a:pPr algn="ctr"/>
            <a:r>
              <a:rPr lang="en-US" sz="1200" dirty="0">
                <a:latin typeface="Arial Narrow" panose="020B0606020202030204" pitchFamily="34" charset="0"/>
              </a:rPr>
              <a:t>Sec. 13(b) Complaint</a:t>
            </a:r>
          </a:p>
        </p:txBody>
      </p:sp>
      <p:sp>
        <p:nvSpPr>
          <p:cNvPr id="97" name="Flowchart: Process 96"/>
          <p:cNvSpPr/>
          <p:nvPr/>
        </p:nvSpPr>
        <p:spPr>
          <a:xfrm>
            <a:off x="2759720" y="4016267"/>
            <a:ext cx="1049465" cy="460483"/>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TextBox 97"/>
          <p:cNvSpPr txBox="1"/>
          <p:nvPr/>
        </p:nvSpPr>
        <p:spPr>
          <a:xfrm>
            <a:off x="2780170" y="4106025"/>
            <a:ext cx="1029015" cy="276999"/>
          </a:xfrm>
          <a:prstGeom prst="rect">
            <a:avLst/>
          </a:prstGeom>
          <a:noFill/>
        </p:spPr>
        <p:txBody>
          <a:bodyPr wrap="square" rtlCol="0">
            <a:spAutoFit/>
          </a:bodyPr>
          <a:lstStyle/>
          <a:p>
            <a:pPr algn="ctr"/>
            <a:r>
              <a:rPr lang="en-US" sz="1200" dirty="0">
                <a:latin typeface="Arial Narrow" panose="020B0606020202030204" pitchFamily="34" charset="0"/>
              </a:rPr>
              <a:t>Litigate TRO</a:t>
            </a:r>
          </a:p>
        </p:txBody>
      </p:sp>
      <p:sp>
        <p:nvSpPr>
          <p:cNvPr id="99" name="Flowchart: Process 98"/>
          <p:cNvSpPr/>
          <p:nvPr/>
        </p:nvSpPr>
        <p:spPr>
          <a:xfrm>
            <a:off x="4579264" y="4830826"/>
            <a:ext cx="1040485" cy="459556"/>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Flowchart: Process 102"/>
          <p:cNvSpPr/>
          <p:nvPr/>
        </p:nvSpPr>
        <p:spPr>
          <a:xfrm>
            <a:off x="4575231" y="4016267"/>
            <a:ext cx="1044519" cy="470008"/>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7" name="Straight Arrow Connector 106"/>
          <p:cNvCxnSpPr>
            <a:stCxn id="92" idx="3"/>
            <a:endCxn id="99" idx="1"/>
          </p:cNvCxnSpPr>
          <p:nvPr/>
        </p:nvCxnSpPr>
        <p:spPr>
          <a:xfrm flipV="1">
            <a:off x="3850495" y="5060604"/>
            <a:ext cx="728769" cy="539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8" name="Straight Arrow Connector 107"/>
          <p:cNvCxnSpPr>
            <a:stCxn id="92" idx="0"/>
            <a:endCxn id="97" idx="2"/>
          </p:cNvCxnSpPr>
          <p:nvPr/>
        </p:nvCxnSpPr>
        <p:spPr>
          <a:xfrm flipH="1" flipV="1">
            <a:off x="3284453" y="4476750"/>
            <a:ext cx="2788" cy="30617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0" name="Straight Arrow Connector 109"/>
          <p:cNvCxnSpPr>
            <a:stCxn id="99" idx="0"/>
            <a:endCxn id="103" idx="2"/>
          </p:cNvCxnSpPr>
          <p:nvPr/>
        </p:nvCxnSpPr>
        <p:spPr>
          <a:xfrm flipH="1" flipV="1">
            <a:off x="5097491" y="4486275"/>
            <a:ext cx="2016" cy="34455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2" name="Straight Connector 111"/>
          <p:cNvCxnSpPr>
            <a:stCxn id="98" idx="3"/>
          </p:cNvCxnSpPr>
          <p:nvPr/>
        </p:nvCxnSpPr>
        <p:spPr>
          <a:xfrm flipV="1">
            <a:off x="3809185" y="4244523"/>
            <a:ext cx="290926" cy="2"/>
          </a:xfrm>
          <a:prstGeom prst="line">
            <a:avLst/>
          </a:prstGeom>
        </p:spPr>
        <p:style>
          <a:lnRef idx="1">
            <a:schemeClr val="accent1"/>
          </a:lnRef>
          <a:fillRef idx="0">
            <a:schemeClr val="accent1"/>
          </a:fillRef>
          <a:effectRef idx="0">
            <a:schemeClr val="accent1"/>
          </a:effectRef>
          <a:fontRef idx="minor">
            <a:schemeClr val="tx1"/>
          </a:fontRef>
        </p:style>
      </p:cxnSp>
      <p:cxnSp>
        <p:nvCxnSpPr>
          <p:cNvPr id="113" name="Straight Connector 112"/>
          <p:cNvCxnSpPr/>
          <p:nvPr/>
        </p:nvCxnSpPr>
        <p:spPr>
          <a:xfrm flipH="1">
            <a:off x="4100111" y="4236952"/>
            <a:ext cx="1" cy="685152"/>
          </a:xfrm>
          <a:prstGeom prst="line">
            <a:avLst/>
          </a:prstGeom>
        </p:spPr>
        <p:style>
          <a:lnRef idx="1">
            <a:schemeClr val="accent1"/>
          </a:lnRef>
          <a:fillRef idx="0">
            <a:schemeClr val="accent1"/>
          </a:fillRef>
          <a:effectRef idx="0">
            <a:schemeClr val="accent1"/>
          </a:effectRef>
          <a:fontRef idx="minor">
            <a:schemeClr val="tx1"/>
          </a:fontRef>
        </p:style>
      </p:cxnSp>
      <p:cxnSp>
        <p:nvCxnSpPr>
          <p:cNvPr id="114" name="Straight Arrow Connector 113"/>
          <p:cNvCxnSpPr/>
          <p:nvPr/>
        </p:nvCxnSpPr>
        <p:spPr>
          <a:xfrm>
            <a:off x="4093176" y="4922450"/>
            <a:ext cx="48205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19" name="Flowchart: Process 118"/>
          <p:cNvSpPr/>
          <p:nvPr/>
        </p:nvSpPr>
        <p:spPr>
          <a:xfrm>
            <a:off x="923925" y="5649976"/>
            <a:ext cx="1009650" cy="459556"/>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Flowchart: Process 120"/>
          <p:cNvSpPr/>
          <p:nvPr/>
        </p:nvSpPr>
        <p:spPr>
          <a:xfrm>
            <a:off x="6395573" y="5634061"/>
            <a:ext cx="914400" cy="471551"/>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TextBox 121"/>
          <p:cNvSpPr txBox="1"/>
          <p:nvPr/>
        </p:nvSpPr>
        <p:spPr>
          <a:xfrm>
            <a:off x="6374168" y="5639798"/>
            <a:ext cx="914399" cy="461665"/>
          </a:xfrm>
          <a:prstGeom prst="rect">
            <a:avLst/>
          </a:prstGeom>
          <a:noFill/>
        </p:spPr>
        <p:txBody>
          <a:bodyPr wrap="square" rtlCol="0">
            <a:spAutoFit/>
          </a:bodyPr>
          <a:lstStyle/>
          <a:p>
            <a:pPr algn="ctr"/>
            <a:r>
              <a:rPr lang="en-US" sz="1200" dirty="0">
                <a:latin typeface="Arial Narrow" panose="020B0606020202030204" pitchFamily="34" charset="0"/>
              </a:rPr>
              <a:t>Admin. Trial before ALJ</a:t>
            </a:r>
          </a:p>
        </p:txBody>
      </p:sp>
      <p:sp>
        <p:nvSpPr>
          <p:cNvPr id="123" name="Flowchart: Process 122"/>
          <p:cNvSpPr/>
          <p:nvPr/>
        </p:nvSpPr>
        <p:spPr>
          <a:xfrm>
            <a:off x="7686497" y="5634061"/>
            <a:ext cx="1000303" cy="471551"/>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Flowchart: Process 124"/>
          <p:cNvSpPr/>
          <p:nvPr/>
        </p:nvSpPr>
        <p:spPr>
          <a:xfrm>
            <a:off x="7665091" y="4772025"/>
            <a:ext cx="1021709" cy="517632"/>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 name="TextBox 125"/>
          <p:cNvSpPr txBox="1"/>
          <p:nvPr/>
        </p:nvSpPr>
        <p:spPr>
          <a:xfrm>
            <a:off x="7639051" y="4806356"/>
            <a:ext cx="1047750" cy="461665"/>
          </a:xfrm>
          <a:prstGeom prst="rect">
            <a:avLst/>
          </a:prstGeom>
          <a:noFill/>
        </p:spPr>
        <p:txBody>
          <a:bodyPr wrap="square" rtlCol="0">
            <a:spAutoFit/>
          </a:bodyPr>
          <a:lstStyle/>
          <a:p>
            <a:pPr algn="ctr"/>
            <a:r>
              <a:rPr lang="en-US" sz="1200" dirty="0">
                <a:latin typeface="Arial Narrow" panose="020B0606020202030204" pitchFamily="34" charset="0"/>
              </a:rPr>
              <a:t>Appeal to </a:t>
            </a:r>
            <a:br>
              <a:rPr lang="en-US" sz="1200" dirty="0">
                <a:latin typeface="Arial Narrow" panose="020B0606020202030204" pitchFamily="34" charset="0"/>
              </a:rPr>
            </a:br>
            <a:r>
              <a:rPr lang="en-US" sz="1200" dirty="0">
                <a:latin typeface="Arial Narrow" panose="020B0606020202030204" pitchFamily="34" charset="0"/>
              </a:rPr>
              <a:t>Ct. of Appeals</a:t>
            </a:r>
          </a:p>
        </p:txBody>
      </p:sp>
      <p:cxnSp>
        <p:nvCxnSpPr>
          <p:cNvPr id="127" name="Straight Arrow Connector 126"/>
          <p:cNvCxnSpPr>
            <a:stCxn id="123" idx="0"/>
            <a:endCxn id="125" idx="2"/>
          </p:cNvCxnSpPr>
          <p:nvPr/>
        </p:nvCxnSpPr>
        <p:spPr>
          <a:xfrm flipH="1" flipV="1">
            <a:off x="8175946" y="5289657"/>
            <a:ext cx="10703" cy="34440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9" name="Straight Arrow Connector 128"/>
          <p:cNvCxnSpPr>
            <a:stCxn id="119" idx="3"/>
            <a:endCxn id="122" idx="1"/>
          </p:cNvCxnSpPr>
          <p:nvPr/>
        </p:nvCxnSpPr>
        <p:spPr>
          <a:xfrm flipV="1">
            <a:off x="1933575" y="5870631"/>
            <a:ext cx="4440593" cy="912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1" name="Straight Arrow Connector 130"/>
          <p:cNvCxnSpPr>
            <a:stCxn id="121" idx="3"/>
            <a:endCxn id="124" idx="1"/>
          </p:cNvCxnSpPr>
          <p:nvPr/>
        </p:nvCxnSpPr>
        <p:spPr>
          <a:xfrm>
            <a:off x="7309973" y="5869837"/>
            <a:ext cx="355118" cy="79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9" name="Straight Connector 138"/>
          <p:cNvCxnSpPr/>
          <p:nvPr/>
        </p:nvCxnSpPr>
        <p:spPr>
          <a:xfrm>
            <a:off x="457200" y="3268443"/>
            <a:ext cx="8229600" cy="0"/>
          </a:xfrm>
          <a:prstGeom prst="line">
            <a:avLst/>
          </a:prstGeom>
          <a:ln w="50800"/>
        </p:spPr>
        <p:style>
          <a:lnRef idx="1">
            <a:schemeClr val="accent1"/>
          </a:lnRef>
          <a:fillRef idx="0">
            <a:schemeClr val="accent1"/>
          </a:fillRef>
          <a:effectRef idx="0">
            <a:schemeClr val="accent1"/>
          </a:effectRef>
          <a:fontRef idx="minor">
            <a:schemeClr val="tx1"/>
          </a:fontRef>
        </p:style>
      </p:cxnSp>
      <p:cxnSp>
        <p:nvCxnSpPr>
          <p:cNvPr id="152" name="Straight Connector 151"/>
          <p:cNvCxnSpPr/>
          <p:nvPr/>
        </p:nvCxnSpPr>
        <p:spPr>
          <a:xfrm>
            <a:off x="5619747" y="1794217"/>
            <a:ext cx="278234" cy="1614"/>
          </a:xfrm>
          <a:prstGeom prst="line">
            <a:avLst/>
          </a:prstGeom>
        </p:spPr>
        <p:style>
          <a:lnRef idx="1">
            <a:schemeClr val="accent1"/>
          </a:lnRef>
          <a:fillRef idx="0">
            <a:schemeClr val="accent1"/>
          </a:fillRef>
          <a:effectRef idx="0">
            <a:schemeClr val="accent1"/>
          </a:effectRef>
          <a:fontRef idx="minor">
            <a:schemeClr val="tx1"/>
          </a:fontRef>
        </p:style>
      </p:cxnSp>
      <p:sp>
        <p:nvSpPr>
          <p:cNvPr id="180" name="Flowchart: Process 179"/>
          <p:cNvSpPr/>
          <p:nvPr/>
        </p:nvSpPr>
        <p:spPr>
          <a:xfrm>
            <a:off x="4419600" y="2264020"/>
            <a:ext cx="3009900" cy="661524"/>
          </a:xfrm>
          <a:prstGeom prst="flowChartProcess">
            <a:avLst/>
          </a:prstGeom>
          <a:noFill/>
          <a:ln w="6350">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1" name="TextBox 180"/>
          <p:cNvSpPr txBox="1"/>
          <p:nvPr/>
        </p:nvSpPr>
        <p:spPr>
          <a:xfrm>
            <a:off x="4419600" y="2950449"/>
            <a:ext cx="3009900" cy="246221"/>
          </a:xfrm>
          <a:prstGeom prst="rect">
            <a:avLst/>
          </a:prstGeom>
          <a:noFill/>
        </p:spPr>
        <p:txBody>
          <a:bodyPr wrap="square" rtlCol="0">
            <a:spAutoFit/>
          </a:bodyPr>
          <a:lstStyle/>
          <a:p>
            <a:pPr algn="ctr"/>
            <a:r>
              <a:rPr lang="en-US" sz="1000" dirty="0"/>
              <a:t>Often consolidated under FRCP 65(a)(2)</a:t>
            </a:r>
          </a:p>
        </p:txBody>
      </p:sp>
      <p:cxnSp>
        <p:nvCxnSpPr>
          <p:cNvPr id="183" name="Straight Arrow Connector 182"/>
          <p:cNvCxnSpPr/>
          <p:nvPr/>
        </p:nvCxnSpPr>
        <p:spPr>
          <a:xfrm>
            <a:off x="5733270" y="4251271"/>
            <a:ext cx="1886730" cy="493976"/>
          </a:xfrm>
          <a:prstGeom prst="straightConnector1">
            <a:avLst/>
          </a:prstGeom>
          <a:ln w="6350">
            <a:solidFill>
              <a:schemeClr val="tx1"/>
            </a:solidFill>
            <a:prstDash val="dash"/>
            <a:tailEnd type="none"/>
          </a:ln>
        </p:spPr>
        <p:style>
          <a:lnRef idx="1">
            <a:schemeClr val="accent1"/>
          </a:lnRef>
          <a:fillRef idx="0">
            <a:schemeClr val="accent1"/>
          </a:fillRef>
          <a:effectRef idx="0">
            <a:schemeClr val="accent1"/>
          </a:effectRef>
          <a:fontRef idx="minor">
            <a:schemeClr val="tx1"/>
          </a:fontRef>
        </p:style>
      </p:cxnSp>
      <p:sp>
        <p:nvSpPr>
          <p:cNvPr id="184" name="TextBox 183"/>
          <p:cNvSpPr txBox="1"/>
          <p:nvPr/>
        </p:nvSpPr>
        <p:spPr>
          <a:xfrm>
            <a:off x="6059649" y="4112771"/>
            <a:ext cx="1543436" cy="276999"/>
          </a:xfrm>
          <a:prstGeom prst="rect">
            <a:avLst/>
          </a:prstGeom>
          <a:noFill/>
        </p:spPr>
        <p:txBody>
          <a:bodyPr wrap="none" rtlCol="0">
            <a:spAutoFit/>
          </a:bodyPr>
          <a:lstStyle/>
          <a:p>
            <a:r>
              <a:rPr lang="en-US" sz="1200" dirty="0">
                <a:latin typeface="Arial Narrow" panose="020B0606020202030204" pitchFamily="34" charset="0"/>
              </a:rPr>
              <a:t>Can be different circuits</a:t>
            </a:r>
          </a:p>
        </p:txBody>
      </p:sp>
      <p:sp>
        <p:nvSpPr>
          <p:cNvPr id="190" name="TextBox 189"/>
          <p:cNvSpPr txBox="1"/>
          <p:nvPr/>
        </p:nvSpPr>
        <p:spPr>
          <a:xfrm rot="16200000">
            <a:off x="150631" y="2442282"/>
            <a:ext cx="909314" cy="400110"/>
          </a:xfrm>
          <a:prstGeom prst="rect">
            <a:avLst/>
          </a:prstGeom>
          <a:noFill/>
        </p:spPr>
        <p:txBody>
          <a:bodyPr wrap="square" rtlCol="0">
            <a:spAutoFit/>
          </a:bodyPr>
          <a:lstStyle/>
          <a:p>
            <a:pPr algn="ctr"/>
            <a:r>
              <a:rPr lang="en-US" sz="1000" dirty="0"/>
              <a:t>Federal district court</a:t>
            </a:r>
          </a:p>
        </p:txBody>
      </p:sp>
      <p:sp>
        <p:nvSpPr>
          <p:cNvPr id="191" name="TextBox 190"/>
          <p:cNvSpPr txBox="1"/>
          <p:nvPr/>
        </p:nvSpPr>
        <p:spPr>
          <a:xfrm rot="16200000">
            <a:off x="150893" y="4891575"/>
            <a:ext cx="909314" cy="400110"/>
          </a:xfrm>
          <a:prstGeom prst="rect">
            <a:avLst/>
          </a:prstGeom>
          <a:noFill/>
        </p:spPr>
        <p:txBody>
          <a:bodyPr wrap="square" rtlCol="0">
            <a:spAutoFit/>
          </a:bodyPr>
          <a:lstStyle/>
          <a:p>
            <a:pPr algn="ctr"/>
            <a:r>
              <a:rPr lang="en-US" sz="1000" dirty="0"/>
              <a:t>Federal district court</a:t>
            </a:r>
          </a:p>
        </p:txBody>
      </p:sp>
      <p:sp>
        <p:nvSpPr>
          <p:cNvPr id="192" name="TextBox 191"/>
          <p:cNvSpPr txBox="1"/>
          <p:nvPr/>
        </p:nvSpPr>
        <p:spPr>
          <a:xfrm rot="16200000">
            <a:off x="390324" y="5710524"/>
            <a:ext cx="429926" cy="276999"/>
          </a:xfrm>
          <a:prstGeom prst="rect">
            <a:avLst/>
          </a:prstGeom>
          <a:noFill/>
        </p:spPr>
        <p:txBody>
          <a:bodyPr wrap="none" rtlCol="0">
            <a:spAutoFit/>
          </a:bodyPr>
          <a:lstStyle/>
          <a:p>
            <a:r>
              <a:rPr lang="en-US" sz="1200" dirty="0">
                <a:latin typeface="Arial Narrow" panose="020B0606020202030204" pitchFamily="34" charset="0"/>
              </a:rPr>
              <a:t>FTC</a:t>
            </a:r>
          </a:p>
        </p:txBody>
      </p:sp>
      <p:sp>
        <p:nvSpPr>
          <p:cNvPr id="69" name="Flowchart: Process 68"/>
          <p:cNvSpPr/>
          <p:nvPr/>
        </p:nvSpPr>
        <p:spPr>
          <a:xfrm>
            <a:off x="2628900" y="1476374"/>
            <a:ext cx="1295400" cy="1495425"/>
          </a:xfrm>
          <a:prstGeom prst="flowChartProcess">
            <a:avLst/>
          </a:prstGeom>
          <a:noFill/>
          <a:ln w="6350">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TextBox 69"/>
          <p:cNvSpPr txBox="1"/>
          <p:nvPr/>
        </p:nvSpPr>
        <p:spPr>
          <a:xfrm>
            <a:off x="2466975" y="2950449"/>
            <a:ext cx="1638300" cy="246221"/>
          </a:xfrm>
          <a:prstGeom prst="rect">
            <a:avLst/>
          </a:prstGeom>
          <a:noFill/>
        </p:spPr>
        <p:txBody>
          <a:bodyPr wrap="square" rtlCol="0">
            <a:spAutoFit/>
          </a:bodyPr>
          <a:lstStyle/>
          <a:p>
            <a:pPr algn="ctr"/>
            <a:r>
              <a:rPr lang="en-US" sz="1000" dirty="0"/>
              <a:t>Almost always stipulated</a:t>
            </a:r>
          </a:p>
        </p:txBody>
      </p:sp>
      <p:sp>
        <p:nvSpPr>
          <p:cNvPr id="71" name="Flowchart: Process 70"/>
          <p:cNvSpPr/>
          <p:nvPr/>
        </p:nvSpPr>
        <p:spPr>
          <a:xfrm>
            <a:off x="2638425" y="3924299"/>
            <a:ext cx="1295400" cy="1495425"/>
          </a:xfrm>
          <a:prstGeom prst="flowChartProcess">
            <a:avLst/>
          </a:prstGeom>
          <a:noFill/>
          <a:ln w="6350">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TextBox 71"/>
          <p:cNvSpPr txBox="1"/>
          <p:nvPr/>
        </p:nvSpPr>
        <p:spPr>
          <a:xfrm>
            <a:off x="2466975" y="5398374"/>
            <a:ext cx="1638300" cy="246221"/>
          </a:xfrm>
          <a:prstGeom prst="rect">
            <a:avLst/>
          </a:prstGeom>
          <a:noFill/>
        </p:spPr>
        <p:txBody>
          <a:bodyPr wrap="square" rtlCol="0">
            <a:spAutoFit/>
          </a:bodyPr>
          <a:lstStyle/>
          <a:p>
            <a:pPr algn="ctr"/>
            <a:r>
              <a:rPr lang="en-US" sz="1000" dirty="0"/>
              <a:t>Almost always stipulated</a:t>
            </a:r>
          </a:p>
        </p:txBody>
      </p:sp>
    </p:spTree>
    <p:extLst>
      <p:ext uri="{BB962C8B-B14F-4D97-AF65-F5344CB8AC3E}">
        <p14:creationId xmlns:p14="http://schemas.microsoft.com/office/powerpoint/2010/main" val="27474322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 name="TextBox 119"/>
          <p:cNvSpPr txBox="1"/>
          <p:nvPr/>
        </p:nvSpPr>
        <p:spPr>
          <a:xfrm>
            <a:off x="923925" y="4809950"/>
            <a:ext cx="1009650" cy="461665"/>
          </a:xfrm>
          <a:prstGeom prst="rect">
            <a:avLst/>
          </a:prstGeom>
          <a:noFill/>
        </p:spPr>
        <p:txBody>
          <a:bodyPr wrap="square" rtlCol="0">
            <a:spAutoFit/>
          </a:bodyPr>
          <a:lstStyle/>
          <a:p>
            <a:pPr algn="ctr"/>
            <a:r>
              <a:rPr lang="en-US" sz="1200" dirty="0">
                <a:latin typeface="Arial Narrow" panose="020B0606020202030204" pitchFamily="34" charset="0"/>
              </a:rPr>
              <a:t>Administrative</a:t>
            </a:r>
          </a:p>
          <a:p>
            <a:pPr algn="ctr"/>
            <a:r>
              <a:rPr lang="en-US" sz="1200" dirty="0">
                <a:latin typeface="Arial Narrow" panose="020B0606020202030204" pitchFamily="34" charset="0"/>
              </a:rPr>
              <a:t>Complaint</a:t>
            </a:r>
          </a:p>
        </p:txBody>
      </p:sp>
      <p:sp>
        <p:nvSpPr>
          <p:cNvPr id="124" name="TextBox 123"/>
          <p:cNvSpPr txBox="1"/>
          <p:nvPr/>
        </p:nvSpPr>
        <p:spPr>
          <a:xfrm>
            <a:off x="7665091" y="4792073"/>
            <a:ext cx="1000303" cy="461665"/>
          </a:xfrm>
          <a:prstGeom prst="rect">
            <a:avLst/>
          </a:prstGeom>
          <a:noFill/>
        </p:spPr>
        <p:txBody>
          <a:bodyPr wrap="square" rtlCol="0">
            <a:spAutoFit/>
          </a:bodyPr>
          <a:lstStyle/>
          <a:p>
            <a:pPr algn="ctr"/>
            <a:r>
              <a:rPr lang="en-US" sz="1200" dirty="0">
                <a:latin typeface="Arial Narrow" panose="020B0606020202030204" pitchFamily="34" charset="0"/>
              </a:rPr>
              <a:t>Appeal to Commission</a:t>
            </a:r>
          </a:p>
        </p:txBody>
      </p:sp>
      <p:sp>
        <p:nvSpPr>
          <p:cNvPr id="2" name="Title 1"/>
          <p:cNvSpPr>
            <a:spLocks noGrp="1"/>
          </p:cNvSpPr>
          <p:nvPr>
            <p:ph type="title"/>
          </p:nvPr>
        </p:nvSpPr>
        <p:spPr/>
        <p:txBody>
          <a:bodyPr/>
          <a:lstStyle/>
          <a:p>
            <a:r>
              <a:rPr lang="en-US" dirty="0"/>
              <a:t>Typical litigation paradigms</a:t>
            </a:r>
          </a:p>
        </p:txBody>
      </p:sp>
      <p:sp>
        <p:nvSpPr>
          <p:cNvPr id="3" name="Slide Number Placeholder 2"/>
          <p:cNvSpPr>
            <a:spLocks noGrp="1"/>
          </p:cNvSpPr>
          <p:nvPr>
            <p:ph type="sldNum" sz="quarter" idx="12"/>
          </p:nvPr>
        </p:nvSpPr>
        <p:spPr/>
        <p:txBody>
          <a:bodyPr/>
          <a:lstStyle/>
          <a:p>
            <a:pPr>
              <a:defRPr/>
            </a:pPr>
            <a:fld id="{93649EE7-095A-466B-BFC5-961FFACA5BA7}" type="slidenum">
              <a:rPr lang="en-US" altLang="en-US" smtClean="0"/>
              <a:pPr>
                <a:defRPr/>
              </a:pPr>
              <a:t>8</a:t>
            </a:fld>
            <a:endParaRPr lang="en-US" altLang="en-US"/>
          </a:p>
        </p:txBody>
      </p:sp>
      <p:cxnSp>
        <p:nvCxnSpPr>
          <p:cNvPr id="12" name="Straight Arrow Connector 11"/>
          <p:cNvCxnSpPr>
            <a:stCxn id="14" idx="3"/>
            <a:endCxn id="22" idx="1"/>
          </p:cNvCxnSpPr>
          <p:nvPr/>
        </p:nvCxnSpPr>
        <p:spPr>
          <a:xfrm>
            <a:off x="1933574" y="2612679"/>
            <a:ext cx="4421288" cy="664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4" name="Flowchart: Process 13"/>
          <p:cNvSpPr/>
          <p:nvPr/>
        </p:nvSpPr>
        <p:spPr>
          <a:xfrm>
            <a:off x="914399" y="2382901"/>
            <a:ext cx="1019175" cy="459556"/>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p:cNvSpPr txBox="1"/>
          <p:nvPr/>
        </p:nvSpPr>
        <p:spPr>
          <a:xfrm>
            <a:off x="908742" y="2474179"/>
            <a:ext cx="1042840" cy="276999"/>
          </a:xfrm>
          <a:prstGeom prst="rect">
            <a:avLst/>
          </a:prstGeom>
          <a:noFill/>
        </p:spPr>
        <p:txBody>
          <a:bodyPr wrap="square" rtlCol="0">
            <a:spAutoFit/>
          </a:bodyPr>
          <a:lstStyle/>
          <a:p>
            <a:pPr algn="ctr"/>
            <a:r>
              <a:rPr lang="en-US" sz="1200" dirty="0">
                <a:latin typeface="Arial Narrow" panose="020B0606020202030204" pitchFamily="34" charset="0"/>
              </a:rPr>
              <a:t>Complaint</a:t>
            </a:r>
          </a:p>
        </p:txBody>
      </p:sp>
      <p:sp>
        <p:nvSpPr>
          <p:cNvPr id="21" name="Flowchart: Process 20"/>
          <p:cNvSpPr/>
          <p:nvPr/>
        </p:nvSpPr>
        <p:spPr>
          <a:xfrm>
            <a:off x="6376267" y="2382754"/>
            <a:ext cx="914400" cy="471551"/>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Box 21"/>
          <p:cNvSpPr txBox="1"/>
          <p:nvPr/>
        </p:nvSpPr>
        <p:spPr>
          <a:xfrm>
            <a:off x="6354862" y="2388491"/>
            <a:ext cx="914399" cy="461665"/>
          </a:xfrm>
          <a:prstGeom prst="rect">
            <a:avLst/>
          </a:prstGeom>
          <a:noFill/>
        </p:spPr>
        <p:txBody>
          <a:bodyPr wrap="square" rtlCol="0">
            <a:spAutoFit/>
          </a:bodyPr>
          <a:lstStyle/>
          <a:p>
            <a:pPr algn="ctr"/>
            <a:r>
              <a:rPr lang="en-US" sz="1200" dirty="0">
                <a:latin typeface="Arial Narrow" panose="020B0606020202030204" pitchFamily="34" charset="0"/>
              </a:rPr>
              <a:t>Permanent</a:t>
            </a:r>
            <a:br>
              <a:rPr lang="en-US" sz="1200" dirty="0">
                <a:latin typeface="Arial Narrow" panose="020B0606020202030204" pitchFamily="34" charset="0"/>
              </a:rPr>
            </a:br>
            <a:r>
              <a:rPr lang="en-US" sz="1200" dirty="0">
                <a:latin typeface="Arial Narrow" panose="020B0606020202030204" pitchFamily="34" charset="0"/>
              </a:rPr>
              <a:t>Injunction</a:t>
            </a:r>
          </a:p>
        </p:txBody>
      </p:sp>
      <p:sp>
        <p:nvSpPr>
          <p:cNvPr id="29" name="Flowchart: Process 28"/>
          <p:cNvSpPr/>
          <p:nvPr/>
        </p:nvSpPr>
        <p:spPr>
          <a:xfrm>
            <a:off x="6376267" y="1568342"/>
            <a:ext cx="914400" cy="470008"/>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extBox 29"/>
          <p:cNvSpPr txBox="1"/>
          <p:nvPr/>
        </p:nvSpPr>
        <p:spPr>
          <a:xfrm>
            <a:off x="6368518" y="1574099"/>
            <a:ext cx="906651" cy="461665"/>
          </a:xfrm>
          <a:prstGeom prst="rect">
            <a:avLst/>
          </a:prstGeom>
          <a:noFill/>
        </p:spPr>
        <p:txBody>
          <a:bodyPr wrap="square" rtlCol="0">
            <a:spAutoFit/>
          </a:bodyPr>
          <a:lstStyle/>
          <a:p>
            <a:pPr algn="ctr"/>
            <a:r>
              <a:rPr lang="en-US" sz="1200" dirty="0">
                <a:latin typeface="Arial Narrow" panose="020B0606020202030204" pitchFamily="34" charset="0"/>
              </a:rPr>
              <a:t>Final </a:t>
            </a:r>
            <a:br>
              <a:rPr lang="en-US" sz="1200" dirty="0">
                <a:latin typeface="Arial Narrow" panose="020B0606020202030204" pitchFamily="34" charset="0"/>
              </a:rPr>
            </a:br>
            <a:r>
              <a:rPr lang="en-US" sz="1200" dirty="0">
                <a:latin typeface="Arial Narrow" panose="020B0606020202030204" pitchFamily="34" charset="0"/>
              </a:rPr>
              <a:t>Appeal</a:t>
            </a:r>
          </a:p>
        </p:txBody>
      </p:sp>
      <p:cxnSp>
        <p:nvCxnSpPr>
          <p:cNvPr id="36" name="Straight Arrow Connector 35"/>
          <p:cNvCxnSpPr>
            <a:stCxn id="21" idx="0"/>
            <a:endCxn id="29" idx="2"/>
          </p:cNvCxnSpPr>
          <p:nvPr/>
        </p:nvCxnSpPr>
        <p:spPr>
          <a:xfrm flipV="1">
            <a:off x="6833467" y="2038350"/>
            <a:ext cx="0" cy="34440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9" name="TextBox 78"/>
          <p:cNvSpPr txBox="1"/>
          <p:nvPr/>
        </p:nvSpPr>
        <p:spPr>
          <a:xfrm>
            <a:off x="457200" y="1099322"/>
            <a:ext cx="3222357" cy="400110"/>
          </a:xfrm>
          <a:prstGeom prst="rect">
            <a:avLst/>
          </a:prstGeom>
          <a:noFill/>
        </p:spPr>
        <p:txBody>
          <a:bodyPr wrap="none" rtlCol="0">
            <a:spAutoFit/>
          </a:bodyPr>
          <a:lstStyle/>
          <a:p>
            <a:r>
              <a:rPr lang="en-US" sz="2000" dirty="0"/>
              <a:t>DOJ </a:t>
            </a:r>
            <a:r>
              <a:rPr lang="en-US" sz="2000" dirty="0" err="1"/>
              <a:t>postclosing</a:t>
            </a:r>
            <a:r>
              <a:rPr lang="en-US" sz="2000" dirty="0"/>
              <a:t> challenge</a:t>
            </a:r>
          </a:p>
        </p:txBody>
      </p:sp>
      <p:sp>
        <p:nvSpPr>
          <p:cNvPr id="81" name="TextBox 80"/>
          <p:cNvSpPr txBox="1"/>
          <p:nvPr/>
        </p:nvSpPr>
        <p:spPr>
          <a:xfrm>
            <a:off x="457200" y="3477993"/>
            <a:ext cx="3209533" cy="400110"/>
          </a:xfrm>
          <a:prstGeom prst="rect">
            <a:avLst/>
          </a:prstGeom>
          <a:noFill/>
        </p:spPr>
        <p:txBody>
          <a:bodyPr wrap="none" rtlCol="0">
            <a:spAutoFit/>
          </a:bodyPr>
          <a:lstStyle/>
          <a:p>
            <a:r>
              <a:rPr lang="en-US" sz="2000" dirty="0"/>
              <a:t>FTC </a:t>
            </a:r>
            <a:r>
              <a:rPr lang="en-US" sz="2000" dirty="0" err="1"/>
              <a:t>postclosing</a:t>
            </a:r>
            <a:r>
              <a:rPr lang="en-US" sz="2000" dirty="0"/>
              <a:t> challenge</a:t>
            </a:r>
          </a:p>
        </p:txBody>
      </p:sp>
      <p:sp>
        <p:nvSpPr>
          <p:cNvPr id="119" name="Flowchart: Process 118"/>
          <p:cNvSpPr/>
          <p:nvPr/>
        </p:nvSpPr>
        <p:spPr>
          <a:xfrm>
            <a:off x="923925" y="4802251"/>
            <a:ext cx="1009650" cy="459556"/>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Flowchart: Process 120"/>
          <p:cNvSpPr/>
          <p:nvPr/>
        </p:nvSpPr>
        <p:spPr>
          <a:xfrm>
            <a:off x="6395573" y="4786336"/>
            <a:ext cx="914400" cy="471551"/>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TextBox 121"/>
          <p:cNvSpPr txBox="1"/>
          <p:nvPr/>
        </p:nvSpPr>
        <p:spPr>
          <a:xfrm>
            <a:off x="6374168" y="4792073"/>
            <a:ext cx="914399" cy="461665"/>
          </a:xfrm>
          <a:prstGeom prst="rect">
            <a:avLst/>
          </a:prstGeom>
          <a:noFill/>
        </p:spPr>
        <p:txBody>
          <a:bodyPr wrap="square" rtlCol="0">
            <a:spAutoFit/>
          </a:bodyPr>
          <a:lstStyle/>
          <a:p>
            <a:pPr algn="ctr"/>
            <a:r>
              <a:rPr lang="en-US" sz="1200" dirty="0">
                <a:latin typeface="Arial Narrow" panose="020B0606020202030204" pitchFamily="34" charset="0"/>
              </a:rPr>
              <a:t>Admin. Trial before ALJ</a:t>
            </a:r>
          </a:p>
        </p:txBody>
      </p:sp>
      <p:sp>
        <p:nvSpPr>
          <p:cNvPr id="123" name="Flowchart: Process 122"/>
          <p:cNvSpPr/>
          <p:nvPr/>
        </p:nvSpPr>
        <p:spPr>
          <a:xfrm>
            <a:off x="7686497" y="4786336"/>
            <a:ext cx="1000303" cy="471551"/>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Flowchart: Process 124"/>
          <p:cNvSpPr/>
          <p:nvPr/>
        </p:nvSpPr>
        <p:spPr>
          <a:xfrm>
            <a:off x="7665091" y="3924300"/>
            <a:ext cx="1021709" cy="517632"/>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 name="TextBox 125"/>
          <p:cNvSpPr txBox="1"/>
          <p:nvPr/>
        </p:nvSpPr>
        <p:spPr>
          <a:xfrm>
            <a:off x="7639051" y="3958631"/>
            <a:ext cx="1047750" cy="461665"/>
          </a:xfrm>
          <a:prstGeom prst="rect">
            <a:avLst/>
          </a:prstGeom>
          <a:noFill/>
        </p:spPr>
        <p:txBody>
          <a:bodyPr wrap="square" rtlCol="0">
            <a:spAutoFit/>
          </a:bodyPr>
          <a:lstStyle/>
          <a:p>
            <a:pPr algn="ctr"/>
            <a:r>
              <a:rPr lang="en-US" sz="1200" dirty="0">
                <a:latin typeface="Arial Narrow" panose="020B0606020202030204" pitchFamily="34" charset="0"/>
              </a:rPr>
              <a:t>Appeal to </a:t>
            </a:r>
            <a:br>
              <a:rPr lang="en-US" sz="1200" dirty="0">
                <a:latin typeface="Arial Narrow" panose="020B0606020202030204" pitchFamily="34" charset="0"/>
              </a:rPr>
            </a:br>
            <a:r>
              <a:rPr lang="en-US" sz="1200" dirty="0">
                <a:latin typeface="Arial Narrow" panose="020B0606020202030204" pitchFamily="34" charset="0"/>
              </a:rPr>
              <a:t>Ct. of Appeals</a:t>
            </a:r>
          </a:p>
        </p:txBody>
      </p:sp>
      <p:cxnSp>
        <p:nvCxnSpPr>
          <p:cNvPr id="127" name="Straight Arrow Connector 126"/>
          <p:cNvCxnSpPr>
            <a:stCxn id="123" idx="0"/>
            <a:endCxn id="125" idx="2"/>
          </p:cNvCxnSpPr>
          <p:nvPr/>
        </p:nvCxnSpPr>
        <p:spPr>
          <a:xfrm flipH="1" flipV="1">
            <a:off x="8175946" y="4441932"/>
            <a:ext cx="10703" cy="34440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9" name="Straight Arrow Connector 128"/>
          <p:cNvCxnSpPr>
            <a:stCxn id="119" idx="3"/>
            <a:endCxn id="122" idx="1"/>
          </p:cNvCxnSpPr>
          <p:nvPr/>
        </p:nvCxnSpPr>
        <p:spPr>
          <a:xfrm flipV="1">
            <a:off x="1933575" y="5022906"/>
            <a:ext cx="4440593" cy="912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1" name="Straight Arrow Connector 130"/>
          <p:cNvCxnSpPr>
            <a:stCxn id="121" idx="3"/>
            <a:endCxn id="124" idx="1"/>
          </p:cNvCxnSpPr>
          <p:nvPr/>
        </p:nvCxnSpPr>
        <p:spPr>
          <a:xfrm>
            <a:off x="7309973" y="5022112"/>
            <a:ext cx="355118" cy="79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9" name="Straight Connector 138"/>
          <p:cNvCxnSpPr/>
          <p:nvPr/>
        </p:nvCxnSpPr>
        <p:spPr>
          <a:xfrm>
            <a:off x="457200" y="3268443"/>
            <a:ext cx="8229600" cy="0"/>
          </a:xfrm>
          <a:prstGeom prst="line">
            <a:avLst/>
          </a:prstGeom>
          <a:ln w="50800"/>
        </p:spPr>
        <p:style>
          <a:lnRef idx="1">
            <a:schemeClr val="accent1"/>
          </a:lnRef>
          <a:fillRef idx="0">
            <a:schemeClr val="accent1"/>
          </a:fillRef>
          <a:effectRef idx="0">
            <a:schemeClr val="accent1"/>
          </a:effectRef>
          <a:fontRef idx="minor">
            <a:schemeClr val="tx1"/>
          </a:fontRef>
        </p:style>
      </p:cxnSp>
      <p:sp>
        <p:nvSpPr>
          <p:cNvPr id="190" name="TextBox 189"/>
          <p:cNvSpPr txBox="1"/>
          <p:nvPr/>
        </p:nvSpPr>
        <p:spPr>
          <a:xfrm rot="16200000">
            <a:off x="150631" y="2442282"/>
            <a:ext cx="909314" cy="400110"/>
          </a:xfrm>
          <a:prstGeom prst="rect">
            <a:avLst/>
          </a:prstGeom>
          <a:noFill/>
        </p:spPr>
        <p:txBody>
          <a:bodyPr wrap="square" rtlCol="0">
            <a:spAutoFit/>
          </a:bodyPr>
          <a:lstStyle/>
          <a:p>
            <a:pPr algn="ctr"/>
            <a:r>
              <a:rPr lang="en-US" sz="1000" dirty="0"/>
              <a:t>Federal district court</a:t>
            </a:r>
          </a:p>
        </p:txBody>
      </p:sp>
      <p:sp>
        <p:nvSpPr>
          <p:cNvPr id="69" name="TextBox 68"/>
          <p:cNvSpPr txBox="1"/>
          <p:nvPr/>
        </p:nvSpPr>
        <p:spPr>
          <a:xfrm rot="16200000">
            <a:off x="421260" y="4893529"/>
            <a:ext cx="429926" cy="276999"/>
          </a:xfrm>
          <a:prstGeom prst="rect">
            <a:avLst/>
          </a:prstGeom>
          <a:noFill/>
        </p:spPr>
        <p:txBody>
          <a:bodyPr wrap="none" rtlCol="0">
            <a:spAutoFit/>
          </a:bodyPr>
          <a:lstStyle/>
          <a:p>
            <a:r>
              <a:rPr lang="en-US" sz="1200" dirty="0">
                <a:latin typeface="Arial Narrow" panose="020B0606020202030204" pitchFamily="34" charset="0"/>
              </a:rPr>
              <a:t>FTC</a:t>
            </a:r>
          </a:p>
        </p:txBody>
      </p:sp>
    </p:spTree>
    <p:extLst>
      <p:ext uri="{BB962C8B-B14F-4D97-AF65-F5344CB8AC3E}">
        <p14:creationId xmlns:p14="http://schemas.microsoft.com/office/powerpoint/2010/main" val="2157737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Litigation timing—Preclosing challenges</a:t>
            </a:r>
          </a:p>
        </p:txBody>
      </p:sp>
      <p:sp>
        <p:nvSpPr>
          <p:cNvPr id="3" name="Slide Number Placeholder 2"/>
          <p:cNvSpPr>
            <a:spLocks noGrp="1"/>
          </p:cNvSpPr>
          <p:nvPr>
            <p:ph type="sldNum" sz="quarter" idx="12"/>
          </p:nvPr>
        </p:nvSpPr>
        <p:spPr/>
        <p:txBody>
          <a:bodyPr/>
          <a:lstStyle/>
          <a:p>
            <a:pPr>
              <a:defRPr/>
            </a:pPr>
            <a:fld id="{93649EE7-095A-466B-BFC5-961FFACA5BA7}" type="slidenum">
              <a:rPr lang="en-US" altLang="en-US" smtClean="0"/>
              <a:pPr>
                <a:defRPr/>
              </a:pPr>
              <a:t>9</a:t>
            </a:fld>
            <a:endParaRPr lang="en-US" altLang="en-US"/>
          </a:p>
        </p:txBody>
      </p:sp>
      <p:graphicFrame>
        <p:nvGraphicFramePr>
          <p:cNvPr id="4" name="Table 3"/>
          <p:cNvGraphicFramePr>
            <a:graphicFrameLocks noGrp="1"/>
          </p:cNvGraphicFramePr>
          <p:nvPr/>
        </p:nvGraphicFramePr>
        <p:xfrm>
          <a:off x="419175" y="934834"/>
          <a:ext cx="8317288" cy="5096606"/>
        </p:xfrm>
        <a:graphic>
          <a:graphicData uri="http://schemas.openxmlformats.org/drawingml/2006/table">
            <a:tbl>
              <a:tblPr firstRow="1" bandRow="1">
                <a:tableStyleId>{5C22544A-7EE6-4342-B048-85BDC9FD1C3A}</a:tableStyleId>
              </a:tblPr>
              <a:tblGrid>
                <a:gridCol w="1346417">
                  <a:extLst>
                    <a:ext uri="{9D8B030D-6E8A-4147-A177-3AD203B41FA5}">
                      <a16:colId xmlns:a16="http://schemas.microsoft.com/office/drawing/2014/main" val="20000"/>
                    </a:ext>
                  </a:extLst>
                </a:gridCol>
                <a:gridCol w="1029951">
                  <a:extLst>
                    <a:ext uri="{9D8B030D-6E8A-4147-A177-3AD203B41FA5}">
                      <a16:colId xmlns:a16="http://schemas.microsoft.com/office/drawing/2014/main" val="20001"/>
                    </a:ext>
                  </a:extLst>
                </a:gridCol>
                <a:gridCol w="1188184">
                  <a:extLst>
                    <a:ext uri="{9D8B030D-6E8A-4147-A177-3AD203B41FA5}">
                      <a16:colId xmlns:a16="http://schemas.microsoft.com/office/drawing/2014/main" val="20002"/>
                    </a:ext>
                  </a:extLst>
                </a:gridCol>
                <a:gridCol w="1188184">
                  <a:extLst>
                    <a:ext uri="{9D8B030D-6E8A-4147-A177-3AD203B41FA5}">
                      <a16:colId xmlns:a16="http://schemas.microsoft.com/office/drawing/2014/main" val="20003"/>
                    </a:ext>
                  </a:extLst>
                </a:gridCol>
                <a:gridCol w="1188184">
                  <a:extLst>
                    <a:ext uri="{9D8B030D-6E8A-4147-A177-3AD203B41FA5}">
                      <a16:colId xmlns:a16="http://schemas.microsoft.com/office/drawing/2014/main" val="20004"/>
                    </a:ext>
                  </a:extLst>
                </a:gridCol>
                <a:gridCol w="1188184">
                  <a:extLst>
                    <a:ext uri="{9D8B030D-6E8A-4147-A177-3AD203B41FA5}">
                      <a16:colId xmlns:a16="http://schemas.microsoft.com/office/drawing/2014/main" val="20005"/>
                    </a:ext>
                  </a:extLst>
                </a:gridCol>
                <a:gridCol w="1188184">
                  <a:extLst>
                    <a:ext uri="{9D8B030D-6E8A-4147-A177-3AD203B41FA5}">
                      <a16:colId xmlns:a16="http://schemas.microsoft.com/office/drawing/2014/main" val="20006"/>
                    </a:ext>
                  </a:extLst>
                </a:gridCol>
              </a:tblGrid>
              <a:tr h="297716">
                <a:tc>
                  <a:txBody>
                    <a:bodyPr/>
                    <a:lstStyle/>
                    <a:p>
                      <a:endParaRPr lang="en-US" sz="1200" dirty="0"/>
                    </a:p>
                  </a:txBody>
                  <a:tcPr/>
                </a:tc>
                <a:tc gridSpan="3">
                  <a:txBody>
                    <a:bodyPr/>
                    <a:lstStyle/>
                    <a:p>
                      <a:pPr algn="ctr"/>
                      <a:r>
                        <a:rPr lang="en-US" sz="1200" dirty="0">
                          <a:solidFill>
                            <a:schemeClr val="tx1"/>
                          </a:solidFill>
                        </a:rPr>
                        <a:t>DOJ</a:t>
                      </a:r>
                    </a:p>
                  </a:txBody>
                  <a:tcPr/>
                </a:tc>
                <a:tc hMerge="1">
                  <a:txBody>
                    <a:bodyPr/>
                    <a:lstStyle/>
                    <a:p>
                      <a:endParaRPr lang="en-US" sz="1400" dirty="0"/>
                    </a:p>
                  </a:txBody>
                  <a:tcPr/>
                </a:tc>
                <a:tc hMerge="1">
                  <a:txBody>
                    <a:bodyPr/>
                    <a:lstStyle/>
                    <a:p>
                      <a:endParaRPr lang="en-US" sz="1400" dirty="0"/>
                    </a:p>
                  </a:txBody>
                  <a:tcPr/>
                </a:tc>
                <a:tc gridSpan="3">
                  <a:txBody>
                    <a:bodyPr/>
                    <a:lstStyle/>
                    <a:p>
                      <a:pPr algn="ctr"/>
                      <a:r>
                        <a:rPr lang="en-US" sz="1200" dirty="0">
                          <a:solidFill>
                            <a:schemeClr val="tx1"/>
                          </a:solidFill>
                        </a:rPr>
                        <a:t>FTC</a:t>
                      </a:r>
                    </a:p>
                  </a:txBody>
                  <a:tcPr/>
                </a:tc>
                <a:tc hMerge="1">
                  <a:txBody>
                    <a:bodyPr/>
                    <a:lstStyle/>
                    <a:p>
                      <a:pPr algn="ctr"/>
                      <a:endParaRPr lang="en-US" sz="1200" dirty="0">
                        <a:solidFill>
                          <a:schemeClr val="tx1"/>
                        </a:solidFill>
                      </a:endParaRPr>
                    </a:p>
                  </a:txBody>
                  <a:tcPr/>
                </a:tc>
                <a:tc hMerge="1">
                  <a:txBody>
                    <a:bodyPr/>
                    <a:lstStyle/>
                    <a:p>
                      <a:endParaRPr lang="en-US" sz="1400" dirty="0"/>
                    </a:p>
                  </a:txBody>
                  <a:tcPr/>
                </a:tc>
                <a:extLst>
                  <a:ext uri="{0D108BD9-81ED-4DB2-BD59-A6C34878D82A}">
                    <a16:rowId xmlns:a16="http://schemas.microsoft.com/office/drawing/2014/main" val="10000"/>
                  </a:ext>
                </a:extLst>
              </a:tr>
              <a:tr h="297716">
                <a:tc>
                  <a:txBody>
                    <a:bodyPr/>
                    <a:lstStyle/>
                    <a:p>
                      <a:endParaRPr lang="en-US" sz="1200" dirty="0"/>
                    </a:p>
                  </a:txBody>
                  <a:tcPr>
                    <a:solidFill>
                      <a:schemeClr val="accent1"/>
                    </a:solidFill>
                  </a:tcPr>
                </a:tc>
                <a:tc>
                  <a:txBody>
                    <a:bodyPr/>
                    <a:lstStyle/>
                    <a:p>
                      <a:pPr algn="ctr"/>
                      <a:r>
                        <a:rPr lang="en-US" sz="1200" dirty="0"/>
                        <a:t>Energy Solutions</a:t>
                      </a:r>
                    </a:p>
                  </a:txBody>
                  <a:tcPr anchor="ctr">
                    <a:solidFill>
                      <a:schemeClr val="accent1"/>
                    </a:solidFill>
                  </a:tcPr>
                </a:tc>
                <a:tc>
                  <a:txBody>
                    <a:bodyPr/>
                    <a:lstStyle/>
                    <a:p>
                      <a:pPr algn="ctr"/>
                      <a:r>
                        <a:rPr lang="en-US" sz="1200" dirty="0"/>
                        <a:t>Anthem</a:t>
                      </a:r>
                    </a:p>
                  </a:txBody>
                  <a:tcPr anchor="ctr">
                    <a:solidFill>
                      <a:schemeClr val="accent1"/>
                    </a:solidFill>
                  </a:tcPr>
                </a:tc>
                <a:tc>
                  <a:txBody>
                    <a:bodyPr/>
                    <a:lstStyle/>
                    <a:p>
                      <a:pPr algn="ctr"/>
                      <a:r>
                        <a:rPr lang="en-US" sz="1200" dirty="0"/>
                        <a:t>Aetna</a:t>
                      </a:r>
                    </a:p>
                  </a:txBody>
                  <a:tcPr anchor="ctr">
                    <a:solidFill>
                      <a:schemeClr val="accent1"/>
                    </a:solidFill>
                  </a:tcPr>
                </a:tc>
                <a:tc>
                  <a:txBody>
                    <a:bodyPr/>
                    <a:lstStyle/>
                    <a:p>
                      <a:pPr algn="ctr"/>
                      <a:r>
                        <a:rPr lang="en-US" sz="1200" dirty="0"/>
                        <a:t>Advocate</a:t>
                      </a:r>
                      <a:r>
                        <a:rPr lang="en-US" sz="1200" baseline="0" dirty="0"/>
                        <a:t> Health Care</a:t>
                      </a:r>
                      <a:endParaRPr lang="en-US" sz="1200" dirty="0"/>
                    </a:p>
                  </a:txBody>
                  <a:tcPr anchor="ctr">
                    <a:solidFill>
                      <a:schemeClr val="accent1"/>
                    </a:solidFill>
                  </a:tcPr>
                </a:tc>
                <a:tc>
                  <a:txBody>
                    <a:bodyPr/>
                    <a:lstStyle/>
                    <a:p>
                      <a:pPr algn="ctr"/>
                      <a:r>
                        <a:rPr lang="en-US" sz="1200" dirty="0"/>
                        <a:t>Penn State Hershey</a:t>
                      </a:r>
                    </a:p>
                  </a:txBody>
                  <a:tcPr anchor="ctr">
                    <a:solidFill>
                      <a:schemeClr val="accent1"/>
                    </a:solidFill>
                  </a:tcPr>
                </a:tc>
                <a:tc>
                  <a:txBody>
                    <a:bodyPr/>
                    <a:lstStyle/>
                    <a:p>
                      <a:pPr algn="ctr"/>
                      <a:r>
                        <a:rPr lang="en-US" sz="1200" dirty="0"/>
                        <a:t>Staples</a:t>
                      </a:r>
                    </a:p>
                  </a:txBody>
                  <a:tcPr anchor="ctr">
                    <a:solidFill>
                      <a:schemeClr val="accent1"/>
                    </a:solidFill>
                  </a:tcPr>
                </a:tc>
                <a:extLst>
                  <a:ext uri="{0D108BD9-81ED-4DB2-BD59-A6C34878D82A}">
                    <a16:rowId xmlns:a16="http://schemas.microsoft.com/office/drawing/2014/main" val="10001"/>
                  </a:ext>
                </a:extLst>
              </a:tr>
              <a:tr h="362221">
                <a:tc>
                  <a:txBody>
                    <a:bodyPr/>
                    <a:lstStyle/>
                    <a:p>
                      <a:r>
                        <a:rPr lang="en-US" sz="1200" dirty="0"/>
                        <a:t>Complaint</a:t>
                      </a:r>
                    </a:p>
                  </a:txBody>
                  <a:tcPr anchor="ctr"/>
                </a:tc>
                <a:tc>
                  <a:txBody>
                    <a:bodyPr/>
                    <a:lstStyle/>
                    <a:p>
                      <a:pPr algn="ctr"/>
                      <a:r>
                        <a:rPr lang="en-US" sz="1200" dirty="0"/>
                        <a:t>11/16/2016</a:t>
                      </a:r>
                    </a:p>
                  </a:txBody>
                  <a:tcPr anchor="ctr"/>
                </a:tc>
                <a:tc>
                  <a:txBody>
                    <a:bodyPr/>
                    <a:lstStyle/>
                    <a:p>
                      <a:pPr algn="ctr"/>
                      <a:r>
                        <a:rPr lang="en-US" sz="1200" dirty="0"/>
                        <a:t>7/21/2016</a:t>
                      </a:r>
                    </a:p>
                  </a:txBody>
                  <a:tcPr anchor="ctr"/>
                </a:tc>
                <a:tc>
                  <a:txBody>
                    <a:bodyPr/>
                    <a:lstStyle/>
                    <a:p>
                      <a:pPr algn="ctr"/>
                      <a:r>
                        <a:rPr lang="en-US" sz="1200" dirty="0"/>
                        <a:t>7/21/2016</a:t>
                      </a:r>
                    </a:p>
                  </a:txBody>
                  <a:tcPr anchor="ctr"/>
                </a:tc>
                <a:tc>
                  <a:txBody>
                    <a:bodyPr/>
                    <a:lstStyle/>
                    <a:p>
                      <a:pPr algn="ctr"/>
                      <a:r>
                        <a:rPr lang="en-US" sz="1200" dirty="0"/>
                        <a:t>12/22/2015</a:t>
                      </a:r>
                    </a:p>
                  </a:txBody>
                  <a:tcPr anchor="ctr"/>
                </a:tc>
                <a:tc>
                  <a:txBody>
                    <a:bodyPr/>
                    <a:lstStyle/>
                    <a:p>
                      <a:pPr algn="ctr"/>
                      <a:r>
                        <a:rPr lang="en-US" sz="1200" dirty="0"/>
                        <a:t>12/9/2015</a:t>
                      </a:r>
                    </a:p>
                  </a:txBody>
                  <a:tcPr anchor="ctr"/>
                </a:tc>
                <a:tc>
                  <a:txBody>
                    <a:bodyPr/>
                    <a:lstStyle/>
                    <a:p>
                      <a:pPr algn="ctr"/>
                      <a:r>
                        <a:rPr lang="en-US" sz="1200" dirty="0"/>
                        <a:t>12/8/2015</a:t>
                      </a:r>
                    </a:p>
                  </a:txBody>
                  <a:tcPr anchor="ctr"/>
                </a:tc>
                <a:extLst>
                  <a:ext uri="{0D108BD9-81ED-4DB2-BD59-A6C34878D82A}">
                    <a16:rowId xmlns:a16="http://schemas.microsoft.com/office/drawing/2014/main" val="10002"/>
                  </a:ext>
                </a:extLst>
              </a:tr>
              <a:tr h="506117">
                <a:tc>
                  <a:txBody>
                    <a:bodyPr/>
                    <a:lstStyle/>
                    <a:p>
                      <a:r>
                        <a:rPr lang="en-US" sz="1200" dirty="0"/>
                        <a:t>PI hearing</a:t>
                      </a:r>
                    </a:p>
                  </a:txBody>
                  <a:tcPr anchor="ctr"/>
                </a:tc>
                <a:tc>
                  <a:txBody>
                    <a:bodyPr/>
                    <a:lstStyle/>
                    <a:p>
                      <a:pPr algn="ctr"/>
                      <a:endParaRPr lang="en-US" sz="1200" dirty="0"/>
                    </a:p>
                  </a:txBody>
                  <a:tcPr anchor="ctr"/>
                </a:tc>
                <a:tc>
                  <a:txBody>
                    <a:bodyPr/>
                    <a:lstStyle/>
                    <a:p>
                      <a:pPr algn="ctr"/>
                      <a:endParaRPr lang="en-US" sz="1200" dirty="0"/>
                    </a:p>
                  </a:txBody>
                  <a:tcPr anchor="ctr"/>
                </a:tc>
                <a:tc>
                  <a:txBody>
                    <a:bodyPr/>
                    <a:lstStyle/>
                    <a:p>
                      <a:pPr algn="ctr"/>
                      <a:endParaRPr lang="en-US" sz="1200" dirty="0"/>
                    </a:p>
                  </a:txBody>
                  <a:tcPr anchor="ctr"/>
                </a:tc>
                <a:tc>
                  <a:txBody>
                    <a:bodyPr/>
                    <a:lstStyle/>
                    <a:p>
                      <a:pPr algn="ctr"/>
                      <a:r>
                        <a:rPr lang="en-US" sz="1200" dirty="0"/>
                        <a:t>4/11/2016</a:t>
                      </a:r>
                      <a:br>
                        <a:rPr lang="en-US" sz="1200" dirty="0"/>
                      </a:br>
                      <a:r>
                        <a:rPr lang="en-US" sz="1200" dirty="0"/>
                        <a:t>(6 days)</a:t>
                      </a:r>
                    </a:p>
                  </a:txBody>
                  <a:tcPr anchor="ctr"/>
                </a:tc>
                <a:tc>
                  <a:txBody>
                    <a:bodyPr/>
                    <a:lstStyle/>
                    <a:p>
                      <a:pPr algn="ctr"/>
                      <a:r>
                        <a:rPr lang="en-US" sz="1200" dirty="0"/>
                        <a:t>4/11/2016</a:t>
                      </a:r>
                    </a:p>
                    <a:p>
                      <a:pPr algn="ctr"/>
                      <a:r>
                        <a:rPr lang="en-US" sz="1200" dirty="0"/>
                        <a:t>(4 days)</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dirty="0"/>
                        <a:t>3/21/2016</a:t>
                      </a:r>
                    </a:p>
                    <a:p>
                      <a:pPr marL="0" marR="0" indent="0" algn="ctr" defTabSz="914400" rtl="0" eaLnBrk="1" fontAlgn="auto" latinLnBrk="0" hangingPunct="1">
                        <a:lnSpc>
                          <a:spcPct val="100000"/>
                        </a:lnSpc>
                        <a:spcBef>
                          <a:spcPts val="0"/>
                        </a:spcBef>
                        <a:spcAft>
                          <a:spcPts val="0"/>
                        </a:spcAft>
                        <a:buClrTx/>
                        <a:buSzTx/>
                        <a:buFontTx/>
                        <a:buNone/>
                        <a:tabLst/>
                        <a:defRPr/>
                      </a:pPr>
                      <a:r>
                        <a:rPr lang="en-US" sz="1200" dirty="0"/>
                        <a:t>(10 days)</a:t>
                      </a:r>
                    </a:p>
                  </a:txBody>
                  <a:tcPr anchor="ctr"/>
                </a:tc>
                <a:extLst>
                  <a:ext uri="{0D108BD9-81ED-4DB2-BD59-A6C34878D82A}">
                    <a16:rowId xmlns:a16="http://schemas.microsoft.com/office/drawing/2014/main" val="10003"/>
                  </a:ext>
                </a:extLst>
              </a:tr>
              <a:tr h="362221">
                <a:tc>
                  <a:txBody>
                    <a:bodyPr/>
                    <a:lstStyle/>
                    <a:p>
                      <a:r>
                        <a:rPr lang="en-US" sz="1200" dirty="0"/>
                        <a:t>PI</a:t>
                      </a:r>
                    </a:p>
                  </a:txBody>
                  <a:tcPr anchor="ctr"/>
                </a:tc>
                <a:tc>
                  <a:txBody>
                    <a:bodyPr/>
                    <a:lstStyle/>
                    <a:p>
                      <a:pPr algn="ctr"/>
                      <a:endParaRPr lang="en-US" sz="1200" dirty="0"/>
                    </a:p>
                  </a:txBody>
                  <a:tcPr anchor="ctr"/>
                </a:tc>
                <a:tc>
                  <a:txBody>
                    <a:bodyPr/>
                    <a:lstStyle/>
                    <a:p>
                      <a:pPr algn="ctr"/>
                      <a:endParaRPr lang="en-US" sz="1200" dirty="0"/>
                    </a:p>
                  </a:txBody>
                  <a:tcPr anchor="ctr"/>
                </a:tc>
                <a:tc>
                  <a:txBody>
                    <a:bodyPr/>
                    <a:lstStyle/>
                    <a:p>
                      <a:pPr algn="ctr"/>
                      <a:endParaRPr lang="en-US" sz="1200" dirty="0"/>
                    </a:p>
                  </a:txBody>
                  <a:tcPr anchor="ctr"/>
                </a:tc>
                <a:tc>
                  <a:txBody>
                    <a:bodyPr/>
                    <a:lstStyle/>
                    <a:p>
                      <a:pPr algn="ctr"/>
                      <a:r>
                        <a:rPr lang="en-US" sz="1200" dirty="0"/>
                        <a:t>6/14/2016</a:t>
                      </a:r>
                      <a:r>
                        <a:rPr lang="en-US" sz="1200" baseline="30000" dirty="0"/>
                        <a:t>1</a:t>
                      </a:r>
                    </a:p>
                  </a:txBody>
                  <a:tcPr anchor="ctr"/>
                </a:tc>
                <a:tc>
                  <a:txBody>
                    <a:bodyPr/>
                    <a:lstStyle/>
                    <a:p>
                      <a:pPr algn="ctr"/>
                      <a:r>
                        <a:rPr lang="en-US" sz="1200" dirty="0"/>
                        <a:t>5/9/2016</a:t>
                      </a:r>
                      <a:r>
                        <a:rPr lang="en-US" sz="1200" baseline="30000" dirty="0"/>
                        <a:t>2</a:t>
                      </a:r>
                    </a:p>
                  </a:txBody>
                  <a:tcPr anchor="ctr"/>
                </a:tc>
                <a:tc>
                  <a:txBody>
                    <a:bodyPr/>
                    <a:lstStyle/>
                    <a:p>
                      <a:pPr algn="ctr"/>
                      <a:r>
                        <a:rPr lang="en-US" sz="1200" dirty="0"/>
                        <a:t>3/21/2016</a:t>
                      </a:r>
                      <a:r>
                        <a:rPr lang="en-US" sz="1200" baseline="30000" dirty="0"/>
                        <a:t>3</a:t>
                      </a:r>
                    </a:p>
                  </a:txBody>
                  <a:tcPr anchor="ctr"/>
                </a:tc>
                <a:extLst>
                  <a:ext uri="{0D108BD9-81ED-4DB2-BD59-A6C34878D82A}">
                    <a16:rowId xmlns:a16="http://schemas.microsoft.com/office/drawing/2014/main" val="10004"/>
                  </a:ext>
                </a:extLst>
              </a:tr>
              <a:tr h="362221">
                <a:tc>
                  <a:txBody>
                    <a:bodyPr/>
                    <a:lstStyle/>
                    <a:p>
                      <a:r>
                        <a:rPr lang="en-US" sz="1200" dirty="0"/>
                        <a:t>PI appeal</a:t>
                      </a:r>
                    </a:p>
                  </a:txBody>
                  <a:tcPr anchor="ctr"/>
                </a:tc>
                <a:tc>
                  <a:txBody>
                    <a:bodyPr/>
                    <a:lstStyle/>
                    <a:p>
                      <a:pPr algn="ctr"/>
                      <a:endParaRPr lang="en-US" sz="1200" dirty="0"/>
                    </a:p>
                  </a:txBody>
                  <a:tcPr anchor="ctr"/>
                </a:tc>
                <a:tc>
                  <a:txBody>
                    <a:bodyPr/>
                    <a:lstStyle/>
                    <a:p>
                      <a:pPr algn="ctr"/>
                      <a:endParaRPr lang="en-US" sz="1200"/>
                    </a:p>
                  </a:txBody>
                  <a:tcPr anchor="ctr"/>
                </a:tc>
                <a:tc>
                  <a:txBody>
                    <a:bodyPr/>
                    <a:lstStyle/>
                    <a:p>
                      <a:pPr algn="ctr"/>
                      <a:endParaRPr lang="en-US" sz="1200" dirty="0"/>
                    </a:p>
                  </a:txBody>
                  <a:tcPr anchor="ctr"/>
                </a:tc>
                <a:tc>
                  <a:txBody>
                    <a:bodyPr/>
                    <a:lstStyle/>
                    <a:p>
                      <a:pPr algn="ctr"/>
                      <a:r>
                        <a:rPr lang="en-US" sz="1200" dirty="0"/>
                        <a:t>10/31/2016</a:t>
                      </a:r>
                    </a:p>
                  </a:txBody>
                  <a:tcPr anchor="ctr"/>
                </a:tc>
                <a:tc>
                  <a:txBody>
                    <a:bodyPr/>
                    <a:lstStyle/>
                    <a:p>
                      <a:pPr algn="ctr"/>
                      <a:r>
                        <a:rPr lang="en-US" sz="1200" dirty="0"/>
                        <a:t>9/27/2016</a:t>
                      </a:r>
                    </a:p>
                  </a:txBody>
                  <a:tcPr anchor="ctr"/>
                </a:tc>
                <a:tc>
                  <a:txBody>
                    <a:bodyPr/>
                    <a:lstStyle/>
                    <a:p>
                      <a:pPr algn="ctr"/>
                      <a:r>
                        <a:rPr lang="en-US" sz="1200" dirty="0"/>
                        <a:t>None</a:t>
                      </a:r>
                    </a:p>
                  </a:txBody>
                  <a:tcPr anchor="ctr"/>
                </a:tc>
                <a:extLst>
                  <a:ext uri="{0D108BD9-81ED-4DB2-BD59-A6C34878D82A}">
                    <a16:rowId xmlns:a16="http://schemas.microsoft.com/office/drawing/2014/main" val="10005"/>
                  </a:ext>
                </a:extLst>
              </a:tr>
              <a:tr h="506117">
                <a:tc>
                  <a:txBody>
                    <a:bodyPr/>
                    <a:lstStyle/>
                    <a:p>
                      <a:r>
                        <a:rPr lang="en-US" sz="1200" dirty="0"/>
                        <a:t>Merits hearing (trial days)</a:t>
                      </a:r>
                    </a:p>
                  </a:txBody>
                  <a:tcPr anchor="ctr"/>
                </a:tc>
                <a:tc>
                  <a:txBody>
                    <a:bodyPr/>
                    <a:lstStyle/>
                    <a:p>
                      <a:pPr algn="ctr"/>
                      <a:r>
                        <a:rPr lang="en-US" sz="1200" dirty="0"/>
                        <a:t>4/24/2017</a:t>
                      </a:r>
                      <a:br>
                        <a:rPr lang="en-US" sz="1200" dirty="0"/>
                      </a:br>
                      <a:r>
                        <a:rPr lang="en-US" sz="1200" dirty="0"/>
                        <a:t>(10 days)</a:t>
                      </a:r>
                    </a:p>
                  </a:txBody>
                  <a:tcPr anchor="ctr"/>
                </a:tc>
                <a:tc>
                  <a:txBody>
                    <a:bodyPr/>
                    <a:lstStyle/>
                    <a:p>
                      <a:pPr algn="ctr"/>
                      <a:r>
                        <a:rPr lang="en-US" sz="1200" dirty="0"/>
                        <a:t>11/21/2016</a:t>
                      </a:r>
                    </a:p>
                    <a:p>
                      <a:pPr algn="ctr"/>
                      <a:r>
                        <a:rPr lang="en-US" sz="1200" dirty="0"/>
                        <a:t>(20 days)</a:t>
                      </a:r>
                    </a:p>
                  </a:txBody>
                  <a:tcPr anchor="ctr"/>
                </a:tc>
                <a:tc>
                  <a:txBody>
                    <a:bodyPr/>
                    <a:lstStyle/>
                    <a:p>
                      <a:pPr algn="ctr"/>
                      <a:r>
                        <a:rPr lang="en-US" sz="1200" dirty="0"/>
                        <a:t>12/5/2016</a:t>
                      </a:r>
                      <a:br>
                        <a:rPr lang="en-US" sz="1200" dirty="0"/>
                      </a:br>
                      <a:r>
                        <a:rPr lang="en-US" sz="1200" dirty="0"/>
                        <a:t>(13 days)</a:t>
                      </a:r>
                    </a:p>
                  </a:txBody>
                  <a:tcPr anchor="ctr"/>
                </a:tc>
                <a:tc>
                  <a:txBody>
                    <a:bodyPr/>
                    <a:lstStyle/>
                    <a:p>
                      <a:pPr algn="ctr"/>
                      <a:endParaRPr lang="en-US" sz="1200" dirty="0"/>
                    </a:p>
                  </a:txBody>
                  <a:tcPr anchor="ctr"/>
                </a:tc>
                <a:tc>
                  <a:txBody>
                    <a:bodyPr/>
                    <a:lstStyle/>
                    <a:p>
                      <a:pPr algn="ctr"/>
                      <a:endParaRPr lang="en-US" sz="1200" dirty="0"/>
                    </a:p>
                  </a:txBody>
                  <a:tcPr anchor="ctr"/>
                </a:tc>
                <a:tc>
                  <a:txBody>
                    <a:bodyPr/>
                    <a:lstStyle/>
                    <a:p>
                      <a:pPr algn="ctr"/>
                      <a:endParaRPr lang="en-US" sz="1200" dirty="0"/>
                    </a:p>
                  </a:txBody>
                  <a:tcPr anchor="ctr"/>
                </a:tc>
                <a:extLst>
                  <a:ext uri="{0D108BD9-81ED-4DB2-BD59-A6C34878D82A}">
                    <a16:rowId xmlns:a16="http://schemas.microsoft.com/office/drawing/2014/main" val="10006"/>
                  </a:ext>
                </a:extLst>
              </a:tr>
              <a:tr h="506117">
                <a:tc>
                  <a:txBody>
                    <a:bodyPr/>
                    <a:lstStyle/>
                    <a:p>
                      <a:r>
                        <a:rPr lang="en-US" sz="1200" dirty="0"/>
                        <a:t>Live witnesses</a:t>
                      </a:r>
                    </a:p>
                  </a:txBody>
                  <a:tcPr anchor="ctr"/>
                </a:tc>
                <a:tc>
                  <a:txBody>
                    <a:bodyPr/>
                    <a:lstStyle/>
                    <a:p>
                      <a:pPr algn="ctr"/>
                      <a:r>
                        <a:rPr lang="en-US" sz="1200" dirty="0">
                          <a:solidFill>
                            <a:srgbClr val="FF0000"/>
                          </a:solidFill>
                        </a:rPr>
                        <a:t>6-8 fact</a:t>
                      </a:r>
                    </a:p>
                    <a:p>
                      <a:pPr algn="ctr"/>
                      <a:r>
                        <a:rPr lang="en-US" sz="1200" dirty="0"/>
                        <a:t>3 experts</a:t>
                      </a:r>
                    </a:p>
                  </a:txBody>
                  <a:tcPr anchor="ctr"/>
                </a:tc>
                <a:tc>
                  <a:txBody>
                    <a:bodyPr/>
                    <a:lstStyle/>
                    <a:p>
                      <a:pPr algn="ctr"/>
                      <a:r>
                        <a:rPr lang="en-US" sz="1200" dirty="0"/>
                        <a:t>29 fact</a:t>
                      </a:r>
                    </a:p>
                    <a:p>
                      <a:pPr algn="ctr"/>
                      <a:r>
                        <a:rPr lang="en-US" sz="1200" dirty="0"/>
                        <a:t>5 experts</a:t>
                      </a:r>
                    </a:p>
                  </a:txBody>
                  <a:tcPr anchor="ctr"/>
                </a:tc>
                <a:tc>
                  <a:txBody>
                    <a:bodyPr/>
                    <a:lstStyle/>
                    <a:p>
                      <a:pPr algn="ctr"/>
                      <a:r>
                        <a:rPr lang="en-US" sz="1200" dirty="0"/>
                        <a:t>&gt;30 fact</a:t>
                      </a:r>
                    </a:p>
                    <a:p>
                      <a:pPr algn="ctr"/>
                      <a:r>
                        <a:rPr lang="en-US" sz="1200" dirty="0"/>
                        <a:t>7 experts</a:t>
                      </a:r>
                    </a:p>
                  </a:txBody>
                  <a:tcPr anchor="ctr"/>
                </a:tc>
                <a:tc>
                  <a:txBody>
                    <a:bodyPr/>
                    <a:lstStyle/>
                    <a:p>
                      <a:pPr algn="ctr"/>
                      <a:endParaRPr lang="en-US" sz="1200" dirty="0"/>
                    </a:p>
                  </a:txBody>
                  <a:tcPr anchor="ctr"/>
                </a:tc>
                <a:tc>
                  <a:txBody>
                    <a:bodyPr/>
                    <a:lstStyle/>
                    <a:p>
                      <a:pPr algn="ctr"/>
                      <a:endParaRPr lang="en-US" sz="1200" dirty="0"/>
                    </a:p>
                  </a:txBody>
                  <a:tcPr anchor="ctr"/>
                </a:tc>
                <a:tc>
                  <a:txBody>
                    <a:bodyPr/>
                    <a:lstStyle/>
                    <a:p>
                      <a:pPr algn="ctr"/>
                      <a:endParaRPr lang="en-US" sz="1200" dirty="0"/>
                    </a:p>
                  </a:txBody>
                  <a:tcPr anchor="ctr"/>
                </a:tc>
                <a:extLst>
                  <a:ext uri="{0D108BD9-81ED-4DB2-BD59-A6C34878D82A}">
                    <a16:rowId xmlns:a16="http://schemas.microsoft.com/office/drawing/2014/main" val="10007"/>
                  </a:ext>
                </a:extLst>
              </a:tr>
              <a:tr h="506117">
                <a:tc>
                  <a:txBody>
                    <a:bodyPr/>
                    <a:lstStyle/>
                    <a:p>
                      <a:r>
                        <a:rPr lang="en-US" sz="1200" dirty="0"/>
                        <a:t>Initial merits decision (FTC)</a:t>
                      </a:r>
                    </a:p>
                  </a:txBody>
                  <a:tcPr anchor="ctr"/>
                </a:tc>
                <a:tc>
                  <a:txBody>
                    <a:bodyPr/>
                    <a:lstStyle/>
                    <a:p>
                      <a:pPr algn="ctr"/>
                      <a:r>
                        <a:rPr lang="en-US" sz="1200" dirty="0"/>
                        <a:t>--</a:t>
                      </a:r>
                    </a:p>
                  </a:txBody>
                  <a:tcPr anchor="ctr"/>
                </a:tc>
                <a:tc>
                  <a:txBody>
                    <a:bodyPr/>
                    <a:lstStyle/>
                    <a:p>
                      <a:pPr algn="ctr"/>
                      <a:r>
                        <a:rPr lang="en-US" sz="1200" dirty="0"/>
                        <a:t>--</a:t>
                      </a:r>
                    </a:p>
                  </a:txBody>
                  <a:tcPr anchor="ctr"/>
                </a:tc>
                <a:tc>
                  <a:txBody>
                    <a:bodyPr/>
                    <a:lstStyle/>
                    <a:p>
                      <a:pPr algn="ctr"/>
                      <a:r>
                        <a:rPr lang="en-US" sz="1200" dirty="0"/>
                        <a:t>--</a:t>
                      </a:r>
                    </a:p>
                  </a:txBody>
                  <a:tcPr anchor="ctr"/>
                </a:tc>
                <a:tc>
                  <a:txBody>
                    <a:bodyPr/>
                    <a:lstStyle/>
                    <a:p>
                      <a:pPr algn="ctr"/>
                      <a:endParaRPr lang="en-US" sz="1200" dirty="0"/>
                    </a:p>
                  </a:txBody>
                  <a:tcPr anchor="ctr"/>
                </a:tc>
                <a:tc>
                  <a:txBody>
                    <a:bodyPr/>
                    <a:lstStyle/>
                    <a:p>
                      <a:pPr algn="ctr"/>
                      <a:endParaRPr lang="en-US" sz="1200" dirty="0"/>
                    </a:p>
                  </a:txBody>
                  <a:tcPr anchor="ctr"/>
                </a:tc>
                <a:tc>
                  <a:txBody>
                    <a:bodyPr/>
                    <a:lstStyle/>
                    <a:p>
                      <a:pPr algn="ctr"/>
                      <a:endParaRPr lang="en-US" sz="1200" dirty="0"/>
                    </a:p>
                  </a:txBody>
                  <a:tcPr anchor="ctr"/>
                </a:tc>
                <a:extLst>
                  <a:ext uri="{0D108BD9-81ED-4DB2-BD59-A6C34878D82A}">
                    <a16:rowId xmlns:a16="http://schemas.microsoft.com/office/drawing/2014/main" val="10008"/>
                  </a:ext>
                </a:extLst>
              </a:tr>
              <a:tr h="362221">
                <a:tc>
                  <a:txBody>
                    <a:bodyPr/>
                    <a:lstStyle/>
                    <a:p>
                      <a:r>
                        <a:rPr lang="en-US" sz="1200" dirty="0"/>
                        <a:t>Final decision</a:t>
                      </a:r>
                    </a:p>
                  </a:txBody>
                  <a:tcPr anchor="ctr"/>
                </a:tc>
                <a:tc>
                  <a:txBody>
                    <a:bodyPr/>
                    <a:lstStyle/>
                    <a:p>
                      <a:pPr algn="ctr"/>
                      <a:r>
                        <a:rPr lang="en-US" sz="1200" dirty="0"/>
                        <a:t>6/21/2017</a:t>
                      </a:r>
                    </a:p>
                  </a:txBody>
                  <a:tcPr anchor="ctr"/>
                </a:tc>
                <a:tc>
                  <a:txBody>
                    <a:bodyPr/>
                    <a:lstStyle/>
                    <a:p>
                      <a:pPr algn="ctr"/>
                      <a:r>
                        <a:rPr lang="en-US" sz="1200" dirty="0"/>
                        <a:t>2/8/2017</a:t>
                      </a:r>
                    </a:p>
                  </a:txBody>
                  <a:tcPr anchor="ctr"/>
                </a:tc>
                <a:tc>
                  <a:txBody>
                    <a:bodyPr/>
                    <a:lstStyle/>
                    <a:p>
                      <a:pPr algn="ctr"/>
                      <a:r>
                        <a:rPr lang="en-US" sz="1200" dirty="0"/>
                        <a:t>1/23/2017</a:t>
                      </a:r>
                    </a:p>
                  </a:txBody>
                  <a:tcPr anchor="ctr"/>
                </a:tc>
                <a:tc>
                  <a:txBody>
                    <a:bodyPr/>
                    <a:lstStyle/>
                    <a:p>
                      <a:pPr algn="ctr"/>
                      <a:endParaRPr lang="en-US" sz="1200" dirty="0"/>
                    </a:p>
                  </a:txBody>
                  <a:tcPr anchor="ctr"/>
                </a:tc>
                <a:tc>
                  <a:txBody>
                    <a:bodyPr/>
                    <a:lstStyle/>
                    <a:p>
                      <a:pPr algn="ctr"/>
                      <a:endParaRPr lang="en-US" sz="1200" dirty="0"/>
                    </a:p>
                  </a:txBody>
                  <a:tcPr anchor="ctr"/>
                </a:tc>
                <a:tc>
                  <a:txBody>
                    <a:bodyPr/>
                    <a:lstStyle/>
                    <a:p>
                      <a:pPr algn="ctr"/>
                      <a:endParaRPr lang="en-US" sz="1200" dirty="0"/>
                    </a:p>
                  </a:txBody>
                  <a:tcPr anchor="ctr"/>
                </a:tc>
                <a:extLst>
                  <a:ext uri="{0D108BD9-81ED-4DB2-BD59-A6C34878D82A}">
                    <a16:rowId xmlns:a16="http://schemas.microsoft.com/office/drawing/2014/main" val="10009"/>
                  </a:ext>
                </a:extLst>
              </a:tr>
              <a:tr h="362221">
                <a:tc>
                  <a:txBody>
                    <a:bodyPr/>
                    <a:lstStyle/>
                    <a:p>
                      <a:r>
                        <a:rPr lang="en-US" sz="1200" dirty="0"/>
                        <a:t>Merits</a:t>
                      </a:r>
                      <a:r>
                        <a:rPr lang="en-US" sz="1200" baseline="0" dirty="0"/>
                        <a:t> appeal</a:t>
                      </a:r>
                      <a:endParaRPr lang="en-US" sz="1200" dirty="0"/>
                    </a:p>
                  </a:txBody>
                  <a:tcPr anchor="ctr"/>
                </a:tc>
                <a:tc>
                  <a:txBody>
                    <a:bodyPr/>
                    <a:lstStyle/>
                    <a:p>
                      <a:pPr algn="ctr"/>
                      <a:r>
                        <a:rPr lang="en-US" sz="1200" dirty="0"/>
                        <a:t>None</a:t>
                      </a:r>
                    </a:p>
                  </a:txBody>
                  <a:tcPr anchor="ctr"/>
                </a:tc>
                <a:tc>
                  <a:txBody>
                    <a:bodyPr/>
                    <a:lstStyle/>
                    <a:p>
                      <a:pPr algn="ctr"/>
                      <a:r>
                        <a:rPr lang="en-US" sz="1200" dirty="0"/>
                        <a:t>4/28/2017</a:t>
                      </a:r>
                    </a:p>
                  </a:txBody>
                  <a:tcPr anchor="ctr"/>
                </a:tc>
                <a:tc>
                  <a:txBody>
                    <a:bodyPr/>
                    <a:lstStyle/>
                    <a:p>
                      <a:pPr algn="ctr"/>
                      <a:r>
                        <a:rPr lang="en-US" sz="1200" dirty="0"/>
                        <a:t>None</a:t>
                      </a:r>
                    </a:p>
                  </a:txBody>
                  <a:tcPr anchor="ctr"/>
                </a:tc>
                <a:tc>
                  <a:txBody>
                    <a:bodyPr/>
                    <a:lstStyle/>
                    <a:p>
                      <a:pPr algn="ctr"/>
                      <a:endParaRPr lang="en-US" sz="1200" dirty="0"/>
                    </a:p>
                  </a:txBody>
                  <a:tcPr anchor="ctr"/>
                </a:tc>
                <a:tc>
                  <a:txBody>
                    <a:bodyPr/>
                    <a:lstStyle/>
                    <a:p>
                      <a:pPr algn="ctr"/>
                      <a:endParaRPr lang="en-US" sz="1200" dirty="0"/>
                    </a:p>
                  </a:txBody>
                  <a:tcPr anchor="ctr"/>
                </a:tc>
                <a:tc>
                  <a:txBody>
                    <a:bodyPr/>
                    <a:lstStyle/>
                    <a:p>
                      <a:pPr algn="ctr"/>
                      <a:endParaRPr lang="en-US" sz="1200" dirty="0"/>
                    </a:p>
                  </a:txBody>
                  <a:tcPr anchor="ctr"/>
                </a:tc>
                <a:extLst>
                  <a:ext uri="{0D108BD9-81ED-4DB2-BD59-A6C34878D82A}">
                    <a16:rowId xmlns:a16="http://schemas.microsoft.com/office/drawing/2014/main" val="10010"/>
                  </a:ext>
                </a:extLst>
              </a:tr>
              <a:tr h="506117">
                <a:tc>
                  <a:txBody>
                    <a:bodyPr/>
                    <a:lstStyle/>
                    <a:p>
                      <a:r>
                        <a:rPr lang="en-US" sz="1200" dirty="0"/>
                        <a:t>Total time to conclusion</a:t>
                      </a:r>
                    </a:p>
                  </a:txBody>
                  <a:tcPr anchor="ctr"/>
                </a:tc>
                <a:tc>
                  <a:txBody>
                    <a:bodyPr/>
                    <a:lstStyle/>
                    <a:p>
                      <a:pPr algn="ctr"/>
                      <a:r>
                        <a:rPr lang="en-US" sz="1200" dirty="0"/>
                        <a:t>7 months</a:t>
                      </a:r>
                    </a:p>
                  </a:txBody>
                  <a:tcPr anchor="ctr"/>
                </a:tc>
                <a:tc>
                  <a:txBody>
                    <a:bodyPr/>
                    <a:lstStyle/>
                    <a:p>
                      <a:pPr algn="ctr"/>
                      <a:r>
                        <a:rPr lang="en-US" sz="1200" dirty="0"/>
                        <a:t>6.5 months (</a:t>
                      </a:r>
                      <a:r>
                        <a:rPr lang="en-US" sz="1200" dirty="0" err="1"/>
                        <a:t>tr</a:t>
                      </a:r>
                      <a:r>
                        <a:rPr lang="en-US" sz="1200" dirty="0"/>
                        <a:t>)</a:t>
                      </a:r>
                    </a:p>
                    <a:p>
                      <a:pPr algn="ctr"/>
                      <a:r>
                        <a:rPr lang="en-US" sz="1200" dirty="0"/>
                        <a:t>2.5 months (a)</a:t>
                      </a:r>
                    </a:p>
                  </a:txBody>
                  <a:tcPr anchor="ctr"/>
                </a:tc>
                <a:tc>
                  <a:txBody>
                    <a:bodyPr/>
                    <a:lstStyle/>
                    <a:p>
                      <a:pPr algn="ctr"/>
                      <a:r>
                        <a:rPr lang="en-US" sz="1200" dirty="0"/>
                        <a:t>6 months</a:t>
                      </a:r>
                    </a:p>
                  </a:txBody>
                  <a:tcPr anchor="ctr"/>
                </a:tc>
                <a:tc>
                  <a:txBody>
                    <a:bodyPr/>
                    <a:lstStyle/>
                    <a:p>
                      <a:pPr algn="ctr"/>
                      <a:r>
                        <a:rPr lang="en-US" sz="1200" dirty="0"/>
                        <a:t>6 months (PI)</a:t>
                      </a:r>
                    </a:p>
                    <a:p>
                      <a:pPr algn="ctr"/>
                      <a:r>
                        <a:rPr lang="en-US" sz="1200" dirty="0"/>
                        <a:t>4.5 months (A)</a:t>
                      </a:r>
                    </a:p>
                  </a:txBody>
                  <a:tcPr anchor="ctr"/>
                </a:tc>
                <a:tc>
                  <a:txBody>
                    <a:bodyPr/>
                    <a:lstStyle/>
                    <a:p>
                      <a:pPr algn="ctr"/>
                      <a:r>
                        <a:rPr lang="en-US" sz="1200" dirty="0"/>
                        <a:t>5 months</a:t>
                      </a:r>
                    </a:p>
                    <a:p>
                      <a:pPr algn="ctr"/>
                      <a:r>
                        <a:rPr lang="en-US" sz="1200" dirty="0"/>
                        <a:t>4 months</a:t>
                      </a:r>
                    </a:p>
                  </a:txBody>
                  <a:tcPr anchor="ctr"/>
                </a:tc>
                <a:tc>
                  <a:txBody>
                    <a:bodyPr/>
                    <a:lstStyle/>
                    <a:p>
                      <a:pPr algn="ctr"/>
                      <a:r>
                        <a:rPr lang="en-US" sz="1200" dirty="0"/>
                        <a:t>3.5 months</a:t>
                      </a:r>
                    </a:p>
                  </a:txBody>
                  <a:tcPr anchor="ctr"/>
                </a:tc>
                <a:extLst>
                  <a:ext uri="{0D108BD9-81ED-4DB2-BD59-A6C34878D82A}">
                    <a16:rowId xmlns:a16="http://schemas.microsoft.com/office/drawing/2014/main" val="10011"/>
                  </a:ext>
                </a:extLst>
              </a:tr>
            </a:tbl>
          </a:graphicData>
        </a:graphic>
      </p:graphicFrame>
      <p:cxnSp>
        <p:nvCxnSpPr>
          <p:cNvPr id="6" name="Straight Arrow Connector 5"/>
          <p:cNvCxnSpPr/>
          <p:nvPr/>
        </p:nvCxnSpPr>
        <p:spPr>
          <a:xfrm>
            <a:off x="2270772" y="2068767"/>
            <a:ext cx="0" cy="1207817"/>
          </a:xfrm>
          <a:prstGeom prst="straightConnector1">
            <a:avLst/>
          </a:prstGeom>
          <a:ln w="22225">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3416312" y="2059590"/>
            <a:ext cx="0" cy="1221740"/>
          </a:xfrm>
          <a:prstGeom prst="straightConnector1">
            <a:avLst/>
          </a:prstGeom>
          <a:ln w="22225">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H="1">
            <a:off x="4572000" y="2059590"/>
            <a:ext cx="293" cy="1215390"/>
          </a:xfrm>
          <a:prstGeom prst="straightConnector1">
            <a:avLst/>
          </a:prstGeom>
          <a:ln w="22225">
            <a:tailEnd type="triangle"/>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rot="16200000">
            <a:off x="7041426" y="4121914"/>
            <a:ext cx="2182713" cy="461665"/>
          </a:xfrm>
          <a:prstGeom prst="rect">
            <a:avLst/>
          </a:prstGeom>
          <a:noFill/>
        </p:spPr>
        <p:txBody>
          <a:bodyPr wrap="none" rtlCol="0">
            <a:spAutoFit/>
          </a:bodyPr>
          <a:lstStyle/>
          <a:p>
            <a:r>
              <a:rPr lang="en-US" sz="1200" dirty="0"/>
              <a:t>Transaction abandoned after </a:t>
            </a:r>
            <a:br>
              <a:rPr lang="en-US" sz="1200" dirty="0"/>
            </a:br>
            <a:r>
              <a:rPr lang="en-US" sz="1200" dirty="0"/>
              <a:t>PI entered</a:t>
            </a:r>
          </a:p>
        </p:txBody>
      </p:sp>
      <p:sp>
        <p:nvSpPr>
          <p:cNvPr id="10" name="TextBox 9"/>
          <p:cNvSpPr txBox="1"/>
          <p:nvPr/>
        </p:nvSpPr>
        <p:spPr>
          <a:xfrm rot="16200000">
            <a:off x="1883264" y="2542716"/>
            <a:ext cx="1079820" cy="246221"/>
          </a:xfrm>
          <a:prstGeom prst="rect">
            <a:avLst/>
          </a:prstGeom>
          <a:noFill/>
        </p:spPr>
        <p:txBody>
          <a:bodyPr wrap="square" rtlCol="0">
            <a:spAutoFit/>
          </a:bodyPr>
          <a:lstStyle/>
          <a:p>
            <a:pPr algn="ctr"/>
            <a:r>
              <a:rPr lang="en-US" sz="1000" dirty="0"/>
              <a:t>Consolidated</a:t>
            </a:r>
          </a:p>
        </p:txBody>
      </p:sp>
      <p:sp>
        <p:nvSpPr>
          <p:cNvPr id="12" name="TextBox 11"/>
          <p:cNvSpPr txBox="1"/>
          <p:nvPr/>
        </p:nvSpPr>
        <p:spPr>
          <a:xfrm rot="16200000">
            <a:off x="3054840" y="2542382"/>
            <a:ext cx="1079820" cy="246221"/>
          </a:xfrm>
          <a:prstGeom prst="rect">
            <a:avLst/>
          </a:prstGeom>
          <a:noFill/>
        </p:spPr>
        <p:txBody>
          <a:bodyPr wrap="square" rtlCol="0">
            <a:spAutoFit/>
          </a:bodyPr>
          <a:lstStyle/>
          <a:p>
            <a:pPr algn="ctr"/>
            <a:r>
              <a:rPr lang="en-US" sz="1000" dirty="0"/>
              <a:t>Consolidated</a:t>
            </a:r>
          </a:p>
        </p:txBody>
      </p:sp>
      <p:sp>
        <p:nvSpPr>
          <p:cNvPr id="14" name="TextBox 13"/>
          <p:cNvSpPr txBox="1"/>
          <p:nvPr/>
        </p:nvSpPr>
        <p:spPr>
          <a:xfrm rot="16200000">
            <a:off x="4204825" y="2542382"/>
            <a:ext cx="1079820" cy="246221"/>
          </a:xfrm>
          <a:prstGeom prst="rect">
            <a:avLst/>
          </a:prstGeom>
          <a:noFill/>
        </p:spPr>
        <p:txBody>
          <a:bodyPr wrap="square" rtlCol="0">
            <a:spAutoFit/>
          </a:bodyPr>
          <a:lstStyle/>
          <a:p>
            <a:pPr algn="ctr"/>
            <a:r>
              <a:rPr lang="en-US" sz="1000" dirty="0"/>
              <a:t>Consolidated</a:t>
            </a:r>
          </a:p>
        </p:txBody>
      </p:sp>
      <p:sp>
        <p:nvSpPr>
          <p:cNvPr id="15" name="TextBox 14"/>
          <p:cNvSpPr txBox="1"/>
          <p:nvPr/>
        </p:nvSpPr>
        <p:spPr>
          <a:xfrm rot="16200000">
            <a:off x="4678372" y="4004022"/>
            <a:ext cx="2230861" cy="830997"/>
          </a:xfrm>
          <a:prstGeom prst="rect">
            <a:avLst/>
          </a:prstGeom>
          <a:noFill/>
        </p:spPr>
        <p:txBody>
          <a:bodyPr wrap="square" rtlCol="0">
            <a:spAutoFit/>
          </a:bodyPr>
          <a:lstStyle/>
          <a:p>
            <a:r>
              <a:rPr lang="en-US" sz="1200" dirty="0"/>
              <a:t>Transaction abandoned after PI entered and administrative complaint dismissed on 3/20/2017</a:t>
            </a:r>
          </a:p>
        </p:txBody>
      </p:sp>
      <p:sp>
        <p:nvSpPr>
          <p:cNvPr id="5" name="TextBox 4"/>
          <p:cNvSpPr txBox="1"/>
          <p:nvPr/>
        </p:nvSpPr>
        <p:spPr>
          <a:xfrm>
            <a:off x="5184882" y="6190409"/>
            <a:ext cx="2457724" cy="646331"/>
          </a:xfrm>
          <a:prstGeom prst="rect">
            <a:avLst/>
          </a:prstGeom>
          <a:noFill/>
        </p:spPr>
        <p:txBody>
          <a:bodyPr wrap="none" rtlCol="0">
            <a:spAutoFit/>
          </a:bodyPr>
          <a:lstStyle/>
          <a:p>
            <a:r>
              <a:rPr lang="en-US" sz="1200" baseline="30000" dirty="0"/>
              <a:t>1 </a:t>
            </a:r>
            <a:r>
              <a:rPr lang="en-US" sz="1200" dirty="0"/>
              <a:t>PI</a:t>
            </a:r>
            <a:r>
              <a:rPr lang="en-US" sz="1200"/>
              <a:t>: Witness </a:t>
            </a:r>
            <a:r>
              <a:rPr lang="en-US" sz="1200" dirty="0"/>
              <a:t>count not reported</a:t>
            </a:r>
            <a:endParaRPr lang="en-US" sz="1200" baseline="30000" dirty="0"/>
          </a:p>
          <a:p>
            <a:r>
              <a:rPr lang="en-US" sz="1200" baseline="30000" dirty="0"/>
              <a:t>2</a:t>
            </a:r>
            <a:r>
              <a:rPr lang="en-US" sz="1200" dirty="0"/>
              <a:t> PI: 14 fact witnesses; 2 experts.</a:t>
            </a:r>
          </a:p>
          <a:p>
            <a:r>
              <a:rPr lang="en-US" sz="1200" baseline="30000" dirty="0"/>
              <a:t>3</a:t>
            </a:r>
            <a:r>
              <a:rPr lang="en-US" sz="1200" dirty="0"/>
              <a:t> PI: 10 fact witnesses; 5 experts</a:t>
            </a:r>
            <a:endParaRPr lang="en-US" dirty="0"/>
          </a:p>
        </p:txBody>
      </p:sp>
      <p:sp>
        <p:nvSpPr>
          <p:cNvPr id="16" name="TextBox 15"/>
          <p:cNvSpPr txBox="1"/>
          <p:nvPr/>
        </p:nvSpPr>
        <p:spPr>
          <a:xfrm rot="16200000">
            <a:off x="5845644" y="3991210"/>
            <a:ext cx="2207933" cy="830997"/>
          </a:xfrm>
          <a:prstGeom prst="rect">
            <a:avLst/>
          </a:prstGeom>
          <a:noFill/>
        </p:spPr>
        <p:txBody>
          <a:bodyPr wrap="square" rtlCol="0">
            <a:spAutoFit/>
          </a:bodyPr>
          <a:lstStyle/>
          <a:p>
            <a:r>
              <a:rPr lang="en-US" sz="1200" dirty="0"/>
              <a:t>Transaction abandoned after PI entered and administrative complaint dismissed on 10/23/2016</a:t>
            </a:r>
          </a:p>
        </p:txBody>
      </p:sp>
    </p:spTree>
    <p:extLst>
      <p:ext uri="{BB962C8B-B14F-4D97-AF65-F5344CB8AC3E}">
        <p14:creationId xmlns:p14="http://schemas.microsoft.com/office/powerpoint/2010/main" val="1797894096"/>
      </p:ext>
    </p:extLst>
  </p:cSld>
  <p:clrMapOvr>
    <a:masterClrMapping/>
  </p:clrMapOvr>
</p:sld>
</file>

<file path=ppt/theme/theme1.xml><?xml version="1.0" encoding="utf-8"?>
<a:theme xmlns:a="http://schemas.openxmlformats.org/drawingml/2006/main" name="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Edge</Template>
  <TotalTime>26049</TotalTime>
  <Words>9834</Words>
  <Application>Microsoft Office PowerPoint</Application>
  <PresentationFormat>On-screen Show (4:3)</PresentationFormat>
  <Paragraphs>1011</Paragraphs>
  <Slides>59</Slides>
  <Notes>57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59</vt:i4>
      </vt:variant>
    </vt:vector>
  </HeadingPairs>
  <TitlesOfParts>
    <vt:vector size="65" baseType="lpstr">
      <vt:lpstr>Arial</vt:lpstr>
      <vt:lpstr>Arial Narrow</vt:lpstr>
      <vt:lpstr>Garamond</vt:lpstr>
      <vt:lpstr>Helvetica</vt:lpstr>
      <vt:lpstr>Wingdings</vt:lpstr>
      <vt:lpstr>Edge</vt:lpstr>
      <vt:lpstr>14. Merger Antitrust Litigation and Settlements </vt:lpstr>
      <vt:lpstr>Topics</vt:lpstr>
      <vt:lpstr>Possible outcomes in DOJ/FTC reviews</vt:lpstr>
      <vt:lpstr>Merger Antitrust Litigation</vt:lpstr>
      <vt:lpstr>Antitrust merger litigation generally</vt:lpstr>
      <vt:lpstr>Types of injunctions in merger cases</vt:lpstr>
      <vt:lpstr>Typical litigation paradigms</vt:lpstr>
      <vt:lpstr>Typical litigation paradigms</vt:lpstr>
      <vt:lpstr>Litigation timing—Preclosing challenges</vt:lpstr>
      <vt:lpstr>Litigation timing—Preclosing challenges</vt:lpstr>
      <vt:lpstr>Litigation timing</vt:lpstr>
      <vt:lpstr>Litigation timing</vt:lpstr>
      <vt:lpstr>Contrasts between the DOJ and FTC</vt:lpstr>
      <vt:lpstr>Contrasts between the DOJ and FTC</vt:lpstr>
      <vt:lpstr>Contrasts between the DOJ and FTC</vt:lpstr>
      <vt:lpstr>Winter v. Natural Res. Def. Council, Inc.1 </vt:lpstr>
      <vt:lpstr>Winter v. Natural Res. Def. Council, Inc. </vt:lpstr>
      <vt:lpstr>Temporary restraining orders (TROs)</vt:lpstr>
      <vt:lpstr>Temporary restraining orders (TROs)</vt:lpstr>
      <vt:lpstr>Temporary restraining orders (TROs)</vt:lpstr>
      <vt:lpstr>Preliminary injunctions</vt:lpstr>
      <vt:lpstr>Preliminary injunctions</vt:lpstr>
      <vt:lpstr>Preliminary injunctions</vt:lpstr>
      <vt:lpstr>Preliminary injunctions</vt:lpstr>
      <vt:lpstr>Preliminary injunctions</vt:lpstr>
      <vt:lpstr>Preliminary injunction standard</vt:lpstr>
      <vt:lpstr>Preliminary injunction standard</vt:lpstr>
      <vt:lpstr>Preliminary injunction standard</vt:lpstr>
      <vt:lpstr>Preliminary injunction standard</vt:lpstr>
      <vt:lpstr>Preliminary injunction—Appeals</vt:lpstr>
      <vt:lpstr>Permanent injunctions</vt:lpstr>
      <vt:lpstr>Recent litigated cases</vt:lpstr>
      <vt:lpstr>Recent litigated cases</vt:lpstr>
      <vt:lpstr>Recent litigated cases</vt:lpstr>
      <vt:lpstr>Recent litigated cases</vt:lpstr>
      <vt:lpstr>Recent litigated cases</vt:lpstr>
      <vt:lpstr>Recent litigated cases</vt:lpstr>
      <vt:lpstr>Recent litigated cases</vt:lpstr>
      <vt:lpstr>Recent litigated cases</vt:lpstr>
      <vt:lpstr>Recent litigated cases</vt:lpstr>
      <vt:lpstr>Recent litigated cases</vt:lpstr>
      <vt:lpstr>Recent litigated cases</vt:lpstr>
      <vt:lpstr>Settling Merger Investigations</vt:lpstr>
      <vt:lpstr>Agency perspectives </vt:lpstr>
      <vt:lpstr>Adjudicated relief/consent decrees </vt:lpstr>
      <vt:lpstr>Horizontal remedies: Agency requirements</vt:lpstr>
      <vt:lpstr>Horizontal remedies: Agency starting point</vt:lpstr>
      <vt:lpstr>Horizontal remedies: Elements</vt:lpstr>
      <vt:lpstr>Horizontal remedies: Elements</vt:lpstr>
      <vt:lpstr>Horizontal remedies: Elements</vt:lpstr>
      <vt:lpstr>Horizontal remedies: Agency right of approval</vt:lpstr>
      <vt:lpstr>Horizontal remedies: Divestiture deadlines</vt:lpstr>
      <vt:lpstr>Vertical remedies</vt:lpstr>
      <vt:lpstr>Example: Panasonic/Sanyo (horizontal)</vt:lpstr>
      <vt:lpstr>Example: Comcast/NBCU (vertical)</vt:lpstr>
      <vt:lpstr>Consent decree violations</vt:lpstr>
      <vt:lpstr>Consent decree violations</vt:lpstr>
      <vt:lpstr>Consent decree violations</vt:lpstr>
      <vt:lpstr>Consent decree violations</vt:lpstr>
    </vt:vector>
  </TitlesOfParts>
  <Company>Shearman &amp; Sterling LLP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5. Proving Conspiracy</dc:title>
  <dc:creator>Dale</dc:creator>
  <cp:lastModifiedBy>Dale Collins</cp:lastModifiedBy>
  <cp:revision>1104</cp:revision>
  <cp:lastPrinted>2016-04-18T15:03:12Z</cp:lastPrinted>
  <dcterms:created xsi:type="dcterms:W3CDTF">2010-03-05T16:25:53Z</dcterms:created>
  <dcterms:modified xsi:type="dcterms:W3CDTF">2020-04-20T19:32:01Z</dcterms:modified>
</cp:coreProperties>
</file>