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2"/>
  </p:notesMasterIdLst>
  <p:sldIdLst>
    <p:sldId id="256" r:id="rId2"/>
    <p:sldId id="540" r:id="rId3"/>
    <p:sldId id="537" r:id="rId4"/>
    <p:sldId id="538" r:id="rId5"/>
    <p:sldId id="541" r:id="rId6"/>
    <p:sldId id="539" r:id="rId7"/>
    <p:sldId id="543" r:id="rId8"/>
    <p:sldId id="542" r:id="rId9"/>
    <p:sldId id="544" r:id="rId10"/>
    <p:sldId id="501" r:id="rId11"/>
    <p:sldId id="549" r:id="rId12"/>
    <p:sldId id="548" r:id="rId13"/>
    <p:sldId id="507" r:id="rId14"/>
    <p:sldId id="508" r:id="rId15"/>
    <p:sldId id="533" r:id="rId16"/>
    <p:sldId id="534" r:id="rId17"/>
    <p:sldId id="514" r:id="rId18"/>
    <p:sldId id="545" r:id="rId19"/>
    <p:sldId id="546" r:id="rId20"/>
    <p:sldId id="547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4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94" autoAdjust="0"/>
  </p:normalViewPr>
  <p:slideViewPr>
    <p:cSldViewPr snapToGrid="0">
      <p:cViewPr>
        <p:scale>
          <a:sx n="115" d="100"/>
          <a:sy n="115" d="100"/>
        </p:scale>
        <p:origin x="-1428" y="174"/>
      </p:cViewPr>
      <p:guideLst>
        <p:guide orient="horz" pos="20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3280"/>
    </p:cViewPr>
  </p:sorterViewPr>
  <p:gridSpacing cx="45720" cy="4572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t" anchorCtr="0" compatLnSpc="1">
            <a:prstTxWarp prst="textNoShape">
              <a:avLst/>
            </a:prstTxWarp>
          </a:bodyPr>
          <a:lstStyle>
            <a:lvl1pPr defTabSz="929627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1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t" anchorCtr="0" compatLnSpc="1">
            <a:prstTxWarp prst="textNoShape">
              <a:avLst/>
            </a:prstTxWarp>
          </a:bodyPr>
          <a:lstStyle>
            <a:lvl1pPr algn="r" defTabSz="929627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6" y="4416425"/>
            <a:ext cx="5607050" cy="418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3126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b" anchorCtr="0" compatLnSpc="1">
            <a:prstTxWarp prst="textNoShape">
              <a:avLst/>
            </a:prstTxWarp>
          </a:bodyPr>
          <a:lstStyle>
            <a:lvl1pPr defTabSz="929627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3126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939" tIns="46470" rIns="92939" bIns="46470" numCol="1" anchor="b" anchorCtr="0" compatLnSpc="1">
            <a:prstTxWarp prst="textNoShape">
              <a:avLst/>
            </a:prstTxWarp>
          </a:bodyPr>
          <a:lstStyle>
            <a:lvl1pPr algn="r" defTabSz="929627">
              <a:defRPr sz="1300" smtClean="0"/>
            </a:lvl1pPr>
          </a:lstStyle>
          <a:p>
            <a:pPr>
              <a:defRPr/>
            </a:pPr>
            <a:fld id="{1634B49F-0C95-4C8A-952F-2D32117B99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1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4C27D6-ECDA-4B71-9F5B-4CD7B7932035}" type="datetime1">
              <a:rPr lang="en-US"/>
              <a:pPr>
                <a:defRPr/>
              </a:pPr>
              <a:t>11/13/2014</a:t>
            </a:fld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2121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8400"/>
            <a:ext cx="8229600" cy="4996325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64A241CF-2A9D-4F7C-9199-B1435F5AB99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7897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AD65E-99E6-4861-8D1F-4FED3A1E477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81368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64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64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40F2D-2E38-4D00-8A28-73ADF5E5C835}" type="datetime1">
              <a:rPr lang="en-US"/>
              <a:pPr>
                <a:defRPr/>
              </a:pPr>
              <a:t>11/13/2014</a:t>
            </a:fld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AEC9D-016D-4FA9-89CE-675D2B93055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7371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C20-ABD8-42C8-B66D-B67C92FF9638}" type="datetime1">
              <a:rPr lang="en-US"/>
              <a:pPr>
                <a:defRPr/>
              </a:pPr>
              <a:t>11/13/2014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D9F5F-D989-46AF-874D-503A8C5ED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9518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49EE7-095A-466B-BFC5-961FFACA5B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94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4179D-9931-43D0-93B7-B281D164EB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210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FCAB5-BC41-431A-96F9-B70F363AA0EA}" type="datetime1">
              <a:rPr lang="en-US"/>
              <a:pPr>
                <a:defRPr/>
              </a:pPr>
              <a:t>11/13/2014</a:t>
            </a:fld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FF370-E295-432B-9D96-128E21408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916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4ABCD-BD93-4F25-A1B8-60E9C4D0890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1807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96963"/>
            <a:ext cx="8229600" cy="503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  <a:p>
            <a:pPr lvl="4"/>
            <a:endParaRPr lang="en-US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 smtClean="0">
                <a:latin typeface="+mn-lt"/>
              </a:defRPr>
            </a:lvl1pPr>
          </a:lstStyle>
          <a:p>
            <a:pPr>
              <a:defRPr/>
            </a:pPr>
            <a:fld id="{5F0037A6-757D-4D9C-B614-371D20AB205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93700" y="6248400"/>
            <a:ext cx="42672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900" b="1" dirty="0" smtClean="0"/>
              <a:t>Antitrust Law</a:t>
            </a:r>
            <a:r>
              <a:rPr lang="en-US" altLang="en-US" sz="900" dirty="0" smtClean="0"/>
              <a:t/>
            </a:r>
            <a:br>
              <a:rPr lang="en-US" altLang="en-US" sz="900" dirty="0" smtClean="0"/>
            </a:br>
            <a:r>
              <a:rPr lang="en-US" altLang="en-US" sz="900" dirty="0" smtClean="0"/>
              <a:t>Fall 2014   Yale Law School</a:t>
            </a:r>
            <a:br>
              <a:rPr lang="en-US" altLang="en-US" sz="900" dirty="0" smtClean="0"/>
            </a:br>
            <a:r>
              <a:rPr lang="en-US" altLang="en-US" sz="900" dirty="0" smtClean="0"/>
              <a:t>Dale Collins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14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3288" y="1235075"/>
            <a:ext cx="8104187" cy="2101850"/>
          </a:xfrm>
        </p:spPr>
        <p:txBody>
          <a:bodyPr/>
          <a:lstStyle/>
          <a:p>
            <a:pPr eaLnBrk="1" hangingPunct="1"/>
            <a:r>
              <a:rPr lang="en-US" dirty="0" smtClean="0"/>
              <a:t>13/14</a:t>
            </a:r>
            <a:r>
              <a:rPr lang="en-US" dirty="0"/>
              <a:t>.  Merger </a:t>
            </a:r>
            <a:r>
              <a:rPr lang="en-US" dirty="0" smtClean="0"/>
              <a:t>Review and Litigation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Antitrust Law</a:t>
            </a:r>
          </a:p>
          <a:p>
            <a:pPr eaLnBrk="1" hangingPunct="1"/>
            <a:r>
              <a:rPr lang="en-US" sz="1600" dirty="0" smtClean="0"/>
              <a:t>Fall 2014   Yale Law School</a:t>
            </a:r>
          </a:p>
          <a:p>
            <a:pPr eaLnBrk="1" hangingPunct="1"/>
            <a:r>
              <a:rPr lang="en-US" sz="1600" dirty="0" smtClean="0"/>
              <a:t>Dale Collins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40480" y="515389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Class Slides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Plaintiffs and forums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A241CF-2A9D-4F7C-9199-B1435F5AB990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007169"/>
              </p:ext>
            </p:extLst>
          </p:nvPr>
        </p:nvGraphicFramePr>
        <p:xfrm>
          <a:off x="906716" y="1735098"/>
          <a:ext cx="7315200" cy="308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186"/>
                <a:gridCol w="2906614"/>
                <a:gridCol w="2438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Plaintiff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Trial Forum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Appeal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Federal district</a:t>
                      </a:r>
                      <a:r>
                        <a:rPr lang="en-US" baseline="0" dirty="0" smtClean="0"/>
                        <a:t> court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Court of appeals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FTC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dirty="0" smtClean="0"/>
                        <a:t>–Preliminary inj.</a:t>
                      </a:r>
                      <a:r>
                        <a:rPr lang="en-US" baseline="0" dirty="0" smtClean="0"/>
                        <a:t>        –Permanent inj.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dirty="0" smtClean="0"/>
                        <a:t>Federal district court </a:t>
                      </a:r>
                    </a:p>
                    <a:p>
                      <a:r>
                        <a:rPr lang="en-US" dirty="0" smtClean="0"/>
                        <a:t>FTC administrative t</a:t>
                      </a:r>
                      <a:r>
                        <a:rPr lang="en-US" baseline="0" dirty="0" smtClean="0"/>
                        <a:t>rial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dirty="0" smtClean="0"/>
                        <a:t>Court of appeals</a:t>
                      </a:r>
                    </a:p>
                    <a:p>
                      <a:r>
                        <a:rPr lang="en-US" dirty="0" smtClean="0"/>
                        <a:t>Full commission, </a:t>
                      </a:r>
                    </a:p>
                    <a:p>
                      <a:r>
                        <a:rPr lang="en-US" dirty="0" smtClean="0"/>
                        <a:t>then any court of appeals with</a:t>
                      </a:r>
                      <a:r>
                        <a:rPr lang="en-US" baseline="0" dirty="0" smtClean="0"/>
                        <a:t> venue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 AGs*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Federal district court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Court of appeals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Private parties*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Federal district court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Court of appeals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4810206"/>
            <a:ext cx="5125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May bring state claims in state court or join state claims in federal court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4393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injunctions in merger cases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380029"/>
              </p:ext>
            </p:extLst>
          </p:nvPr>
        </p:nvGraphicFramePr>
        <p:xfrm>
          <a:off x="515389" y="2098936"/>
          <a:ext cx="8030094" cy="3139440"/>
        </p:xfrm>
        <a:graphic>
          <a:graphicData uri="http://schemas.openxmlformats.org/drawingml/2006/table">
            <a:tbl>
              <a:tblPr firstRow="1" firstCol="1" bandRow="1"/>
              <a:tblGrid>
                <a:gridCol w="2505631"/>
                <a:gridCol w="5524463"/>
              </a:tblGrid>
              <a:tr h="5579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TRO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i="1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Premerger</a:t>
                      </a:r>
                      <a: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: 	Maintain </a:t>
                      </a: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status quo </a:t>
                      </a:r>
                      <a:endParaRPr lang="en-US" sz="1600" dirty="0" smtClean="0">
                        <a:effectLst/>
                        <a:latin typeface="Helvetica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endParaRPr lang="en-US" sz="1600" dirty="0" smtClean="0">
                        <a:effectLst/>
                        <a:latin typeface="Helvetica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37160" algn="l"/>
                          <a:tab pos="914400" algn="l"/>
                        </a:tabLst>
                        <a:defRPr/>
                      </a:pPr>
                      <a: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Postmerger:	Hold separate/preserve assets for</a:t>
                      </a:r>
                      <a:b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</a:br>
                      <a: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 			divestiture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3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Preliminary injunction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i="1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Premerger</a:t>
                      </a: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: 	Blocking injunctions (not hold separate</a:t>
                      </a:r>
                      <a: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			</a:t>
                      </a:r>
                      <a:endParaRPr lang="en-US" sz="1600" dirty="0">
                        <a:effectLst/>
                        <a:latin typeface="Helvetica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i="1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Postmerger</a:t>
                      </a: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: 	Hold separate/preserve assets </a:t>
                      </a:r>
                      <a: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for</a:t>
                      </a:r>
                      <a:b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</a:br>
                      <a: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 			divestiture</a:t>
                      </a:r>
                      <a:endParaRPr lang="en-US" sz="1600" dirty="0">
                        <a:effectLst/>
                        <a:latin typeface="Helvetica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		</a:t>
                      </a:r>
                      <a: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en-US" sz="1600" dirty="0" err="1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Recission</a:t>
                      </a:r>
                      <a:r>
                        <a:rPr lang="en-US" sz="1600" dirty="0" smtClean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in the right case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5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Permanent injunction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Premerger: 	Blocking injunction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137160" algn="l"/>
                          <a:tab pos="914400" algn="l"/>
                        </a:tabLst>
                      </a:pP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Postmerger:	Divestiture (</a:t>
                      </a:r>
                      <a:r>
                        <a:rPr lang="en-US" sz="1600" dirty="0" err="1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recission</a:t>
                      </a:r>
                      <a:r>
                        <a:rPr lang="en-US" sz="1600" dirty="0">
                          <a:effectLst/>
                          <a:latin typeface="Helvetica"/>
                          <a:ea typeface="Times New Roman"/>
                          <a:cs typeface="Times New Roman"/>
                        </a:rPr>
                        <a:t> in one case)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52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Injunction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Tradition equitable standard for injunctive </a:t>
            </a:r>
            <a:r>
              <a:rPr lang="en-US" dirty="0" smtClean="0"/>
              <a:t>relief (private actions)</a:t>
            </a:r>
            <a:endParaRPr lang="en-US" dirty="0"/>
          </a:p>
          <a:p>
            <a:pPr lvl="1"/>
            <a:r>
              <a:rPr lang="en-US" dirty="0" smtClean="0"/>
              <a:t>Court must </a:t>
            </a:r>
            <a:r>
              <a:rPr lang="en-US" dirty="0"/>
              <a:t>consider and weigh</a:t>
            </a:r>
            <a:r>
              <a:rPr lang="en-US" dirty="0" smtClean="0"/>
              <a:t>:</a:t>
            </a:r>
          </a:p>
          <a:p>
            <a:pPr lvl="2">
              <a:buSzPct val="100000"/>
              <a:buFont typeface="+mj-lt"/>
              <a:buAutoNum type="arabicPeriod"/>
            </a:pPr>
            <a:r>
              <a:rPr lang="en-US" dirty="0" smtClean="0"/>
              <a:t>the probability of </a:t>
            </a:r>
            <a:r>
              <a:rPr lang="en-US" dirty="0"/>
              <a:t>the plaintiff's success on the merits</a:t>
            </a:r>
          </a:p>
          <a:p>
            <a:pPr lvl="2">
              <a:buSzPct val="100000"/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threat of irreparable injury to the plaintiff in the absence of the injunction;</a:t>
            </a:r>
          </a:p>
          <a:p>
            <a:pPr lvl="2">
              <a:buSzPct val="100000"/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possibility of substantial harm to other interested parties from a grant of injunctive relief; and</a:t>
            </a:r>
          </a:p>
          <a:p>
            <a:pPr lvl="2">
              <a:buSzPct val="100000"/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interest of the public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A241CF-2A9D-4F7C-9199-B1435F5AB990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768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Box 92"/>
          <p:cNvSpPr txBox="1"/>
          <p:nvPr/>
        </p:nvSpPr>
        <p:spPr>
          <a:xfrm>
            <a:off x="2723985" y="4829696"/>
            <a:ext cx="1118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Stipulate 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to TRO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2603" y="2382225"/>
            <a:ext cx="1090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Stipulate 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to TRO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923925" y="5657675"/>
            <a:ext cx="1009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Administrative</a:t>
            </a:r>
          </a:p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Complaint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66457" y="1585492"/>
            <a:ext cx="1053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Interlocutory Appeal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60753" y="2378436"/>
            <a:ext cx="10589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Preliminary 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Injunction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4570278" y="4826361"/>
            <a:ext cx="1049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Preliminary 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Injunction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572001" y="4025306"/>
            <a:ext cx="1047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Appeal to 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Ct. of Appeals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665091" y="5639798"/>
            <a:ext cx="1000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Appeal to Commission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litigation paradigms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9" name="Diamond 8"/>
          <p:cNvSpPr/>
          <p:nvPr/>
        </p:nvSpPr>
        <p:spPr>
          <a:xfrm>
            <a:off x="2724838" y="2335456"/>
            <a:ext cx="1125658" cy="566147"/>
          </a:xfrm>
          <a:prstGeom prst="diamond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14" idx="3"/>
            <a:endCxn id="9" idx="1"/>
          </p:cNvCxnSpPr>
          <p:nvPr/>
        </p:nvCxnSpPr>
        <p:spPr>
          <a:xfrm>
            <a:off x="1933574" y="2612679"/>
            <a:ext cx="791264" cy="5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Process 13"/>
          <p:cNvSpPr/>
          <p:nvPr/>
        </p:nvSpPr>
        <p:spPr>
          <a:xfrm>
            <a:off x="914399" y="2382901"/>
            <a:ext cx="1019175" cy="459556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08742" y="2474179"/>
            <a:ext cx="1042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Complaint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2750196" y="1568342"/>
            <a:ext cx="1058990" cy="460483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770645" y="1658100"/>
            <a:ext cx="1038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Litigate TRO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9" name="Flowchart: Process 18"/>
          <p:cNvSpPr/>
          <p:nvPr/>
        </p:nvSpPr>
        <p:spPr>
          <a:xfrm>
            <a:off x="4569739" y="2382901"/>
            <a:ext cx="1050009" cy="459556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Process 20"/>
          <p:cNvSpPr/>
          <p:nvPr/>
        </p:nvSpPr>
        <p:spPr>
          <a:xfrm>
            <a:off x="6376267" y="2382754"/>
            <a:ext cx="914400" cy="471551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354862" y="2388491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Permanent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Injunction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5" name="Flowchart: Process 24"/>
          <p:cNvSpPr/>
          <p:nvPr/>
        </p:nvSpPr>
        <p:spPr>
          <a:xfrm>
            <a:off x="4565706" y="1565961"/>
            <a:ext cx="1054041" cy="470008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Process 28"/>
          <p:cNvSpPr/>
          <p:nvPr/>
        </p:nvSpPr>
        <p:spPr>
          <a:xfrm>
            <a:off x="6376267" y="1568342"/>
            <a:ext cx="914400" cy="470008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368518" y="1574099"/>
            <a:ext cx="906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Final 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Appeal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cxnSp>
        <p:nvCxnSpPr>
          <p:cNvPr id="32" name="Straight Arrow Connector 31"/>
          <p:cNvCxnSpPr>
            <a:stCxn id="9" idx="3"/>
            <a:endCxn id="19" idx="1"/>
          </p:cNvCxnSpPr>
          <p:nvPr/>
        </p:nvCxnSpPr>
        <p:spPr>
          <a:xfrm flipV="1">
            <a:off x="3850496" y="2612679"/>
            <a:ext cx="719243" cy="5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9" idx="0"/>
            <a:endCxn id="17" idx="2"/>
          </p:cNvCxnSpPr>
          <p:nvPr/>
        </p:nvCxnSpPr>
        <p:spPr>
          <a:xfrm flipH="1" flipV="1">
            <a:off x="3279691" y="2028825"/>
            <a:ext cx="7976" cy="306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9" idx="3"/>
            <a:endCxn id="21" idx="1"/>
          </p:cNvCxnSpPr>
          <p:nvPr/>
        </p:nvCxnSpPr>
        <p:spPr>
          <a:xfrm>
            <a:off x="5619748" y="2612679"/>
            <a:ext cx="756519" cy="5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9" idx="0"/>
            <a:endCxn id="25" idx="2"/>
          </p:cNvCxnSpPr>
          <p:nvPr/>
        </p:nvCxnSpPr>
        <p:spPr>
          <a:xfrm flipH="1" flipV="1">
            <a:off x="5092727" y="2035969"/>
            <a:ext cx="2017" cy="346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1" idx="0"/>
            <a:endCxn id="29" idx="2"/>
          </p:cNvCxnSpPr>
          <p:nvPr/>
        </p:nvCxnSpPr>
        <p:spPr>
          <a:xfrm flipV="1">
            <a:off x="6833467" y="2038350"/>
            <a:ext cx="0" cy="344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8" idx="3"/>
          </p:cNvCxnSpPr>
          <p:nvPr/>
        </p:nvCxnSpPr>
        <p:spPr>
          <a:xfrm flipV="1">
            <a:off x="3809186" y="1796598"/>
            <a:ext cx="281400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4090586" y="1789027"/>
            <a:ext cx="1" cy="68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4083651" y="2474525"/>
            <a:ext cx="482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5897663" y="1796571"/>
            <a:ext cx="1" cy="670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5897981" y="2474179"/>
            <a:ext cx="4705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57200" y="1099322"/>
            <a:ext cx="31085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DOJ preclosing challenge</a:t>
            </a:r>
            <a:endParaRPr lang="en-US" sz="2000" dirty="0"/>
          </a:p>
        </p:txBody>
      </p:sp>
      <p:sp>
        <p:nvSpPr>
          <p:cNvPr id="81" name="TextBox 80"/>
          <p:cNvSpPr txBox="1"/>
          <p:nvPr/>
        </p:nvSpPr>
        <p:spPr>
          <a:xfrm>
            <a:off x="457200" y="3477993"/>
            <a:ext cx="30957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FTC preclosing challenge</a:t>
            </a:r>
            <a:endParaRPr lang="en-US" sz="2000" dirty="0"/>
          </a:p>
        </p:txBody>
      </p:sp>
      <p:sp>
        <p:nvSpPr>
          <p:cNvPr id="92" name="Diamond 91"/>
          <p:cNvSpPr/>
          <p:nvPr/>
        </p:nvSpPr>
        <p:spPr>
          <a:xfrm>
            <a:off x="2723986" y="4782927"/>
            <a:ext cx="1126509" cy="566147"/>
          </a:xfrm>
          <a:prstGeom prst="diamond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Arrow Connector 93"/>
          <p:cNvCxnSpPr>
            <a:stCxn id="95" idx="3"/>
            <a:endCxn id="92" idx="1"/>
          </p:cNvCxnSpPr>
          <p:nvPr/>
        </p:nvCxnSpPr>
        <p:spPr>
          <a:xfrm>
            <a:off x="1933575" y="5060604"/>
            <a:ext cx="790411" cy="5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Flowchart: Process 94"/>
          <p:cNvSpPr/>
          <p:nvPr/>
        </p:nvSpPr>
        <p:spPr>
          <a:xfrm>
            <a:off x="923925" y="4830826"/>
            <a:ext cx="1009650" cy="459556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925941" y="4836416"/>
            <a:ext cx="1007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Sec. 13(b) Complaint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97" name="Flowchart: Process 96"/>
          <p:cNvSpPr/>
          <p:nvPr/>
        </p:nvSpPr>
        <p:spPr>
          <a:xfrm>
            <a:off x="2759720" y="4016267"/>
            <a:ext cx="1049465" cy="460483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2780170" y="4106025"/>
            <a:ext cx="10290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Litigate TRO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99" name="Flowchart: Process 98"/>
          <p:cNvSpPr/>
          <p:nvPr/>
        </p:nvSpPr>
        <p:spPr>
          <a:xfrm>
            <a:off x="4579264" y="4830826"/>
            <a:ext cx="1040485" cy="459556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lowchart: Process 102"/>
          <p:cNvSpPr/>
          <p:nvPr/>
        </p:nvSpPr>
        <p:spPr>
          <a:xfrm>
            <a:off x="4575231" y="4016267"/>
            <a:ext cx="1044519" cy="470008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Arrow Connector 106"/>
          <p:cNvCxnSpPr>
            <a:stCxn id="92" idx="3"/>
            <a:endCxn id="99" idx="1"/>
          </p:cNvCxnSpPr>
          <p:nvPr/>
        </p:nvCxnSpPr>
        <p:spPr>
          <a:xfrm flipV="1">
            <a:off x="3850495" y="5060604"/>
            <a:ext cx="728769" cy="5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2" idx="0"/>
            <a:endCxn id="97" idx="2"/>
          </p:cNvCxnSpPr>
          <p:nvPr/>
        </p:nvCxnSpPr>
        <p:spPr>
          <a:xfrm flipH="1" flipV="1">
            <a:off x="3284453" y="4476750"/>
            <a:ext cx="2788" cy="306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9" idx="0"/>
            <a:endCxn id="103" idx="2"/>
          </p:cNvCxnSpPr>
          <p:nvPr/>
        </p:nvCxnSpPr>
        <p:spPr>
          <a:xfrm flipH="1" flipV="1">
            <a:off x="5097491" y="4486275"/>
            <a:ext cx="2016" cy="344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98" idx="3"/>
          </p:cNvCxnSpPr>
          <p:nvPr/>
        </p:nvCxnSpPr>
        <p:spPr>
          <a:xfrm flipV="1">
            <a:off x="3809185" y="4244523"/>
            <a:ext cx="290926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4100111" y="4236952"/>
            <a:ext cx="1" cy="68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4093176" y="4922450"/>
            <a:ext cx="482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Flowchart: Process 118"/>
          <p:cNvSpPr/>
          <p:nvPr/>
        </p:nvSpPr>
        <p:spPr>
          <a:xfrm>
            <a:off x="923925" y="5649976"/>
            <a:ext cx="1009650" cy="459556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lowchart: Process 120"/>
          <p:cNvSpPr/>
          <p:nvPr/>
        </p:nvSpPr>
        <p:spPr>
          <a:xfrm>
            <a:off x="6395573" y="5634061"/>
            <a:ext cx="914400" cy="471551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6374168" y="5639798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Admin. Trial before ALJ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23" name="Flowchart: Process 122"/>
          <p:cNvSpPr/>
          <p:nvPr/>
        </p:nvSpPr>
        <p:spPr>
          <a:xfrm>
            <a:off x="7686497" y="5634061"/>
            <a:ext cx="1000303" cy="471551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lowchart: Process 124"/>
          <p:cNvSpPr/>
          <p:nvPr/>
        </p:nvSpPr>
        <p:spPr>
          <a:xfrm>
            <a:off x="7665091" y="4772025"/>
            <a:ext cx="1021709" cy="517632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/>
          <p:cNvSpPr txBox="1"/>
          <p:nvPr/>
        </p:nvSpPr>
        <p:spPr>
          <a:xfrm>
            <a:off x="7639051" y="4806356"/>
            <a:ext cx="1047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Appeal to 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Ct. of Appeals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cxnSp>
        <p:nvCxnSpPr>
          <p:cNvPr id="127" name="Straight Arrow Connector 126"/>
          <p:cNvCxnSpPr>
            <a:stCxn id="123" idx="0"/>
            <a:endCxn id="125" idx="2"/>
          </p:cNvCxnSpPr>
          <p:nvPr/>
        </p:nvCxnSpPr>
        <p:spPr>
          <a:xfrm flipH="1" flipV="1">
            <a:off x="8175946" y="5289657"/>
            <a:ext cx="10703" cy="344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119" idx="3"/>
            <a:endCxn id="122" idx="1"/>
          </p:cNvCxnSpPr>
          <p:nvPr/>
        </p:nvCxnSpPr>
        <p:spPr>
          <a:xfrm flipV="1">
            <a:off x="1933575" y="5870631"/>
            <a:ext cx="4440593" cy="9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21" idx="3"/>
            <a:endCxn id="124" idx="1"/>
          </p:cNvCxnSpPr>
          <p:nvPr/>
        </p:nvCxnSpPr>
        <p:spPr>
          <a:xfrm>
            <a:off x="7309973" y="5869837"/>
            <a:ext cx="355118" cy="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457200" y="3268443"/>
            <a:ext cx="82296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5619747" y="1794217"/>
            <a:ext cx="278234" cy="16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Flowchart: Process 179"/>
          <p:cNvSpPr/>
          <p:nvPr/>
        </p:nvSpPr>
        <p:spPr>
          <a:xfrm>
            <a:off x="4419600" y="2264020"/>
            <a:ext cx="3009900" cy="661524"/>
          </a:xfrm>
          <a:prstGeom prst="flowChartProcess">
            <a:avLst/>
          </a:prstGeom>
          <a:noFill/>
          <a:ln w="63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TextBox 180"/>
          <p:cNvSpPr txBox="1"/>
          <p:nvPr/>
        </p:nvSpPr>
        <p:spPr>
          <a:xfrm>
            <a:off x="4419600" y="2950449"/>
            <a:ext cx="30099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Often consolidated under FRCP 65(a)(2)</a:t>
            </a:r>
            <a:endParaRPr lang="en-US" sz="1000" dirty="0"/>
          </a:p>
        </p:txBody>
      </p:sp>
      <p:cxnSp>
        <p:nvCxnSpPr>
          <p:cNvPr id="183" name="Straight Arrow Connector 182"/>
          <p:cNvCxnSpPr/>
          <p:nvPr/>
        </p:nvCxnSpPr>
        <p:spPr>
          <a:xfrm>
            <a:off x="5733270" y="4251271"/>
            <a:ext cx="1886730" cy="493976"/>
          </a:xfrm>
          <a:prstGeom prst="straightConnector1">
            <a:avLst/>
          </a:prstGeom>
          <a:ln w="63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6059649" y="4112771"/>
            <a:ext cx="1543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anose="020B0606020202030204" pitchFamily="34" charset="0"/>
              </a:rPr>
              <a:t>Can be different circuits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 rot="16200000">
            <a:off x="150631" y="2442282"/>
            <a:ext cx="909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Federal district court</a:t>
            </a:r>
            <a:endParaRPr lang="en-US" sz="1000" dirty="0"/>
          </a:p>
        </p:txBody>
      </p:sp>
      <p:sp>
        <p:nvSpPr>
          <p:cNvPr id="191" name="TextBox 190"/>
          <p:cNvSpPr txBox="1"/>
          <p:nvPr/>
        </p:nvSpPr>
        <p:spPr>
          <a:xfrm rot="16200000">
            <a:off x="150893" y="4891575"/>
            <a:ext cx="909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Federal district court</a:t>
            </a:r>
            <a:endParaRPr lang="en-US" sz="1000" dirty="0"/>
          </a:p>
        </p:txBody>
      </p:sp>
      <p:sp>
        <p:nvSpPr>
          <p:cNvPr id="192" name="TextBox 191"/>
          <p:cNvSpPr txBox="1"/>
          <p:nvPr/>
        </p:nvSpPr>
        <p:spPr>
          <a:xfrm rot="16200000">
            <a:off x="390324" y="5710524"/>
            <a:ext cx="429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anose="020B0606020202030204" pitchFamily="34" charset="0"/>
              </a:rPr>
              <a:t>FTC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69" name="Flowchart: Process 68"/>
          <p:cNvSpPr/>
          <p:nvPr/>
        </p:nvSpPr>
        <p:spPr>
          <a:xfrm>
            <a:off x="2628900" y="1476374"/>
            <a:ext cx="1295400" cy="1495425"/>
          </a:xfrm>
          <a:prstGeom prst="flowChartProcess">
            <a:avLst/>
          </a:prstGeom>
          <a:noFill/>
          <a:ln w="63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2466975" y="2950449"/>
            <a:ext cx="16383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Almost always stipulated</a:t>
            </a:r>
            <a:endParaRPr lang="en-US" sz="1000" dirty="0"/>
          </a:p>
        </p:txBody>
      </p:sp>
      <p:sp>
        <p:nvSpPr>
          <p:cNvPr id="71" name="Flowchart: Process 70"/>
          <p:cNvSpPr/>
          <p:nvPr/>
        </p:nvSpPr>
        <p:spPr>
          <a:xfrm>
            <a:off x="2638425" y="3924299"/>
            <a:ext cx="1295400" cy="1495425"/>
          </a:xfrm>
          <a:prstGeom prst="flowChartProcess">
            <a:avLst/>
          </a:prstGeom>
          <a:noFill/>
          <a:ln w="63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2466975" y="5398374"/>
            <a:ext cx="16383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Almost always stipulated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4743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Box 119"/>
          <p:cNvSpPr txBox="1"/>
          <p:nvPr/>
        </p:nvSpPr>
        <p:spPr>
          <a:xfrm>
            <a:off x="923925" y="4809950"/>
            <a:ext cx="1009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Administrative</a:t>
            </a:r>
          </a:p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Complaint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7665091" y="4792073"/>
            <a:ext cx="1000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Appeal to Commission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litigation paradigms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cxnSp>
        <p:nvCxnSpPr>
          <p:cNvPr id="12" name="Straight Arrow Connector 11"/>
          <p:cNvCxnSpPr>
            <a:stCxn id="14" idx="3"/>
            <a:endCxn id="22" idx="1"/>
          </p:cNvCxnSpPr>
          <p:nvPr/>
        </p:nvCxnSpPr>
        <p:spPr>
          <a:xfrm>
            <a:off x="1933574" y="2612679"/>
            <a:ext cx="4421288" cy="6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Process 13"/>
          <p:cNvSpPr/>
          <p:nvPr/>
        </p:nvSpPr>
        <p:spPr>
          <a:xfrm>
            <a:off x="914399" y="2382901"/>
            <a:ext cx="1019175" cy="459556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08742" y="2474179"/>
            <a:ext cx="1042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Complaint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1" name="Flowchart: Process 20"/>
          <p:cNvSpPr/>
          <p:nvPr/>
        </p:nvSpPr>
        <p:spPr>
          <a:xfrm>
            <a:off x="6376267" y="2382754"/>
            <a:ext cx="914400" cy="471551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354862" y="2388491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Permanent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Injunction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29" name="Flowchart: Process 28"/>
          <p:cNvSpPr/>
          <p:nvPr/>
        </p:nvSpPr>
        <p:spPr>
          <a:xfrm>
            <a:off x="6376267" y="1568342"/>
            <a:ext cx="914400" cy="470008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368518" y="1574099"/>
            <a:ext cx="9066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Final 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Appeal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cxnSp>
        <p:nvCxnSpPr>
          <p:cNvPr id="36" name="Straight Arrow Connector 35"/>
          <p:cNvCxnSpPr>
            <a:stCxn id="21" idx="0"/>
            <a:endCxn id="29" idx="2"/>
          </p:cNvCxnSpPr>
          <p:nvPr/>
        </p:nvCxnSpPr>
        <p:spPr>
          <a:xfrm flipV="1">
            <a:off x="6833467" y="2038350"/>
            <a:ext cx="0" cy="344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57200" y="1099322"/>
            <a:ext cx="3222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DOJ </a:t>
            </a:r>
            <a:r>
              <a:rPr lang="en-US" sz="2000" dirty="0" err="1" smtClean="0"/>
              <a:t>postclosing</a:t>
            </a:r>
            <a:r>
              <a:rPr lang="en-US" sz="2000" dirty="0" smtClean="0"/>
              <a:t> challenge</a:t>
            </a:r>
            <a:endParaRPr lang="en-US" sz="2000" dirty="0"/>
          </a:p>
        </p:txBody>
      </p:sp>
      <p:sp>
        <p:nvSpPr>
          <p:cNvPr id="81" name="TextBox 80"/>
          <p:cNvSpPr txBox="1"/>
          <p:nvPr/>
        </p:nvSpPr>
        <p:spPr>
          <a:xfrm>
            <a:off x="457200" y="3477993"/>
            <a:ext cx="3209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FTC </a:t>
            </a:r>
            <a:r>
              <a:rPr lang="en-US" sz="2000" dirty="0" err="1" smtClean="0"/>
              <a:t>postclosing</a:t>
            </a:r>
            <a:r>
              <a:rPr lang="en-US" sz="2000" dirty="0" smtClean="0"/>
              <a:t> challenge</a:t>
            </a:r>
            <a:endParaRPr lang="en-US" sz="2000" dirty="0"/>
          </a:p>
        </p:txBody>
      </p:sp>
      <p:sp>
        <p:nvSpPr>
          <p:cNvPr id="119" name="Flowchart: Process 118"/>
          <p:cNvSpPr/>
          <p:nvPr/>
        </p:nvSpPr>
        <p:spPr>
          <a:xfrm>
            <a:off x="923925" y="4802251"/>
            <a:ext cx="1009650" cy="459556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Flowchart: Process 120"/>
          <p:cNvSpPr/>
          <p:nvPr/>
        </p:nvSpPr>
        <p:spPr>
          <a:xfrm>
            <a:off x="6395573" y="4786336"/>
            <a:ext cx="914400" cy="471551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6374168" y="4792073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Admin. Trial before ALJ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123" name="Flowchart: Process 122"/>
          <p:cNvSpPr/>
          <p:nvPr/>
        </p:nvSpPr>
        <p:spPr>
          <a:xfrm>
            <a:off x="7686497" y="4786336"/>
            <a:ext cx="1000303" cy="471551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lowchart: Process 124"/>
          <p:cNvSpPr/>
          <p:nvPr/>
        </p:nvSpPr>
        <p:spPr>
          <a:xfrm>
            <a:off x="7665091" y="3924300"/>
            <a:ext cx="1021709" cy="517632"/>
          </a:xfrm>
          <a:prstGeom prst="flowChartProcess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TextBox 125"/>
          <p:cNvSpPr txBox="1"/>
          <p:nvPr/>
        </p:nvSpPr>
        <p:spPr>
          <a:xfrm>
            <a:off x="7639051" y="3958631"/>
            <a:ext cx="1047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 Narrow" panose="020B0606020202030204" pitchFamily="34" charset="0"/>
              </a:rPr>
              <a:t>Appeal to </a:t>
            </a:r>
            <a:br>
              <a:rPr lang="en-US" sz="1200" dirty="0" smtClean="0">
                <a:latin typeface="Arial Narrow" panose="020B0606020202030204" pitchFamily="34" charset="0"/>
              </a:rPr>
            </a:br>
            <a:r>
              <a:rPr lang="en-US" sz="1200" dirty="0" smtClean="0">
                <a:latin typeface="Arial Narrow" panose="020B0606020202030204" pitchFamily="34" charset="0"/>
              </a:rPr>
              <a:t>Ct. of Appeals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cxnSp>
        <p:nvCxnSpPr>
          <p:cNvPr id="127" name="Straight Arrow Connector 126"/>
          <p:cNvCxnSpPr>
            <a:stCxn id="123" idx="0"/>
            <a:endCxn id="125" idx="2"/>
          </p:cNvCxnSpPr>
          <p:nvPr/>
        </p:nvCxnSpPr>
        <p:spPr>
          <a:xfrm flipH="1" flipV="1">
            <a:off x="8175946" y="4441932"/>
            <a:ext cx="10703" cy="344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119" idx="3"/>
            <a:endCxn id="122" idx="1"/>
          </p:cNvCxnSpPr>
          <p:nvPr/>
        </p:nvCxnSpPr>
        <p:spPr>
          <a:xfrm flipV="1">
            <a:off x="1933575" y="5022906"/>
            <a:ext cx="4440593" cy="9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21" idx="3"/>
            <a:endCxn id="124" idx="1"/>
          </p:cNvCxnSpPr>
          <p:nvPr/>
        </p:nvCxnSpPr>
        <p:spPr>
          <a:xfrm>
            <a:off x="7309973" y="5022112"/>
            <a:ext cx="355118" cy="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457200" y="3268443"/>
            <a:ext cx="82296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TextBox 189"/>
          <p:cNvSpPr txBox="1"/>
          <p:nvPr/>
        </p:nvSpPr>
        <p:spPr>
          <a:xfrm rot="16200000">
            <a:off x="150631" y="2442282"/>
            <a:ext cx="909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Federal district court</a:t>
            </a:r>
            <a:endParaRPr lang="en-US" sz="1000" dirty="0"/>
          </a:p>
        </p:txBody>
      </p:sp>
      <p:sp>
        <p:nvSpPr>
          <p:cNvPr id="69" name="TextBox 68"/>
          <p:cNvSpPr txBox="1"/>
          <p:nvPr/>
        </p:nvSpPr>
        <p:spPr>
          <a:xfrm rot="16200000">
            <a:off x="421260" y="4893529"/>
            <a:ext cx="429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Narrow" panose="020B0606020202030204" pitchFamily="34" charset="0"/>
              </a:rPr>
              <a:t>FTC</a:t>
            </a:r>
            <a:endParaRPr lang="en-US" sz="1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7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Litigation timing—Preclosing challenges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492469"/>
              </p:ext>
            </p:extLst>
          </p:nvPr>
        </p:nvGraphicFramePr>
        <p:xfrm>
          <a:off x="638175" y="981074"/>
          <a:ext cx="7867650" cy="5011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00"/>
                <a:gridCol w="1136650"/>
                <a:gridCol w="1311275"/>
                <a:gridCol w="1311275"/>
                <a:gridCol w="1311275"/>
                <a:gridCol w="1311275"/>
              </a:tblGrid>
              <a:tr h="29771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DOJ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FTC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29771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H&amp;R Block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Oracle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Sunguard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Ardagh*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CCC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Complaint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5/23/11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2/24/04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10/23/01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6/28/13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11/25/08</a:t>
                      </a:r>
                      <a:endParaRPr lang="en-US" sz="1400" dirty="0"/>
                    </a:p>
                  </a:txBody>
                  <a:tcPr anchor="ctr"/>
                </a:tc>
              </a:tr>
              <a:tr h="5061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PI hearing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10/11/13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(3 days)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1/8/09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(9 days)</a:t>
                      </a:r>
                    </a:p>
                  </a:txBody>
                  <a:tcPr anchor="ctr"/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PI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??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3/18/09</a:t>
                      </a:r>
                      <a:endParaRPr lang="en-US" sz="1400" dirty="0"/>
                    </a:p>
                  </a:txBody>
                  <a:tcPr anchor="ctr"/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PI appeal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??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</a:tr>
              <a:tr h="5061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Merits hearing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9/6/11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(9 days)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6/6/04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11/8/01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(10 hours)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12/2/13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</a:tr>
              <a:tr h="5061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Live witnesses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 fact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3 experts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 experts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</a:tr>
              <a:tr h="5061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Initial merits decision (FTC)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--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--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--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4/14/14 (</a:t>
                      </a:r>
                      <a:r>
                        <a:rPr lang="en-US" sz="1400" dirty="0" err="1" smtClean="0"/>
                        <a:t>est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Final decision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10/31/11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9/9/04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11/14/01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7/24/14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Merits</a:t>
                      </a:r>
                      <a:r>
                        <a:rPr lang="en-US" sz="1400" baseline="0" dirty="0" smtClean="0"/>
                        <a:t> appeal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None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None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None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[add 6 months]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</a:tr>
              <a:tr h="5061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 time to conclusion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6.5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 weeks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13 months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(</a:t>
                      </a:r>
                      <a:r>
                        <a:rPr lang="en-US" sz="1400" dirty="0" err="1" smtClean="0"/>
                        <a:t>wo</a:t>
                      </a:r>
                      <a:r>
                        <a:rPr lang="en-US" sz="1400" dirty="0" smtClean="0"/>
                        <a:t>/appeal)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 months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2638425" y="1952625"/>
            <a:ext cx="0" cy="124777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895725" y="1962150"/>
            <a:ext cx="0" cy="125730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219700" y="1971675"/>
            <a:ext cx="19050" cy="1228725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6200000">
            <a:off x="6686549" y="4029075"/>
            <a:ext cx="23285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Transaction abandoned after PI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848350" y="6186488"/>
            <a:ext cx="17049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 Estimates based on original schedules and Commission rules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2250917" y="2426574"/>
            <a:ext cx="1079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Consolidated</a:t>
            </a:r>
            <a:endParaRPr lang="en-US" sz="1000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3498692" y="2426574"/>
            <a:ext cx="1079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Consolidated</a:t>
            </a:r>
            <a:endParaRPr lang="en-US" sz="1000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4841717" y="2426574"/>
            <a:ext cx="10798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Consolidated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4419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Litigation timing—</a:t>
            </a:r>
            <a:r>
              <a:rPr lang="en-US" dirty="0" err="1" smtClean="0"/>
              <a:t>Postclosing</a:t>
            </a:r>
            <a:r>
              <a:rPr lang="en-US" dirty="0" smtClean="0"/>
              <a:t> challenges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808223"/>
              </p:ext>
            </p:extLst>
          </p:nvPr>
        </p:nvGraphicFramePr>
        <p:xfrm>
          <a:off x="638175" y="1533524"/>
          <a:ext cx="7926705" cy="4138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75"/>
                <a:gridCol w="1222375"/>
                <a:gridCol w="1311698"/>
                <a:gridCol w="1369907"/>
                <a:gridCol w="1311275"/>
                <a:gridCol w="1311275"/>
              </a:tblGrid>
              <a:tr h="29771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DOJ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FTC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297716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Bazaarvoice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ProMedica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Polypore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Evanston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Chicago Bridge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Complaint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1/10/2013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1/6/2011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9/10/2008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2/10/2004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10/25/2001</a:t>
                      </a:r>
                      <a:endParaRPr lang="en-US" sz="1400" dirty="0"/>
                    </a:p>
                  </a:txBody>
                  <a:tcPr anchor="ctr"/>
                </a:tc>
              </a:tr>
              <a:tr h="5061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Merits hearing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9/23/2013 to10/10/2013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5/31/2011 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to 8/18/2011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5/12/2009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to 8/20/2009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2/10/2005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(8</a:t>
                      </a:r>
                      <a:r>
                        <a:rPr lang="en-US" sz="1400" baseline="0" dirty="0" smtClean="0"/>
                        <a:t> weeks)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11/12/2002</a:t>
                      </a:r>
                      <a:br>
                        <a:rPr lang="en-US" sz="1400" dirty="0" smtClean="0"/>
                      </a:br>
                      <a:r>
                        <a:rPr lang="en-US" sz="1400" dirty="0" smtClean="0"/>
                        <a:t>to 1/16/2003</a:t>
                      </a:r>
                      <a:endParaRPr lang="en-US" sz="1400" dirty="0"/>
                    </a:p>
                  </a:txBody>
                  <a:tcPr anchor="ctr"/>
                </a:tc>
              </a:tr>
              <a:tr h="5061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Initial merits decision (FTC)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--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12/5/2011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2/22/2010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10/21/2005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6/18/2003</a:t>
                      </a:r>
                      <a:endParaRPr lang="en-US" sz="1400" dirty="0"/>
                    </a:p>
                  </a:txBody>
                  <a:tcPr anchor="ctr"/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Final decision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1/8/2014 (merits only)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3/22/2012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12/13/2010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4/28/2008 (remedy)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1/6/2005</a:t>
                      </a:r>
                      <a:endParaRPr lang="en-US" sz="1400" dirty="0"/>
                    </a:p>
                  </a:txBody>
                  <a:tcPr anchor="ctr"/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 time to final decision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12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14.5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17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50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38.5 months</a:t>
                      </a:r>
                      <a:endParaRPr lang="en-US" sz="1400" dirty="0"/>
                    </a:p>
                  </a:txBody>
                  <a:tcPr anchor="ctr"/>
                </a:tc>
              </a:tr>
              <a:tr h="3622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Merits</a:t>
                      </a:r>
                      <a:r>
                        <a:rPr lang="en-US" sz="1400" baseline="0" dirty="0" smtClean="0"/>
                        <a:t> appeal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(none)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4/22/2014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7/11/2012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(none)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1/25/2008</a:t>
                      </a:r>
                      <a:endParaRPr lang="en-US" sz="1400" dirty="0"/>
                    </a:p>
                  </a:txBody>
                  <a:tcPr anchor="ctr"/>
                </a:tc>
              </a:tr>
              <a:tr h="5061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 time to conclusion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12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39.5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46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50 months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75 months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848350" y="6186488"/>
            <a:ext cx="17049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 Estimates based on original schedules and Commission rules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63656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Strategic litigation behavior at the FTC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1725"/>
            <a:ext cx="8229600" cy="4996325"/>
          </a:xfrm>
        </p:spPr>
        <p:txBody>
          <a:bodyPr/>
          <a:lstStyle/>
          <a:p>
            <a:r>
              <a:rPr lang="en-US" dirty="0" smtClean="0"/>
              <a:t>Poster child: Coca-Cola/</a:t>
            </a:r>
            <a:r>
              <a:rPr lang="en-US" dirty="0" err="1" smtClean="0"/>
              <a:t>Dr</a:t>
            </a:r>
            <a:r>
              <a:rPr lang="en-US" dirty="0" smtClean="0"/>
              <a:t> Pepper (1986-1995)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Jan. 23, 1986 	PepsiCo (27.4%) agrees to acquire Seven-Up (6.3%)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Feb. 21, 1986 	Coca-Cola (38.6%) agrees to acquire </a:t>
            </a:r>
            <a:r>
              <a:rPr lang="en-US" sz="1200" dirty="0" err="1" smtClean="0"/>
              <a:t>Dr</a:t>
            </a:r>
            <a:r>
              <a:rPr lang="en-US" sz="1200" dirty="0" smtClean="0"/>
              <a:t> Pepper (7.1%) 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June 24, 1986 	PepsiCo and Seven-Up terminate transaction in light of FTC opposition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June 24, 1986 	FTC files Section 13(b) complaint against Coca-Coca/</a:t>
            </a:r>
            <a:r>
              <a:rPr lang="en-US" sz="1200" dirty="0" err="1" smtClean="0"/>
              <a:t>Dr</a:t>
            </a:r>
            <a:r>
              <a:rPr lang="en-US" sz="1200" dirty="0" smtClean="0"/>
              <a:t> Pepper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July 15, 1986	FTC files administrative complaint against Coca-Coca/</a:t>
            </a:r>
            <a:r>
              <a:rPr lang="en-US" sz="1200" dirty="0" err="1" smtClean="0"/>
              <a:t>Dr</a:t>
            </a:r>
            <a:r>
              <a:rPr lang="en-US" sz="1200" dirty="0" smtClean="0"/>
              <a:t> Pepper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July 15, 1986	PepsiCo acquires Seven-Up International (and splits brand)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July 31, 1986 	District court enters PI enjoining transaction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Aug. 6, 1986 	</a:t>
            </a:r>
            <a:r>
              <a:rPr lang="en-US" sz="1200" dirty="0" err="1" smtClean="0"/>
              <a:t>Dr</a:t>
            </a:r>
            <a:r>
              <a:rPr lang="en-US" sz="1200" dirty="0" smtClean="0"/>
              <a:t> Pepper terminates Coca-Cola purchase agreement 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Aug. 20, 1986 	</a:t>
            </a:r>
            <a:r>
              <a:rPr lang="en-US" sz="1200" dirty="0" err="1" smtClean="0"/>
              <a:t>Dr</a:t>
            </a:r>
            <a:r>
              <a:rPr lang="en-US" sz="1200" dirty="0" smtClean="0"/>
              <a:t> Pepper sold to Hicks &amp; Haas-led investor group 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Oct. 3, 1986	Seven-Up Co. sold to </a:t>
            </a:r>
            <a:r>
              <a:rPr lang="en-US" sz="1200" dirty="0"/>
              <a:t>Hicks &amp; Haas-led investor group </a:t>
            </a:r>
            <a:endParaRPr lang="en-US" sz="1200" dirty="0" smtClean="0"/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Nov. 30, 1990 	ALJ issues initial decision (finding liability but denying relief)—both sides</a:t>
            </a:r>
            <a:br>
              <a:rPr lang="en-US" sz="1200" dirty="0" smtClean="0"/>
            </a:br>
            <a:r>
              <a:rPr lang="en-US" sz="1200" dirty="0" smtClean="0"/>
              <a:t>	appeal to full Commission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June 13, 1994 	Full Commission issues final decision (vacating denial of relief and</a:t>
            </a:r>
            <a:br>
              <a:rPr lang="en-US" sz="1200" dirty="0" smtClean="0"/>
            </a:br>
            <a:r>
              <a:rPr lang="en-US" sz="1200" dirty="0" smtClean="0"/>
              <a:t>	entering order requiring prior approval of the FTC before acquiring</a:t>
            </a:r>
            <a:br>
              <a:rPr lang="en-US" sz="1200" dirty="0" smtClean="0"/>
            </a:br>
            <a:r>
              <a:rPr lang="en-US" sz="1200" dirty="0" smtClean="0"/>
              <a:t>	any interest in a company that manufactures or sells branded</a:t>
            </a:r>
            <a:br>
              <a:rPr lang="en-US" sz="1200" dirty="0" smtClean="0"/>
            </a:br>
            <a:r>
              <a:rPr lang="en-US" sz="1200" dirty="0" smtClean="0"/>
              <a:t>	concentrate, syrup, or carbonated soft drinks in the United States)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Aug. 26, 1994	Coca-Cola appeals to D.C. Circuit</a:t>
            </a:r>
          </a:p>
          <a:p>
            <a:pPr lvl="1">
              <a:spcBef>
                <a:spcPts val="600"/>
              </a:spcBef>
              <a:tabLst>
                <a:tab pos="2057400" algn="l"/>
              </a:tabLst>
            </a:pPr>
            <a:r>
              <a:rPr lang="en-US" sz="1200" dirty="0" smtClean="0"/>
              <a:t>May 25, 1995 	FTC settles appeal by modifying order to require prior approval </a:t>
            </a:r>
            <a:br>
              <a:rPr lang="en-US" sz="1200" dirty="0" smtClean="0"/>
            </a:br>
            <a:r>
              <a:rPr lang="en-US" sz="1200" dirty="0" smtClean="0"/>
              <a:t>	only if Coca-Cola acquires an interest in </a:t>
            </a:r>
            <a:r>
              <a:rPr lang="en-US" sz="1200" dirty="0" err="1" smtClean="0"/>
              <a:t>Dr</a:t>
            </a:r>
            <a:r>
              <a:rPr lang="en-US" sz="1200" dirty="0" smtClean="0"/>
              <a:t> Pepper or a </a:t>
            </a:r>
            <a:r>
              <a:rPr lang="en-US" sz="1200" dirty="0" err="1" smtClean="0"/>
              <a:t>Dr</a:t>
            </a:r>
            <a:r>
              <a:rPr lang="en-US" sz="1200" dirty="0" smtClean="0"/>
              <a:t> Pepper </a:t>
            </a:r>
            <a:br>
              <a:rPr lang="en-US" sz="1200" dirty="0" smtClean="0"/>
            </a:br>
            <a:r>
              <a:rPr lang="en-US" sz="1200" dirty="0" smtClean="0"/>
              <a:t>	brand name 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41CF-2A9D-4F7C-9199-B1435F5AB990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7435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179D-9931-43D0-93B7-B281D164EB0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016941" y="2989390"/>
            <a:ext cx="4980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ABInbev</a:t>
            </a:r>
            <a:r>
              <a:rPr lang="en-US" sz="3600" dirty="0" smtClean="0"/>
              <a:t>/</a:t>
            </a:r>
            <a:r>
              <a:rPr lang="en-US" sz="3600" dirty="0" err="1" smtClean="0"/>
              <a:t>Grupo</a:t>
            </a:r>
            <a:r>
              <a:rPr lang="en-US" sz="3600" dirty="0" smtClean="0"/>
              <a:t> </a:t>
            </a:r>
            <a:r>
              <a:rPr lang="en-US" sz="3600" dirty="0" err="1" smtClean="0"/>
              <a:t>Modelo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9967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ABInbev</a:t>
            </a:r>
            <a:r>
              <a:rPr lang="en-US" dirty="0"/>
              <a:t>/</a:t>
            </a: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 smtClean="0"/>
              <a:t>Modelo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179D-9931-43D0-93B7-B281D164EB0B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168852"/>
              </p:ext>
            </p:extLst>
          </p:nvPr>
        </p:nvGraphicFramePr>
        <p:xfrm>
          <a:off x="1995052" y="1184535"/>
          <a:ext cx="5237021" cy="4543425"/>
        </p:xfrm>
        <a:graphic>
          <a:graphicData uri="http://schemas.openxmlformats.org/drawingml/2006/table">
            <a:tbl>
              <a:tblPr/>
              <a:tblGrid>
                <a:gridCol w="2360031"/>
                <a:gridCol w="1438495"/>
                <a:gridCol w="1438495"/>
              </a:tblGrid>
              <a:tr h="42078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U.S. </a:t>
                      </a:r>
                      <a:r>
                        <a:rPr lang="en-US" sz="3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Beer</a:t>
                      </a:r>
                    </a:p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(National)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6688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HHI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MillerCoors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Modelo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Heineken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Others (10)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Combined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Premerger HHI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Postmerger HHI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46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179D-9931-43D0-93B7-B281D164EB0B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206904" y="2989390"/>
            <a:ext cx="4775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Flakeboard</a:t>
            </a:r>
            <a:r>
              <a:rPr lang="en-US" sz="3600" dirty="0" smtClean="0"/>
              <a:t>/</a:t>
            </a:r>
            <a:r>
              <a:rPr lang="en-US" sz="3600" dirty="0" err="1" smtClean="0"/>
              <a:t>SierraPine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5372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ABInbev</a:t>
            </a:r>
            <a:r>
              <a:rPr lang="en-US" dirty="0"/>
              <a:t>/</a:t>
            </a: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/>
              <a:t>Modelo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Constellation Brands stock performance</a:t>
            </a:r>
          </a:p>
          <a:p>
            <a:pPr lvl="1"/>
            <a:r>
              <a:rPr lang="en-US" dirty="0" smtClean="0"/>
              <a:t>Compared to the DJIA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22" y="1892764"/>
            <a:ext cx="8412480" cy="388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98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Flakeboard</a:t>
            </a:r>
            <a:r>
              <a:rPr lang="en-US" dirty="0" smtClean="0"/>
              <a:t>/</a:t>
            </a:r>
            <a:r>
              <a:rPr lang="en-US" dirty="0" err="1" smtClean="0"/>
              <a:t>SierraPine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Particleboard plants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842" y="1557978"/>
            <a:ext cx="4457700" cy="4152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59523" y="1875966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Albany (FB)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89186" y="271123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Springfield (SP)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59523" y="4522451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Martell (SP)</a:t>
            </a:r>
            <a:endParaRPr lang="en-US" dirty="0"/>
          </a:p>
        </p:txBody>
      </p:sp>
      <p:cxnSp>
        <p:nvCxnSpPr>
          <p:cNvPr id="9" name="Straight Arrow Connector 8"/>
          <p:cNvCxnSpPr>
            <a:stCxn id="5" idx="3"/>
          </p:cNvCxnSpPr>
          <p:nvPr/>
        </p:nvCxnSpPr>
        <p:spPr>
          <a:xfrm>
            <a:off x="2862471" y="2060632"/>
            <a:ext cx="1753491" cy="448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3"/>
          </p:cNvCxnSpPr>
          <p:nvPr/>
        </p:nvCxnSpPr>
        <p:spPr>
          <a:xfrm flipV="1">
            <a:off x="3189679" y="2763990"/>
            <a:ext cx="1479036" cy="131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3"/>
          </p:cNvCxnSpPr>
          <p:nvPr/>
        </p:nvCxnSpPr>
        <p:spPr>
          <a:xfrm flipV="1">
            <a:off x="2862471" y="4434528"/>
            <a:ext cx="2324991" cy="2725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11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Flakeboard</a:t>
            </a:r>
            <a:r>
              <a:rPr lang="en-US" dirty="0"/>
              <a:t>/</a:t>
            </a:r>
            <a:r>
              <a:rPr lang="en-US" dirty="0" err="1"/>
              <a:t>SierraPine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776815"/>
              </p:ext>
            </p:extLst>
          </p:nvPr>
        </p:nvGraphicFramePr>
        <p:xfrm>
          <a:off x="1670538" y="1565642"/>
          <a:ext cx="5820508" cy="3377565"/>
        </p:xfrm>
        <a:graphic>
          <a:graphicData uri="http://schemas.openxmlformats.org/drawingml/2006/table">
            <a:tbl>
              <a:tblPr/>
              <a:tblGrid>
                <a:gridCol w="3446898"/>
                <a:gridCol w="2373610"/>
              </a:tblGrid>
              <a:tr h="33208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Oregon Particleboard Mills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086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Boise Cascade Corp.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 Grande, 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Collins Products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Kalmath Falls, 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Flakeboard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Albany, 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Lamanation Technologies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White City, OR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Panolam Industries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Albany, 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Roseburg Forest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Roseburg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OR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208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Roseburg Forest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Dillard, 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048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179D-9931-43D0-93B7-B281D164EB0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523416" y="2989390"/>
            <a:ext cx="4151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Hertz/Dollar Thrifty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4454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Hertz/Dollar Thrifty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71190"/>
              </p:ext>
            </p:extLst>
          </p:nvPr>
        </p:nvGraphicFramePr>
        <p:xfrm>
          <a:off x="1209914" y="1022427"/>
          <a:ext cx="7023100" cy="4907280"/>
        </p:xfrm>
        <a:graphic>
          <a:graphicData uri="http://schemas.openxmlformats.org/drawingml/2006/table">
            <a:tbl>
              <a:tblPr/>
              <a:tblGrid>
                <a:gridCol w="2052027"/>
                <a:gridCol w="4971073"/>
              </a:tblGrid>
              <a:tr h="2381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Very drawn out acquisition dance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26, 2010: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to buy at $1.2 billion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 28, 2010: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 offers $1.33 billion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Sept. 2, 2010: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 raises bid to $1.36 billion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Sept. 12, 2010: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to $1.56 billion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Sept. 27, 2010: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 rejects Avis bid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Sept. 30, 2010: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 rejects Hertz bid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Bidding continues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9, 2011: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offers $2.1 billion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Aug. 21, 2011: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 wants best and final offers by Oct. 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Sept. 14, 2011: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 pulls out of bidding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Oct. 27, 2011: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withdraws bid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Aug. 23, 2012: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 major shareholders say they would accept a $2.4 billion bid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Aug. 27, 2012: 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 deal at $2.3 billion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15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Hertz/Dollar Thrifty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8596"/>
              </p:ext>
            </p:extLst>
          </p:nvPr>
        </p:nvGraphicFramePr>
        <p:xfrm>
          <a:off x="2521910" y="2174912"/>
          <a:ext cx="3848100" cy="1975485"/>
        </p:xfrm>
        <a:graphic>
          <a:graphicData uri="http://schemas.openxmlformats.org/drawingml/2006/table">
            <a:tbl>
              <a:tblPr/>
              <a:tblGrid>
                <a:gridCol w="1381125"/>
                <a:gridCol w="2466975"/>
              </a:tblGrid>
              <a:tr h="2667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Rental Car Companies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Hertz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Hertz, Advantage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Avis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Avis, Budget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Dollar Thrifty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Dollar, Thrifty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Enterprise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National, Alamo, Enterprise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1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Hertz/Dollar Thrifty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649EE7-095A-466B-BFC5-961FFACA5BA7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198235"/>
              </p:ext>
            </p:extLst>
          </p:nvPr>
        </p:nvGraphicFramePr>
        <p:xfrm>
          <a:off x="2038350" y="1146248"/>
          <a:ext cx="5067300" cy="4375785"/>
        </p:xfrm>
        <a:graphic>
          <a:graphicData uri="http://schemas.openxmlformats.org/drawingml/2006/table">
            <a:tbl>
              <a:tblPr/>
              <a:tblGrid>
                <a:gridCol w="1381125"/>
                <a:gridCol w="2466975"/>
                <a:gridCol w="609600"/>
                <a:gridCol w="609600"/>
              </a:tblGrid>
              <a:tr h="2667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Rental Car Companies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HHI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Hertz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Hertz, Advantage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Avis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Avis, Budget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Dollar Thrifty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Dollar, Thrifty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Enterprise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National, Alamo, Enterprise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Avis/Enterprise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4CFR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Combined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Premerger HHI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Delta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Postmerger HHI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16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179D-9931-43D0-93B7-B281D164EB0B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839928" y="2989390"/>
            <a:ext cx="3621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Merger Litigation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0919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25913</TotalTime>
  <Words>856</Words>
  <Application>Microsoft Office PowerPoint</Application>
  <PresentationFormat>On-screen Show (4:3)</PresentationFormat>
  <Paragraphs>358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Edge</vt:lpstr>
      <vt:lpstr>13/14.  Merger Review and Litigation </vt:lpstr>
      <vt:lpstr>PowerPoint Presentation</vt:lpstr>
      <vt:lpstr>Flakeboard/SierraPine</vt:lpstr>
      <vt:lpstr>Flakeboard/SierraPine</vt:lpstr>
      <vt:lpstr>PowerPoint Presentation</vt:lpstr>
      <vt:lpstr>Hertz/Dollar Thrifty</vt:lpstr>
      <vt:lpstr>Hertz/Dollar Thrifty</vt:lpstr>
      <vt:lpstr>Hertz/Dollar Thrifty</vt:lpstr>
      <vt:lpstr>PowerPoint Presentation</vt:lpstr>
      <vt:lpstr>Plaintiffs and forums</vt:lpstr>
      <vt:lpstr>Types of injunctions in merger cases</vt:lpstr>
      <vt:lpstr>Injunction standards</vt:lpstr>
      <vt:lpstr>Typical litigation paradigms</vt:lpstr>
      <vt:lpstr>Typical litigation paradigms</vt:lpstr>
      <vt:lpstr>Litigation timing—Preclosing challenges</vt:lpstr>
      <vt:lpstr>Litigation timing—Postclosing challenges</vt:lpstr>
      <vt:lpstr>Strategic litigation behavior at the FTC</vt:lpstr>
      <vt:lpstr>PowerPoint Presentation</vt:lpstr>
      <vt:lpstr>ABInbev/Grupo Modelo</vt:lpstr>
      <vt:lpstr>ABInbev/Grupo Modelo</vt:lpstr>
    </vt:vector>
  </TitlesOfParts>
  <Company>Shearman &amp; Sterling LLP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Proving Conspiracy</dc:title>
  <dc:creator>Dale</dc:creator>
  <cp:lastModifiedBy>Dale</cp:lastModifiedBy>
  <cp:revision>1073</cp:revision>
  <cp:lastPrinted>2014-11-10T23:37:47Z</cp:lastPrinted>
  <dcterms:created xsi:type="dcterms:W3CDTF">2010-03-05T16:25:53Z</dcterms:created>
  <dcterms:modified xsi:type="dcterms:W3CDTF">2014-11-13T22:35:00Z</dcterms:modified>
</cp:coreProperties>
</file>