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5" autoAdjust="0"/>
    <p:restoredTop sz="94660"/>
  </p:normalViewPr>
  <p:slideViewPr>
    <p:cSldViewPr snapToGrid="0">
      <p:cViewPr>
        <p:scale>
          <a:sx n="100" d="100"/>
          <a:sy n="100" d="100"/>
        </p:scale>
        <p:origin x="42" y="6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B95C07D-E02C-4E11-8EE9-EC3DFA4A5901}" type="datetimeFigureOut">
              <a:rPr lang="en-US" smtClean="0"/>
              <a:t>4/10/2020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DCA845B-FF6D-44EE-9F6B-D4D439F8FA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19503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6A6F92-54D4-46E7-B754-F7628689716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4AA8F81-17E8-45CE-8EE6-74EA9EC54CB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4C11A1A-A300-45FF-96AF-21828B88F8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1824C-3B10-49DC-8A84-957AFDDDB427}" type="datetime1">
              <a:rPr lang="en-US" smtClean="0"/>
              <a:t>4/10/2020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E9387A2-EE41-49D8-BF97-E437C2789F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BBA7C7-4284-4977-BB3D-45DF971C85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E14371-7DA6-444D-9ED5-0D659FACF6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96904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7651AE-1924-4984-96D1-C00F5499D7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B1F94C3-5EEB-4F3C-8F8A-34BBD3D05A4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09F7446-25B6-443F-96DA-E83B68EE6A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05D905-8D42-4CEE-9604-22E057EAD616}" type="datetime1">
              <a:rPr lang="en-US" smtClean="0"/>
              <a:t>4/10/2020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48CE2DE-078C-4EF4-AF18-79C6E35FBF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7EEA8CE-6AD5-4EB7-A74C-6C88401FCB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E14371-7DA6-444D-9ED5-0D659FACF6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09836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C7B5C4F-1155-4BF2-8A50-437E6C161EC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917FBB0-747C-48DF-8137-B170CFFFA53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2E438D4-397A-452A-99E6-E3DC43547A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4008EA-2B13-4EEB-8F38-B0D32042BB0B}" type="datetime1">
              <a:rPr lang="en-US" smtClean="0"/>
              <a:t>4/10/2020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EB914F-0FD4-481E-A539-7E105DDA4E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5A5D35-F822-41AE-946F-E0347EE21E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E14371-7DA6-444D-9ED5-0D659FACF6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81783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B91BD7-FE53-48A2-AE05-AE613EB178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3EA5D9-449D-44E0-B088-A80CEA26767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D6C8A26-403B-4E84-9D78-401E887D3F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30D30-F154-4B57-9488-5D021F738215}" type="datetime1">
              <a:rPr lang="en-US" smtClean="0"/>
              <a:t>4/10/2020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0CA2953-636D-4315-A598-7E774CF740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75F55E-E7E0-4564-A299-F31CEDE579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E14371-7DA6-444D-9ED5-0D659FACF6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8716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2864FC-5EAD-496F-813F-0382606189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5F811F8-4B22-4553-925B-B790C7BC111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EB7378E-798E-46FE-A514-752C2948AB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D5AF9E-F7DE-41D5-803C-7065EAE5B28A}" type="datetime1">
              <a:rPr lang="en-US" smtClean="0"/>
              <a:t>4/10/2020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A768D3-C995-4C68-B6A9-CF5FEAEB86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E4C5451-1149-48DA-9DE9-B6E5DF6935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E14371-7DA6-444D-9ED5-0D659FACF6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31726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EA0988-316A-4E77-BC3C-4B432E56F2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B1F9AE-B2A4-441A-9905-4E96504C45F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3F9007D-8805-4436-915E-CC68D3DA168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820EBAE-6CB8-4AE0-92C9-AECB4C2C5C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34EBD-03BD-4E00-8475-5D55C77B8B81}" type="datetime1">
              <a:rPr lang="en-US" smtClean="0"/>
              <a:t>4/10/2020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5F65197-8F91-4ACD-A22C-567759746B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6193350-731A-42DC-9BF8-5373DF4964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E14371-7DA6-444D-9ED5-0D659FACF6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40464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576362-73B6-4B03-B196-46F8DFA4C8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ED3D1C7-9F70-41E9-861F-D6CC248F3B4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CAC1F02-66A2-4B7D-BE90-FD71F4E83BD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1027693-E22F-4A88-8846-07F27E5AF31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DC6ECBF-41F0-4DA4-9920-A80F86CB442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149CF74-5574-4934-A341-CB0B72235E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FC527A-6075-4FF2-A736-0B71FBA03EC5}" type="datetime1">
              <a:rPr lang="en-US" smtClean="0"/>
              <a:t>4/10/2020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EEB075D-4939-46A9-AA0E-1D385EFE16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8E5FD0C-5AED-4EF6-A6AA-132EBFE3E2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E14371-7DA6-444D-9ED5-0D659FACF6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68052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4D7FAA-94A0-4B0A-8E1E-E1BE8FD10B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290DB59-5755-473D-AF2B-C96209F644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A6FA4B-5606-456C-92A2-FA0C00E1BF3A}" type="datetime1">
              <a:rPr lang="en-US" smtClean="0"/>
              <a:t>4/10/2020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DCDB0C3-B8A7-4E89-BCD0-E09AEA1F83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2C46D17-571A-48F3-A531-5B7C73B840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E14371-7DA6-444D-9ED5-0D659FACF6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93693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6A6C033-0D2F-494B-8A9D-E620EFE4ED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C841CA-9D8E-46CE-AFDA-D4468E855AAB}" type="datetime1">
              <a:rPr lang="en-US" smtClean="0"/>
              <a:t>4/10/2020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7783B27-F517-47A9-BBC3-EEFCC30D74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FDB26F8-1F83-407A-BB61-DF21C942FD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E14371-7DA6-444D-9ED5-0D659FACF6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30113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B182A9-23D8-4085-A5F4-81F5AE8262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025B08-7519-48A0-8782-9CB63848BE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A78A9FA-A700-40FE-83DA-D3D3C51A133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366D78D-F122-4B47-B0BA-510EBB88C0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7D9BB-2D93-4129-90EE-E13772AC1D11}" type="datetime1">
              <a:rPr lang="en-US" smtClean="0"/>
              <a:t>4/10/2020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26EFEBC-8662-437F-8347-FC319DC3AD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00ABD5A-BE5B-4694-9A89-16BF8F72BF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E14371-7DA6-444D-9ED5-0D659FACF6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01113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B05444-010D-48CA-9A20-671D416AB1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EB53D09-5177-43DE-97E3-48BA316374A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423EFD3-A587-4C99-BD00-11298F5FC9D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6777914-7FBC-4BC8-973C-2644BDF2CE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96A44C-2851-4311-B381-DA666D9F229E}" type="datetime1">
              <a:rPr lang="en-US" smtClean="0"/>
              <a:t>4/10/2020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C500523-F3B7-4AFF-9156-38E019B693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1F2C0C1-AF01-4891-952A-79E4934903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E14371-7DA6-444D-9ED5-0D659FACF6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20897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F886D2F-5333-4918-8CD6-35F3291FA1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B72E5B8-F75A-44D9-81F9-494E4AA68E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E6C8C35-51D8-4A10-B455-B51BD30F180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0CD8E6-63AE-409E-B0DF-718E05514942}" type="datetime1">
              <a:rPr lang="en-US" smtClean="0"/>
              <a:t>4/10/2020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AC830DE-1BFD-4823-AE09-4F4560ABAB8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2AEAC5-ED68-419B-A739-A01419812C4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E14371-7DA6-444D-9ED5-0D659FACF6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81745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92B2B9F0-E46B-403E-831C-DB78D99D519C}"/>
              </a:ext>
            </a:extLst>
          </p:cNvPr>
          <p:cNvSpPr txBox="1"/>
          <p:nvPr/>
        </p:nvSpPr>
        <p:spPr>
          <a:xfrm>
            <a:off x="2589194" y="1103279"/>
            <a:ext cx="6968691" cy="369651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Airlines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906A4DE-67AC-4E5A-87E9-21386B616038}"/>
              </a:ext>
            </a:extLst>
          </p:cNvPr>
          <p:cNvSpPr txBox="1"/>
          <p:nvPr/>
        </p:nvSpPr>
        <p:spPr>
          <a:xfrm>
            <a:off x="2589196" y="4429626"/>
            <a:ext cx="6968690" cy="369332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 algn="ctr"/>
          </a:lstStyle>
          <a:p>
            <a:r>
              <a:rPr lang="en-US" dirty="0"/>
              <a:t>Ticket Purchasers</a:t>
            </a:r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1E73F598-D643-43A5-BED6-EB74362B7B12}"/>
              </a:ext>
            </a:extLst>
          </p:cNvPr>
          <p:cNvCxnSpPr/>
          <p:nvPr/>
        </p:nvCxnSpPr>
        <p:spPr>
          <a:xfrm>
            <a:off x="3339966" y="1472611"/>
            <a:ext cx="0" cy="2957015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22186713-DD06-4F30-84E8-5AE8A9E9ACA3}"/>
              </a:ext>
            </a:extLst>
          </p:cNvPr>
          <p:cNvSpPr txBox="1"/>
          <p:nvPr/>
        </p:nvSpPr>
        <p:spPr>
          <a:xfrm rot="16200000">
            <a:off x="2261937" y="2720285"/>
            <a:ext cx="154966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/>
              <a:t>Direct to customer</a:t>
            </a:r>
          </a:p>
          <a:p>
            <a:pPr algn="ctr"/>
            <a:r>
              <a:rPr lang="en-US" sz="1200" dirty="0"/>
              <a:t>(airline.com)</a:t>
            </a:r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219C22FA-E35E-4F11-BDB1-803B8D110C8B}"/>
              </a:ext>
            </a:extLst>
          </p:cNvPr>
          <p:cNvCxnSpPr>
            <a:cxnSpLocks/>
            <a:stCxn id="4" idx="2"/>
            <a:endCxn id="11" idx="0"/>
          </p:cNvCxnSpPr>
          <p:nvPr/>
        </p:nvCxnSpPr>
        <p:spPr>
          <a:xfrm flipH="1">
            <a:off x="6073539" y="1472930"/>
            <a:ext cx="1" cy="1175824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D605BDB2-5CAB-4E56-B31B-8E35ABC48350}"/>
              </a:ext>
            </a:extLst>
          </p:cNvPr>
          <p:cNvSpPr txBox="1"/>
          <p:nvPr/>
        </p:nvSpPr>
        <p:spPr>
          <a:xfrm>
            <a:off x="5701828" y="2648754"/>
            <a:ext cx="743422" cy="369332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 algn="ctr"/>
          </a:lstStyle>
          <a:p>
            <a:r>
              <a:rPr lang="en-US" dirty="0"/>
              <a:t>GDSs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F00ADE46-7AFA-4027-B8E4-DBBAD54E06CA}"/>
              </a:ext>
            </a:extLst>
          </p:cNvPr>
          <p:cNvSpPr txBox="1"/>
          <p:nvPr/>
        </p:nvSpPr>
        <p:spPr>
          <a:xfrm>
            <a:off x="4658627" y="3622045"/>
            <a:ext cx="647741" cy="369332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 algn="ctr"/>
          </a:lstStyle>
          <a:p>
            <a:r>
              <a:rPr lang="en-US" dirty="0"/>
              <a:t>OTAs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40B3801A-B3FA-452F-BAC2-506B33C1D3F5}"/>
              </a:ext>
            </a:extLst>
          </p:cNvPr>
          <p:cNvSpPr txBox="1"/>
          <p:nvPr/>
        </p:nvSpPr>
        <p:spPr>
          <a:xfrm>
            <a:off x="6885634" y="3612100"/>
            <a:ext cx="647741" cy="369332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 algn="ctr"/>
          </a:lstStyle>
          <a:p>
            <a:r>
              <a:rPr lang="en-US" dirty="0"/>
              <a:t>TTAs</a:t>
            </a:r>
          </a:p>
        </p:txBody>
      </p: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270FA286-4CDA-4255-BB6C-212E8AA9A0C8}"/>
              </a:ext>
            </a:extLst>
          </p:cNvPr>
          <p:cNvCxnSpPr>
            <a:cxnSpLocks/>
            <a:stCxn id="12" idx="2"/>
          </p:cNvCxnSpPr>
          <p:nvPr/>
        </p:nvCxnSpPr>
        <p:spPr>
          <a:xfrm>
            <a:off x="4982498" y="3991377"/>
            <a:ext cx="0" cy="449328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469FDBBF-C871-47B3-A020-3C41BFB0FFBF}"/>
              </a:ext>
            </a:extLst>
          </p:cNvPr>
          <p:cNvCxnSpPr>
            <a:cxnSpLocks/>
            <a:stCxn id="13" idx="2"/>
          </p:cNvCxnSpPr>
          <p:nvPr/>
        </p:nvCxnSpPr>
        <p:spPr>
          <a:xfrm>
            <a:off x="7209505" y="3981432"/>
            <a:ext cx="0" cy="448194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6158E457-716B-4AC5-921D-F206F25E2284}"/>
              </a:ext>
            </a:extLst>
          </p:cNvPr>
          <p:cNvCxnSpPr>
            <a:cxnSpLocks/>
            <a:stCxn id="11" idx="2"/>
          </p:cNvCxnSpPr>
          <p:nvPr/>
        </p:nvCxnSpPr>
        <p:spPr>
          <a:xfrm>
            <a:off x="6073539" y="3018086"/>
            <a:ext cx="0" cy="304636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4E0C3CF5-933C-4D2A-A857-10EB5E06D2D1}"/>
              </a:ext>
            </a:extLst>
          </p:cNvPr>
          <p:cNvCxnSpPr/>
          <p:nvPr/>
        </p:nvCxnSpPr>
        <p:spPr>
          <a:xfrm>
            <a:off x="4982497" y="3322722"/>
            <a:ext cx="2227007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D64A6F26-DFEB-433E-B87B-44560300C7DA}"/>
              </a:ext>
            </a:extLst>
          </p:cNvPr>
          <p:cNvCxnSpPr>
            <a:endCxn id="12" idx="0"/>
          </p:cNvCxnSpPr>
          <p:nvPr/>
        </p:nvCxnSpPr>
        <p:spPr>
          <a:xfrm>
            <a:off x="4982497" y="3313097"/>
            <a:ext cx="1" cy="308948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98C02DCF-C588-4347-B045-D6A035470061}"/>
              </a:ext>
            </a:extLst>
          </p:cNvPr>
          <p:cNvCxnSpPr>
            <a:endCxn id="13" idx="0"/>
          </p:cNvCxnSpPr>
          <p:nvPr/>
        </p:nvCxnSpPr>
        <p:spPr>
          <a:xfrm>
            <a:off x="7209504" y="3313097"/>
            <a:ext cx="1" cy="299003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11DF0249-C418-4C59-85C0-A68FAC69E1BD}"/>
              </a:ext>
            </a:extLst>
          </p:cNvPr>
          <p:cNvCxnSpPr>
            <a:cxnSpLocks/>
          </p:cNvCxnSpPr>
          <p:nvPr/>
        </p:nvCxnSpPr>
        <p:spPr>
          <a:xfrm>
            <a:off x="4822255" y="1472611"/>
            <a:ext cx="0" cy="2149434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2955DEE0-C86C-4579-9804-72E1C23309C5}"/>
              </a:ext>
            </a:extLst>
          </p:cNvPr>
          <p:cNvCxnSpPr>
            <a:cxnSpLocks/>
          </p:cNvCxnSpPr>
          <p:nvPr/>
        </p:nvCxnSpPr>
        <p:spPr>
          <a:xfrm>
            <a:off x="7419472" y="1472610"/>
            <a:ext cx="0" cy="2149435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Box 32">
            <a:extLst>
              <a:ext uri="{FF2B5EF4-FFF2-40B4-BE49-F238E27FC236}">
                <a16:creationId xmlns:a16="http://schemas.microsoft.com/office/drawing/2014/main" id="{19AD5BE8-B836-4000-8CD8-9EF8284D8A68}"/>
              </a:ext>
            </a:extLst>
          </p:cNvPr>
          <p:cNvSpPr txBox="1"/>
          <p:nvPr/>
        </p:nvSpPr>
        <p:spPr>
          <a:xfrm rot="16200000">
            <a:off x="4226566" y="2423161"/>
            <a:ext cx="90935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sz="1200"/>
            </a:lvl1pPr>
          </a:lstStyle>
          <a:p>
            <a:r>
              <a:rPr lang="en-US" dirty="0"/>
              <a:t>GDS bypass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002B6A7B-D9D5-43C3-975A-59FF08B70CD8}"/>
              </a:ext>
            </a:extLst>
          </p:cNvPr>
          <p:cNvSpPr txBox="1"/>
          <p:nvPr/>
        </p:nvSpPr>
        <p:spPr>
          <a:xfrm rot="16200000">
            <a:off x="7105854" y="2363550"/>
            <a:ext cx="90935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sz="1200"/>
            </a:lvl1pPr>
          </a:lstStyle>
          <a:p>
            <a:r>
              <a:rPr lang="en-US" dirty="0"/>
              <a:t>GDS bypass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1E2FFC8A-F643-427D-B825-6DEFF4F690F5}"/>
              </a:ext>
            </a:extLst>
          </p:cNvPr>
          <p:cNvSpPr txBox="1"/>
          <p:nvPr/>
        </p:nvSpPr>
        <p:spPr>
          <a:xfrm rot="16200000">
            <a:off x="5687368" y="1788124"/>
            <a:ext cx="124034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sz="1200"/>
            </a:lvl1pPr>
          </a:lstStyle>
          <a:p>
            <a:r>
              <a:rPr lang="en-US" dirty="0"/>
              <a:t>Including GDS </a:t>
            </a:r>
            <a:br>
              <a:rPr lang="en-US" dirty="0"/>
            </a:br>
            <a:r>
              <a:rPr lang="en-US" dirty="0"/>
              <a:t>passthrough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99FB02C3-1646-480C-B80F-215E5862F362}"/>
              </a:ext>
            </a:extLst>
          </p:cNvPr>
          <p:cNvSpPr txBox="1"/>
          <p:nvPr/>
        </p:nvSpPr>
        <p:spPr>
          <a:xfrm>
            <a:off x="2444751" y="5078216"/>
            <a:ext cx="92583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Questions:</a:t>
            </a:r>
          </a:p>
          <a:p>
            <a:pPr marL="342900" indent="-342900">
              <a:buAutoNum type="arabicPeriod"/>
              <a:tabLst>
                <a:tab pos="228600" algn="l"/>
              </a:tabLst>
            </a:pPr>
            <a:r>
              <a:rPr lang="en-US" sz="1400" dirty="0"/>
              <a:t>Is this chart correct? Complete?</a:t>
            </a:r>
          </a:p>
          <a:p>
            <a:pPr marL="342900" indent="-342900">
              <a:buAutoNum type="arabicPeriod"/>
              <a:tabLst>
                <a:tab pos="228600" algn="l"/>
              </a:tabLst>
            </a:pPr>
            <a:r>
              <a:rPr lang="en-US" sz="1400" dirty="0"/>
              <a:t>Where does </a:t>
            </a:r>
            <a:r>
              <a:rPr lang="en-US" sz="1400" dirty="0" err="1"/>
              <a:t>Farelogic</a:t>
            </a:r>
            <a:r>
              <a:rPr lang="en-US" sz="1400" dirty="0"/>
              <a:t> play?</a:t>
            </a:r>
          </a:p>
          <a:p>
            <a:pPr marL="342900" indent="-342900">
              <a:buAutoNum type="arabicPeriod"/>
              <a:tabLst>
                <a:tab pos="228600" algn="l"/>
              </a:tabLst>
            </a:pPr>
            <a:r>
              <a:rPr lang="en-US" sz="1400" dirty="0"/>
              <a:t>Where are “booking services” (the relevant product market) in this chart?</a:t>
            </a:r>
          </a:p>
          <a:p>
            <a:pPr marL="342900" indent="-342900">
              <a:buAutoNum type="arabicPeriod"/>
              <a:tabLst>
                <a:tab pos="228600" algn="l"/>
              </a:tabLst>
            </a:pPr>
            <a:r>
              <a:rPr lang="en-US" sz="1400" dirty="0"/>
              <a:t>How do we illustrate in this chart the way in which </a:t>
            </a:r>
            <a:r>
              <a:rPr lang="en-US" sz="1400" dirty="0" err="1"/>
              <a:t>Farelogic</a:t>
            </a:r>
            <a:r>
              <a:rPr lang="en-US" sz="1400" dirty="0"/>
              <a:t> can “shift share” away from GDSs and cause the GDS to lose revenue?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2A4C929D-AAF8-4DB4-A572-3A513F581AE4}"/>
              </a:ext>
            </a:extLst>
          </p:cNvPr>
          <p:cNvSpPr txBox="1"/>
          <p:nvPr/>
        </p:nvSpPr>
        <p:spPr>
          <a:xfrm>
            <a:off x="838200" y="402590"/>
            <a:ext cx="159569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i="1" dirty="0"/>
              <a:t>WDC: Very preliminary</a:t>
            </a:r>
          </a:p>
        </p:txBody>
      </p:sp>
      <p:sp>
        <p:nvSpPr>
          <p:cNvPr id="45" name="Date Placeholder 44">
            <a:extLst>
              <a:ext uri="{FF2B5EF4-FFF2-40B4-BE49-F238E27FC236}">
                <a16:creationId xmlns:a16="http://schemas.microsoft.com/office/drawing/2014/main" id="{7B50D557-F1F4-4156-B6ED-87C240879C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B2CF3D-3DA5-4A44-B709-B07C49C8A190}" type="datetime1">
              <a:rPr lang="en-US" smtClean="0"/>
              <a:t>4/11/2020</a:t>
            </a:fld>
            <a:endParaRPr lang="en-US" dirty="0"/>
          </a:p>
        </p:txBody>
      </p:sp>
      <p:sp>
        <p:nvSpPr>
          <p:cNvPr id="46" name="Slide Number Placeholder 45">
            <a:extLst>
              <a:ext uri="{FF2B5EF4-FFF2-40B4-BE49-F238E27FC236}">
                <a16:creationId xmlns:a16="http://schemas.microsoft.com/office/drawing/2014/main" id="{3B2DBC32-3505-4D5D-85E7-6B1EBF17E9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E14371-7DA6-444D-9ED5-0D659FACF625}" type="slidenum">
              <a:rPr lang="en-US" smtClean="0"/>
              <a:t>1</a:t>
            </a:fld>
            <a:endParaRPr lang="en-US"/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8CB622BD-8065-4882-A379-78265B49C4D9}"/>
              </a:ext>
            </a:extLst>
          </p:cNvPr>
          <p:cNvSpPr txBox="1"/>
          <p:nvPr/>
        </p:nvSpPr>
        <p:spPr>
          <a:xfrm>
            <a:off x="4591250" y="1173289"/>
            <a:ext cx="506870" cy="307777"/>
          </a:xfrm>
          <a:prstGeom prst="rect">
            <a:avLst/>
          </a:prstGeom>
          <a:noFill/>
          <a:ln w="12700">
            <a:solidFill>
              <a:schemeClr val="tx1"/>
            </a:solidFill>
            <a:prstDash val="dash"/>
          </a:ln>
        </p:spPr>
        <p:txBody>
          <a:bodyPr wrap="none" rtlCol="0">
            <a:spAutoFit/>
          </a:bodyPr>
          <a:lstStyle/>
          <a:p>
            <a:r>
              <a:rPr lang="en-US" sz="1400" dirty="0"/>
              <a:t>NDC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2D5E9F0C-C9DA-4DC3-BE6D-A4F1733991E3}"/>
              </a:ext>
            </a:extLst>
          </p:cNvPr>
          <p:cNvSpPr txBox="1"/>
          <p:nvPr/>
        </p:nvSpPr>
        <p:spPr>
          <a:xfrm>
            <a:off x="7166037" y="1173289"/>
            <a:ext cx="506870" cy="307777"/>
          </a:xfrm>
          <a:prstGeom prst="rect">
            <a:avLst/>
          </a:prstGeom>
          <a:noFill/>
          <a:ln w="12700">
            <a:solidFill>
              <a:schemeClr val="tx1"/>
            </a:solidFill>
            <a:prstDash val="dash"/>
          </a:ln>
        </p:spPr>
        <p:txBody>
          <a:bodyPr wrap="none" rtlCol="0">
            <a:spAutoFit/>
          </a:bodyPr>
          <a:lstStyle/>
          <a:p>
            <a:r>
              <a:rPr lang="en-US" sz="1400" dirty="0"/>
              <a:t>NDC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774282C4-37E1-46D3-893E-FDFE7DE7017E}"/>
              </a:ext>
            </a:extLst>
          </p:cNvPr>
          <p:cNvSpPr txBox="1"/>
          <p:nvPr/>
        </p:nvSpPr>
        <p:spPr>
          <a:xfrm>
            <a:off x="4363551" y="374078"/>
            <a:ext cx="34199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DISTRIBUTION OF AIRLINE TICKETS</a:t>
            </a:r>
          </a:p>
        </p:txBody>
      </p:sp>
      <p:cxnSp>
        <p:nvCxnSpPr>
          <p:cNvPr id="51" name="Straight Arrow Connector 50">
            <a:extLst>
              <a:ext uri="{FF2B5EF4-FFF2-40B4-BE49-F238E27FC236}">
                <a16:creationId xmlns:a16="http://schemas.microsoft.com/office/drawing/2014/main" id="{92585B00-E783-4E59-8EE8-C98BDDF2DB6E}"/>
              </a:ext>
            </a:extLst>
          </p:cNvPr>
          <p:cNvCxnSpPr/>
          <p:nvPr/>
        </p:nvCxnSpPr>
        <p:spPr>
          <a:xfrm flipH="1">
            <a:off x="4907280" y="2044966"/>
            <a:ext cx="1074420" cy="0"/>
          </a:xfrm>
          <a:prstGeom prst="straightConnector1">
            <a:avLst/>
          </a:prstGeom>
          <a:ln w="190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Arrow Connector 52">
            <a:extLst>
              <a:ext uri="{FF2B5EF4-FFF2-40B4-BE49-F238E27FC236}">
                <a16:creationId xmlns:a16="http://schemas.microsoft.com/office/drawing/2014/main" id="{3951D575-21D6-4AB7-AB78-BD5D370D5B53}"/>
              </a:ext>
            </a:extLst>
          </p:cNvPr>
          <p:cNvCxnSpPr>
            <a:cxnSpLocks/>
            <a:stCxn id="35" idx="2"/>
          </p:cNvCxnSpPr>
          <p:nvPr/>
        </p:nvCxnSpPr>
        <p:spPr>
          <a:xfrm>
            <a:off x="6538373" y="2018957"/>
            <a:ext cx="767197" cy="0"/>
          </a:xfrm>
          <a:prstGeom prst="straightConnector1">
            <a:avLst/>
          </a:prstGeom>
          <a:ln w="190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Box 54">
            <a:extLst>
              <a:ext uri="{FF2B5EF4-FFF2-40B4-BE49-F238E27FC236}">
                <a16:creationId xmlns:a16="http://schemas.microsoft.com/office/drawing/2014/main" id="{C35CEFDA-F6A5-4E13-9BAF-97CB1B766F0A}"/>
              </a:ext>
            </a:extLst>
          </p:cNvPr>
          <p:cNvSpPr txBox="1"/>
          <p:nvPr/>
        </p:nvSpPr>
        <p:spPr>
          <a:xfrm>
            <a:off x="4921975" y="1761339"/>
            <a:ext cx="104503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solidFill>
                  <a:srgbClr val="FF0000"/>
                </a:solidFill>
              </a:rPr>
              <a:t>Share shift (?)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46AE9AB6-1CDE-415C-8FA2-B471D2A5CF3F}"/>
              </a:ext>
            </a:extLst>
          </p:cNvPr>
          <p:cNvSpPr txBox="1"/>
          <p:nvPr/>
        </p:nvSpPr>
        <p:spPr>
          <a:xfrm>
            <a:off x="6419909" y="1760550"/>
            <a:ext cx="104503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solidFill>
                  <a:srgbClr val="FF0000"/>
                </a:solidFill>
              </a:rPr>
              <a:t>Share shift (?)</a:t>
            </a:r>
          </a:p>
        </p:txBody>
      </p:sp>
      <p:sp>
        <p:nvSpPr>
          <p:cNvPr id="57" name="Oval 56">
            <a:extLst>
              <a:ext uri="{FF2B5EF4-FFF2-40B4-BE49-F238E27FC236}">
                <a16:creationId xmlns:a16="http://schemas.microsoft.com/office/drawing/2014/main" id="{05460E1E-83E3-421E-B61E-76FA27310031}"/>
              </a:ext>
            </a:extLst>
          </p:cNvPr>
          <p:cNvSpPr/>
          <p:nvPr/>
        </p:nvSpPr>
        <p:spPr>
          <a:xfrm>
            <a:off x="5733511" y="1408115"/>
            <a:ext cx="686392" cy="141356"/>
          </a:xfrm>
          <a:prstGeom prst="ellipse">
            <a:avLst/>
          </a:prstGeom>
          <a:noFill/>
          <a:ln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Oval 57">
            <a:extLst>
              <a:ext uri="{FF2B5EF4-FFF2-40B4-BE49-F238E27FC236}">
                <a16:creationId xmlns:a16="http://schemas.microsoft.com/office/drawing/2014/main" id="{6B5D5A97-7007-4C6D-984D-719C52E32D52}"/>
              </a:ext>
            </a:extLst>
          </p:cNvPr>
          <p:cNvSpPr/>
          <p:nvPr/>
        </p:nvSpPr>
        <p:spPr>
          <a:xfrm>
            <a:off x="4805812" y="3480890"/>
            <a:ext cx="2568188" cy="239120"/>
          </a:xfrm>
          <a:prstGeom prst="ellipse">
            <a:avLst/>
          </a:prstGeom>
          <a:noFill/>
          <a:ln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03AA76E5-4E1F-48C3-A306-55A829B3D7DD}"/>
              </a:ext>
            </a:extLst>
          </p:cNvPr>
          <p:cNvSpPr txBox="1"/>
          <p:nvPr/>
        </p:nvSpPr>
        <p:spPr>
          <a:xfrm>
            <a:off x="7765835" y="1504628"/>
            <a:ext cx="395993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solidFill>
                  <a:srgbClr val="FF0000"/>
                </a:solidFill>
              </a:rPr>
              <a:t>Anticompetitive effect 1: Higher commission rates to airlines</a:t>
            </a: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3B2E4428-19F8-4918-A573-8D2B9D7AF991}"/>
              </a:ext>
            </a:extLst>
          </p:cNvPr>
          <p:cNvSpPr txBox="1"/>
          <p:nvPr/>
        </p:nvSpPr>
        <p:spPr>
          <a:xfrm>
            <a:off x="7743342" y="3460246"/>
            <a:ext cx="375519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solidFill>
                  <a:srgbClr val="FF0000"/>
                </a:solidFill>
              </a:rPr>
              <a:t>Anticompetitive effect 2: Lower commission rates to TAs</a:t>
            </a:r>
          </a:p>
        </p:txBody>
      </p:sp>
    </p:spTree>
    <p:extLst>
      <p:ext uri="{BB962C8B-B14F-4D97-AF65-F5344CB8AC3E}">
        <p14:creationId xmlns:p14="http://schemas.microsoft.com/office/powerpoint/2010/main" val="22573530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92B2B9F0-E46B-403E-831C-DB78D99D519C}"/>
              </a:ext>
            </a:extLst>
          </p:cNvPr>
          <p:cNvSpPr txBox="1"/>
          <p:nvPr/>
        </p:nvSpPr>
        <p:spPr>
          <a:xfrm>
            <a:off x="2589195" y="1103279"/>
            <a:ext cx="2717174" cy="369651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Airline 1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906A4DE-67AC-4E5A-87E9-21386B616038}"/>
              </a:ext>
            </a:extLst>
          </p:cNvPr>
          <p:cNvSpPr txBox="1"/>
          <p:nvPr/>
        </p:nvSpPr>
        <p:spPr>
          <a:xfrm>
            <a:off x="2589196" y="4429626"/>
            <a:ext cx="6968690" cy="369332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 algn="ctr"/>
          </a:lstStyle>
          <a:p>
            <a:r>
              <a:rPr lang="en-US" dirty="0"/>
              <a:t>Ticket Purchasers</a:t>
            </a:r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1E73F598-D643-43A5-BED6-EB74362B7B12}"/>
              </a:ext>
            </a:extLst>
          </p:cNvPr>
          <p:cNvCxnSpPr/>
          <p:nvPr/>
        </p:nvCxnSpPr>
        <p:spPr>
          <a:xfrm>
            <a:off x="3339966" y="1472611"/>
            <a:ext cx="0" cy="2957015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22186713-DD06-4F30-84E8-5AE8A9E9ACA3}"/>
              </a:ext>
            </a:extLst>
          </p:cNvPr>
          <p:cNvSpPr txBox="1"/>
          <p:nvPr/>
        </p:nvSpPr>
        <p:spPr>
          <a:xfrm rot="16200000">
            <a:off x="2261937" y="2720285"/>
            <a:ext cx="154966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/>
              <a:t>Direct to customer</a:t>
            </a:r>
          </a:p>
          <a:p>
            <a:pPr algn="ctr"/>
            <a:r>
              <a:rPr lang="en-US" sz="1200" dirty="0"/>
              <a:t>(airline.com)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D605BDB2-5CAB-4E56-B31B-8E35ABC48350}"/>
              </a:ext>
            </a:extLst>
          </p:cNvPr>
          <p:cNvSpPr txBox="1"/>
          <p:nvPr/>
        </p:nvSpPr>
        <p:spPr>
          <a:xfrm>
            <a:off x="5701828" y="2648754"/>
            <a:ext cx="743422" cy="369332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 algn="ctr"/>
          </a:lstStyle>
          <a:p>
            <a:r>
              <a:rPr lang="en-US" dirty="0"/>
              <a:t>GDSs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F00ADE46-7AFA-4027-B8E4-DBBAD54E06CA}"/>
              </a:ext>
            </a:extLst>
          </p:cNvPr>
          <p:cNvSpPr txBox="1"/>
          <p:nvPr/>
        </p:nvSpPr>
        <p:spPr>
          <a:xfrm>
            <a:off x="4658627" y="3622045"/>
            <a:ext cx="647741" cy="369332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 algn="ctr"/>
          </a:lstStyle>
          <a:p>
            <a:r>
              <a:rPr lang="en-US" dirty="0"/>
              <a:t>OTAs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40B3801A-B3FA-452F-BAC2-506B33C1D3F5}"/>
              </a:ext>
            </a:extLst>
          </p:cNvPr>
          <p:cNvSpPr txBox="1"/>
          <p:nvPr/>
        </p:nvSpPr>
        <p:spPr>
          <a:xfrm>
            <a:off x="6885634" y="3612100"/>
            <a:ext cx="647741" cy="369332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 algn="ctr"/>
          </a:lstStyle>
          <a:p>
            <a:r>
              <a:rPr lang="en-US" dirty="0"/>
              <a:t>TTAs</a:t>
            </a:r>
          </a:p>
        </p:txBody>
      </p: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270FA286-4CDA-4255-BB6C-212E8AA9A0C8}"/>
              </a:ext>
            </a:extLst>
          </p:cNvPr>
          <p:cNvCxnSpPr>
            <a:cxnSpLocks/>
            <a:stCxn id="12" idx="2"/>
          </p:cNvCxnSpPr>
          <p:nvPr/>
        </p:nvCxnSpPr>
        <p:spPr>
          <a:xfrm>
            <a:off x="4982498" y="3991377"/>
            <a:ext cx="0" cy="449328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469FDBBF-C871-47B3-A020-3C41BFB0FFBF}"/>
              </a:ext>
            </a:extLst>
          </p:cNvPr>
          <p:cNvCxnSpPr>
            <a:cxnSpLocks/>
            <a:stCxn id="13" idx="2"/>
          </p:cNvCxnSpPr>
          <p:nvPr/>
        </p:nvCxnSpPr>
        <p:spPr>
          <a:xfrm>
            <a:off x="7209505" y="3981432"/>
            <a:ext cx="0" cy="448194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6158E457-716B-4AC5-921D-F206F25E2284}"/>
              </a:ext>
            </a:extLst>
          </p:cNvPr>
          <p:cNvCxnSpPr>
            <a:cxnSpLocks/>
            <a:stCxn id="11" idx="2"/>
          </p:cNvCxnSpPr>
          <p:nvPr/>
        </p:nvCxnSpPr>
        <p:spPr>
          <a:xfrm>
            <a:off x="6073539" y="3018086"/>
            <a:ext cx="0" cy="304636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4E0C3CF5-933C-4D2A-A857-10EB5E06D2D1}"/>
              </a:ext>
            </a:extLst>
          </p:cNvPr>
          <p:cNvCxnSpPr/>
          <p:nvPr/>
        </p:nvCxnSpPr>
        <p:spPr>
          <a:xfrm>
            <a:off x="4982497" y="3322722"/>
            <a:ext cx="2227007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D64A6F26-DFEB-433E-B87B-44560300C7DA}"/>
              </a:ext>
            </a:extLst>
          </p:cNvPr>
          <p:cNvCxnSpPr>
            <a:endCxn id="12" idx="0"/>
          </p:cNvCxnSpPr>
          <p:nvPr/>
        </p:nvCxnSpPr>
        <p:spPr>
          <a:xfrm>
            <a:off x="4982497" y="3313097"/>
            <a:ext cx="1" cy="308948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98C02DCF-C588-4347-B045-D6A035470061}"/>
              </a:ext>
            </a:extLst>
          </p:cNvPr>
          <p:cNvCxnSpPr>
            <a:endCxn id="13" idx="0"/>
          </p:cNvCxnSpPr>
          <p:nvPr/>
        </p:nvCxnSpPr>
        <p:spPr>
          <a:xfrm>
            <a:off x="7209504" y="3313097"/>
            <a:ext cx="1" cy="299003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11DF0249-C418-4C59-85C0-A68FAC69E1BD}"/>
              </a:ext>
            </a:extLst>
          </p:cNvPr>
          <p:cNvCxnSpPr>
            <a:cxnSpLocks/>
          </p:cNvCxnSpPr>
          <p:nvPr/>
        </p:nvCxnSpPr>
        <p:spPr>
          <a:xfrm>
            <a:off x="4822255" y="1472611"/>
            <a:ext cx="0" cy="2149434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2955DEE0-C86C-4579-9804-72E1C23309C5}"/>
              </a:ext>
            </a:extLst>
          </p:cNvPr>
          <p:cNvCxnSpPr>
            <a:cxnSpLocks/>
          </p:cNvCxnSpPr>
          <p:nvPr/>
        </p:nvCxnSpPr>
        <p:spPr>
          <a:xfrm>
            <a:off x="7419472" y="1472610"/>
            <a:ext cx="0" cy="2149435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Box 32">
            <a:extLst>
              <a:ext uri="{FF2B5EF4-FFF2-40B4-BE49-F238E27FC236}">
                <a16:creationId xmlns:a16="http://schemas.microsoft.com/office/drawing/2014/main" id="{19AD5BE8-B836-4000-8CD8-9EF8284D8A68}"/>
              </a:ext>
            </a:extLst>
          </p:cNvPr>
          <p:cNvSpPr txBox="1"/>
          <p:nvPr/>
        </p:nvSpPr>
        <p:spPr>
          <a:xfrm rot="16200000">
            <a:off x="4226566" y="2423161"/>
            <a:ext cx="90935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sz="1200"/>
            </a:lvl1pPr>
          </a:lstStyle>
          <a:p>
            <a:r>
              <a:rPr lang="en-US" dirty="0"/>
              <a:t>GDS bypass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002B6A7B-D9D5-43C3-975A-59FF08B70CD8}"/>
              </a:ext>
            </a:extLst>
          </p:cNvPr>
          <p:cNvSpPr txBox="1"/>
          <p:nvPr/>
        </p:nvSpPr>
        <p:spPr>
          <a:xfrm rot="16200000">
            <a:off x="7105854" y="2363550"/>
            <a:ext cx="90935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sz="1200"/>
            </a:lvl1pPr>
          </a:lstStyle>
          <a:p>
            <a:r>
              <a:rPr lang="en-US" dirty="0"/>
              <a:t>GDS bypass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99FB02C3-1646-480C-B80F-215E5862F362}"/>
              </a:ext>
            </a:extLst>
          </p:cNvPr>
          <p:cNvSpPr txBox="1"/>
          <p:nvPr/>
        </p:nvSpPr>
        <p:spPr>
          <a:xfrm>
            <a:off x="2444751" y="5078216"/>
            <a:ext cx="92583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Questions:</a:t>
            </a:r>
          </a:p>
          <a:p>
            <a:pPr marL="342900" indent="-342900">
              <a:buAutoNum type="arabicPeriod"/>
              <a:tabLst>
                <a:tab pos="228600" algn="l"/>
              </a:tabLst>
            </a:pPr>
            <a:r>
              <a:rPr lang="en-US" sz="1400" dirty="0"/>
              <a:t>Is this chart correct? Complete?</a:t>
            </a:r>
          </a:p>
          <a:p>
            <a:pPr marL="342900" indent="-342900">
              <a:buAutoNum type="arabicPeriod"/>
              <a:tabLst>
                <a:tab pos="228600" algn="l"/>
              </a:tabLst>
            </a:pPr>
            <a:r>
              <a:rPr lang="en-US" sz="1400" dirty="0"/>
              <a:t>Where does </a:t>
            </a:r>
            <a:r>
              <a:rPr lang="en-US" sz="1400" dirty="0" err="1"/>
              <a:t>Farelogic</a:t>
            </a:r>
            <a:r>
              <a:rPr lang="en-US" sz="1400" dirty="0"/>
              <a:t> play?</a:t>
            </a:r>
          </a:p>
          <a:p>
            <a:pPr marL="342900" indent="-342900">
              <a:buAutoNum type="arabicPeriod"/>
              <a:tabLst>
                <a:tab pos="228600" algn="l"/>
              </a:tabLst>
            </a:pPr>
            <a:r>
              <a:rPr lang="en-US" sz="1400" dirty="0"/>
              <a:t>Where are “booking services” (the relevant product market) in this chart?</a:t>
            </a:r>
          </a:p>
          <a:p>
            <a:pPr marL="342900" indent="-342900">
              <a:buAutoNum type="arabicPeriod"/>
              <a:tabLst>
                <a:tab pos="228600" algn="l"/>
              </a:tabLst>
            </a:pPr>
            <a:r>
              <a:rPr lang="en-US" sz="1400" dirty="0"/>
              <a:t>How do we illustrate in this chart the way in which </a:t>
            </a:r>
            <a:r>
              <a:rPr lang="en-US" sz="1400" dirty="0" err="1"/>
              <a:t>Farelogic</a:t>
            </a:r>
            <a:r>
              <a:rPr lang="en-US" sz="1400" dirty="0"/>
              <a:t> can “shift share” away from GDSs and cause the GDS to lose revenue?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2A4C929D-AAF8-4DB4-A572-3A513F581AE4}"/>
              </a:ext>
            </a:extLst>
          </p:cNvPr>
          <p:cNvSpPr txBox="1"/>
          <p:nvPr/>
        </p:nvSpPr>
        <p:spPr>
          <a:xfrm>
            <a:off x="2589194" y="425450"/>
            <a:ext cx="164218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i="1" dirty="0"/>
              <a:t>WDC: Very preliminary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64AF3CE1-EE86-484D-B013-82F6EE4F0AAC}"/>
              </a:ext>
            </a:extLst>
          </p:cNvPr>
          <p:cNvSpPr txBox="1"/>
          <p:nvPr/>
        </p:nvSpPr>
        <p:spPr>
          <a:xfrm>
            <a:off x="6840712" y="1103278"/>
            <a:ext cx="2717174" cy="369651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Airline 2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8EAA7D9F-5729-4239-9A2E-FA23D49F68C1}"/>
              </a:ext>
            </a:extLst>
          </p:cNvPr>
          <p:cNvCxnSpPr/>
          <p:nvPr/>
        </p:nvCxnSpPr>
        <p:spPr>
          <a:xfrm>
            <a:off x="5061730" y="1472610"/>
            <a:ext cx="0" cy="31809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7FFA915A-A9E9-4175-AE8B-943B755064B7}"/>
              </a:ext>
            </a:extLst>
          </p:cNvPr>
          <p:cNvCxnSpPr/>
          <p:nvPr/>
        </p:nvCxnSpPr>
        <p:spPr>
          <a:xfrm>
            <a:off x="7038167" y="1472610"/>
            <a:ext cx="0" cy="31809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BD1A41AF-6932-486B-BA30-7E82C76B76D5}"/>
              </a:ext>
            </a:extLst>
          </p:cNvPr>
          <p:cNvCxnSpPr>
            <a:cxnSpLocks/>
          </p:cNvCxnSpPr>
          <p:nvPr/>
        </p:nvCxnSpPr>
        <p:spPr>
          <a:xfrm>
            <a:off x="5061730" y="1790700"/>
            <a:ext cx="1976437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3E35227F-9F22-44CC-B220-A4F434FC00DD}"/>
              </a:ext>
            </a:extLst>
          </p:cNvPr>
          <p:cNvCxnSpPr>
            <a:stCxn id="11" idx="0"/>
          </p:cNvCxnSpPr>
          <p:nvPr/>
        </p:nvCxnSpPr>
        <p:spPr>
          <a:xfrm flipH="1" flipV="1">
            <a:off x="6067815" y="1790700"/>
            <a:ext cx="5724" cy="858054"/>
          </a:xfrm>
          <a:prstGeom prst="line">
            <a:avLst/>
          </a:prstGeom>
          <a:ln w="19050">
            <a:solidFill>
              <a:schemeClr val="tx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Arrow Connector 39">
            <a:extLst>
              <a:ext uri="{FF2B5EF4-FFF2-40B4-BE49-F238E27FC236}">
                <a16:creationId xmlns:a16="http://schemas.microsoft.com/office/drawing/2014/main" id="{58CB6958-D818-472A-BE39-E06A0A1691B1}"/>
              </a:ext>
            </a:extLst>
          </p:cNvPr>
          <p:cNvCxnSpPr/>
          <p:nvPr/>
        </p:nvCxnSpPr>
        <p:spPr>
          <a:xfrm>
            <a:off x="8900987" y="1494029"/>
            <a:ext cx="0" cy="2957015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TextBox 42">
            <a:extLst>
              <a:ext uri="{FF2B5EF4-FFF2-40B4-BE49-F238E27FC236}">
                <a16:creationId xmlns:a16="http://schemas.microsoft.com/office/drawing/2014/main" id="{E93A5339-B726-4738-855D-CC59E8B05B6E}"/>
              </a:ext>
            </a:extLst>
          </p:cNvPr>
          <p:cNvSpPr txBox="1"/>
          <p:nvPr/>
        </p:nvSpPr>
        <p:spPr>
          <a:xfrm rot="16200000">
            <a:off x="8356358" y="2741703"/>
            <a:ext cx="154966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/>
              <a:t>Direct to customer</a:t>
            </a:r>
          </a:p>
          <a:p>
            <a:pPr algn="ctr"/>
            <a:r>
              <a:rPr lang="en-US" sz="1200" dirty="0"/>
              <a:t>(airline.com)</a:t>
            </a:r>
          </a:p>
        </p:txBody>
      </p:sp>
      <p:sp>
        <p:nvSpPr>
          <p:cNvPr id="39" name="Slide Number Placeholder 38">
            <a:extLst>
              <a:ext uri="{FF2B5EF4-FFF2-40B4-BE49-F238E27FC236}">
                <a16:creationId xmlns:a16="http://schemas.microsoft.com/office/drawing/2014/main" id="{8FC9778C-525E-4DC4-AE61-3F8286676A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E14371-7DA6-444D-9ED5-0D659FACF625}" type="slidenum">
              <a:rPr lang="en-US" smtClean="0"/>
              <a:t>2</a:t>
            </a:fld>
            <a:endParaRPr lang="en-US"/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2E192BEE-FBFB-45EE-A8B2-B0E215AA304E}"/>
              </a:ext>
            </a:extLst>
          </p:cNvPr>
          <p:cNvSpPr txBox="1"/>
          <p:nvPr/>
        </p:nvSpPr>
        <p:spPr>
          <a:xfrm>
            <a:off x="5453368" y="1335771"/>
            <a:ext cx="124034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sz="1200"/>
            </a:lvl1pPr>
          </a:lstStyle>
          <a:p>
            <a:r>
              <a:rPr lang="en-US" dirty="0"/>
              <a:t>Including GDS </a:t>
            </a:r>
            <a:br>
              <a:rPr lang="en-US" dirty="0"/>
            </a:br>
            <a:r>
              <a:rPr lang="en-US" dirty="0"/>
              <a:t>passthrough</a:t>
            </a:r>
          </a:p>
        </p:txBody>
      </p:sp>
    </p:spTree>
    <p:extLst>
      <p:ext uri="{BB962C8B-B14F-4D97-AF65-F5344CB8AC3E}">
        <p14:creationId xmlns:p14="http://schemas.microsoft.com/office/powerpoint/2010/main" val="35711020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1047</TotalTime>
  <Words>212</Words>
  <Application>Microsoft Office PowerPoint</Application>
  <PresentationFormat>Widescreen</PresentationFormat>
  <Paragraphs>45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Dale Collins</dc:creator>
  <cp:lastModifiedBy>Dale Collins</cp:lastModifiedBy>
  <cp:revision>17</cp:revision>
  <dcterms:created xsi:type="dcterms:W3CDTF">2020-04-10T17:18:10Z</dcterms:created>
  <dcterms:modified xsi:type="dcterms:W3CDTF">2020-04-11T10:45:40Z</dcterms:modified>
</cp:coreProperties>
</file>