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4"/>
  </p:notesMasterIdLst>
  <p:sldIdLst>
    <p:sldId id="543" r:id="rId2"/>
    <p:sldId id="544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704" userDrawn="1">
          <p15:clr>
            <a:srgbClr val="A4A3A4"/>
          </p15:clr>
        </p15:guide>
        <p15:guide id="2" pos="30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94" autoAdjust="0"/>
  </p:normalViewPr>
  <p:slideViewPr>
    <p:cSldViewPr snapToGrid="0">
      <p:cViewPr varScale="1">
        <p:scale>
          <a:sx n="94" d="100"/>
          <a:sy n="94" d="100"/>
        </p:scale>
        <p:origin x="-1027" y="-77"/>
      </p:cViewPr>
      <p:guideLst>
        <p:guide orient="horz" pos="658"/>
        <p:guide pos="5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720" cy="4572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939" tIns="46470" rIns="92939" bIns="46470" numCol="1" anchor="t" anchorCtr="0" compatLnSpc="1">
            <a:prstTxWarp prst="textNoShape">
              <a:avLst/>
            </a:prstTxWarp>
          </a:bodyPr>
          <a:lstStyle>
            <a:lvl1pPr defTabSz="929627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1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939" tIns="46470" rIns="92939" bIns="46470" numCol="1" anchor="t" anchorCtr="0" compatLnSpc="1">
            <a:prstTxWarp prst="textNoShape">
              <a:avLst/>
            </a:prstTxWarp>
          </a:bodyPr>
          <a:lstStyle>
            <a:lvl1pPr algn="r" defTabSz="929627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6" y="4416425"/>
            <a:ext cx="5607050" cy="418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939" tIns="46470" rIns="92939" bIns="464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31264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939" tIns="46470" rIns="92939" bIns="46470" numCol="1" anchor="b" anchorCtr="0" compatLnSpc="1">
            <a:prstTxWarp prst="textNoShape">
              <a:avLst/>
            </a:prstTxWarp>
          </a:bodyPr>
          <a:lstStyle>
            <a:lvl1pPr defTabSz="929627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831264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939" tIns="46470" rIns="92939" bIns="46470" numCol="1" anchor="b" anchorCtr="0" compatLnSpc="1">
            <a:prstTxWarp prst="textNoShape">
              <a:avLst/>
            </a:prstTxWarp>
          </a:bodyPr>
          <a:lstStyle>
            <a:lvl1pPr algn="r" defTabSz="929627">
              <a:defRPr sz="1300" smtClean="0"/>
            </a:lvl1pPr>
          </a:lstStyle>
          <a:p>
            <a:pPr>
              <a:defRPr/>
            </a:pPr>
            <a:fld id="{1634B49F-0C95-4C8A-952F-2D32117B99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316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54C27D6-ECDA-4B71-9F5B-4CD7B7932035}" type="datetime1">
              <a:rPr lang="en-US"/>
              <a:pPr>
                <a:defRPr/>
              </a:pPr>
              <a:t>11/2/2017</a:t>
            </a:fld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2121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8400"/>
            <a:ext cx="8229600" cy="4996325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64A241CF-2A9D-4F7C-9199-B1435F5AB99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7" name="Text Box 9"/>
          <p:cNvSpPr txBox="1">
            <a:spLocks noChangeArrowheads="1"/>
          </p:cNvSpPr>
          <p:nvPr userDrawn="1"/>
        </p:nvSpPr>
        <p:spPr bwMode="auto">
          <a:xfrm>
            <a:off x="393700" y="6248400"/>
            <a:ext cx="42672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900" b="1" dirty="0" smtClean="0"/>
              <a:t>Antitrust Law: Case Development and Litigation Strategy</a:t>
            </a:r>
            <a:r>
              <a:rPr lang="en-US" altLang="en-US" sz="900" dirty="0" smtClean="0"/>
              <a:t/>
            </a:r>
            <a:br>
              <a:rPr lang="en-US" altLang="en-US" sz="900" dirty="0" smtClean="0"/>
            </a:br>
            <a:r>
              <a:rPr lang="en-US" altLang="en-US" sz="900" dirty="0" smtClean="0"/>
              <a:t>Spring 2014   NYU School of Law</a:t>
            </a:r>
            <a:br>
              <a:rPr lang="en-US" altLang="en-US" sz="900" dirty="0" smtClean="0"/>
            </a:br>
            <a:r>
              <a:rPr lang="en-US" altLang="en-US" sz="900" dirty="0" smtClean="0"/>
              <a:t>Dale Collins</a:t>
            </a:r>
          </a:p>
        </p:txBody>
      </p:sp>
    </p:spTree>
    <p:extLst>
      <p:ext uri="{BB962C8B-B14F-4D97-AF65-F5344CB8AC3E}">
        <p14:creationId xmlns:p14="http://schemas.microsoft.com/office/powerpoint/2010/main" val="2347897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AD65E-99E6-4861-8D1F-4FED3A1E477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81368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064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064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40F2D-2E38-4D00-8A28-73ADF5E5C835}" type="datetime1">
              <a:rPr lang="en-US"/>
              <a:pPr>
                <a:defRPr/>
              </a:pPr>
              <a:t>11/2/2017</a:t>
            </a:fld>
            <a:endParaRPr lang="en-US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AEC9D-016D-4FA9-89CE-675D2B93055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67371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33C20-ABD8-42C8-B66D-B67C92FF9638}" type="datetime1">
              <a:rPr lang="en-US"/>
              <a:pPr>
                <a:defRPr/>
              </a:pPr>
              <a:t>11/2/2017</a:t>
            </a:fld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D9F5F-D989-46AF-874D-503A8C5ED2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9518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49EE7-095A-466B-BFC5-961FFACA5B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59453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4179D-9931-43D0-93B7-B281D164EB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21090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FCAB5-BC41-431A-96F9-B70F363AA0EA}" type="datetime1">
              <a:rPr lang="en-US"/>
              <a:pPr>
                <a:defRPr/>
              </a:pPr>
              <a:t>11/2/2017</a:t>
            </a:fld>
            <a:endParaRPr lang="en-US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FF370-E295-432B-9D96-128E214083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7916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4ABCD-BD93-4F25-A1B8-60E9C4D0890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918072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96963"/>
            <a:ext cx="8229600" cy="503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  <a:p>
            <a:pPr lvl="4"/>
            <a:endParaRPr lang="en-US" altLang="en-US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 smtClean="0">
                <a:latin typeface="+mn-lt"/>
              </a:defRPr>
            </a:lvl1pPr>
          </a:lstStyle>
          <a:p>
            <a:pPr>
              <a:defRPr/>
            </a:pPr>
            <a:fld id="{5F0037A6-757D-4D9C-B614-371D20AB2058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9"/>
          <p:cNvSpPr txBox="1">
            <a:spLocks noChangeArrowheads="1"/>
          </p:cNvSpPr>
          <p:nvPr userDrawn="1"/>
        </p:nvSpPr>
        <p:spPr bwMode="auto">
          <a:xfrm>
            <a:off x="393700" y="6248400"/>
            <a:ext cx="42672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900" b="1" dirty="0" smtClean="0"/>
              <a:t>Merger Antitrust Law</a:t>
            </a:r>
            <a:r>
              <a:rPr lang="en-US" altLang="en-US" sz="900" dirty="0" smtClean="0"/>
              <a:t/>
            </a:r>
            <a:br>
              <a:rPr lang="en-US" altLang="en-US" sz="900" dirty="0" smtClean="0"/>
            </a:br>
            <a:r>
              <a:rPr lang="en-US" altLang="en-US" sz="900" dirty="0" smtClean="0"/>
              <a:t>Fall 2017   Georgetown</a:t>
            </a:r>
            <a:r>
              <a:rPr lang="en-US" altLang="en-US" sz="900" baseline="0" dirty="0" smtClean="0"/>
              <a:t> </a:t>
            </a:r>
            <a:r>
              <a:rPr lang="en-US" altLang="en-US" sz="900" baseline="0" dirty="0" smtClean="0"/>
              <a:t>University Law Center</a:t>
            </a:r>
            <a:r>
              <a:rPr lang="en-US" altLang="en-US" sz="900" dirty="0" smtClean="0"/>
              <a:t/>
            </a:r>
            <a:br>
              <a:rPr lang="en-US" altLang="en-US" sz="900" dirty="0" smtClean="0"/>
            </a:br>
            <a:r>
              <a:rPr lang="en-US" altLang="en-US" sz="900" dirty="0" smtClean="0"/>
              <a:t>Dale Collins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14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Beer Landscape Premerger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649EE7-095A-466B-BFC5-961FFACA5BA7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4" name="TextBox 3"/>
          <p:cNvSpPr txBox="1"/>
          <p:nvPr/>
        </p:nvSpPr>
        <p:spPr>
          <a:xfrm>
            <a:off x="5620377" y="3145779"/>
            <a:ext cx="2588723" cy="677108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Crown Imports</a:t>
            </a:r>
          </a:p>
          <a:p>
            <a:pPr algn="ctr"/>
            <a:r>
              <a:rPr lang="en-US" sz="1200" dirty="0" smtClean="0"/>
              <a:t>(exclusive importer of </a:t>
            </a:r>
            <a:br>
              <a:rPr lang="en-US" sz="1200" dirty="0" smtClean="0"/>
            </a:br>
            <a:r>
              <a:rPr lang="en-US" sz="1200" dirty="0" err="1" smtClean="0"/>
              <a:t>Modelo</a:t>
            </a:r>
            <a:r>
              <a:rPr lang="en-US" sz="1200" dirty="0" smtClean="0"/>
              <a:t> Brands In US)</a:t>
            </a:r>
            <a:endParaRPr lang="en-US" sz="1200" dirty="0"/>
          </a:p>
        </p:txBody>
      </p:sp>
      <p:cxnSp>
        <p:nvCxnSpPr>
          <p:cNvPr id="6" name="Straight Connector 5"/>
          <p:cNvCxnSpPr>
            <a:stCxn id="29" idx="2"/>
          </p:cNvCxnSpPr>
          <p:nvPr/>
        </p:nvCxnSpPr>
        <p:spPr>
          <a:xfrm>
            <a:off x="7579565" y="2032474"/>
            <a:ext cx="16989" cy="10800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674736" y="2222698"/>
            <a:ext cx="1280006" cy="584775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Constellation</a:t>
            </a:r>
            <a:r>
              <a:rPr lang="en-US" dirty="0" smtClean="0"/>
              <a:t> </a:t>
            </a:r>
            <a:r>
              <a:rPr lang="en-US" sz="1400" dirty="0"/>
              <a:t>Brands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39255" y="1290953"/>
            <a:ext cx="1318098" cy="30777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/>
              <a:t>MillerCoors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545123" y="4832715"/>
            <a:ext cx="8097715" cy="30777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US Customers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781885" y="3243842"/>
            <a:ext cx="1337859" cy="30777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Distributors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4225" y="1285411"/>
            <a:ext cx="1318098" cy="30777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Others</a:t>
            </a:r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4209864" y="1290953"/>
            <a:ext cx="1318098" cy="30777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sz="1400" dirty="0"/>
              <a:t>ABI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917736" y="1593199"/>
            <a:ext cx="5172" cy="3228183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575268" y="1587652"/>
            <a:ext cx="5172" cy="3228183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4353771" y="1595965"/>
            <a:ext cx="5172" cy="3228183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11399" y="5510065"/>
            <a:ext cx="8146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608917" y="5352120"/>
            <a:ext cx="14638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Ownership interest</a:t>
            </a:r>
            <a:endParaRPr lang="en-US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1611683" y="5573589"/>
            <a:ext cx="1029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Flow of beer</a:t>
            </a:r>
            <a:endParaRPr lang="en-US" sz="1200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596909" y="5753696"/>
            <a:ext cx="889000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876776" y="1724697"/>
            <a:ext cx="1405578" cy="30777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sz="1400" dirty="0" err="1" smtClean="0"/>
              <a:t>Grupo</a:t>
            </a:r>
            <a:r>
              <a:rPr lang="en-US" sz="1400" dirty="0" smtClean="0"/>
              <a:t> </a:t>
            </a:r>
            <a:r>
              <a:rPr lang="en-US" sz="1400" dirty="0" err="1" smtClean="0"/>
              <a:t>Modelo</a:t>
            </a:r>
            <a:r>
              <a:rPr lang="en-US" sz="1400" dirty="0" smtClean="0"/>
              <a:t>*</a:t>
            </a:r>
            <a:endParaRPr lang="en-US" sz="1400" dirty="0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8128475" y="2031023"/>
            <a:ext cx="0" cy="2796061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84821" y="4038058"/>
            <a:ext cx="1337859" cy="30777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Retailers</a:t>
            </a:r>
            <a:endParaRPr lang="en-US" sz="1400" dirty="0"/>
          </a:p>
        </p:txBody>
      </p:sp>
      <p:sp>
        <p:nvSpPr>
          <p:cNvPr id="32" name="TextBox 31"/>
          <p:cNvSpPr txBox="1"/>
          <p:nvPr/>
        </p:nvSpPr>
        <p:spPr>
          <a:xfrm>
            <a:off x="2414277" y="4040994"/>
            <a:ext cx="1337859" cy="30777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Retailers</a:t>
            </a:r>
            <a:endParaRPr lang="en-US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4181469" y="4032202"/>
            <a:ext cx="1337859" cy="30777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Retailers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6871821" y="4040994"/>
            <a:ext cx="1337859" cy="30777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Retailers</a:t>
            </a:r>
            <a:endParaRPr lang="en-US" sz="1400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6314739" y="2807473"/>
            <a:ext cx="2144" cy="3207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570143" y="2848710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50%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6271861" y="2842854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50%</a:t>
            </a:r>
            <a:endParaRPr lang="en-US" sz="1200" dirty="0"/>
          </a:p>
        </p:txBody>
      </p:sp>
      <p:cxnSp>
        <p:nvCxnSpPr>
          <p:cNvPr id="43" name="Elbow Connector 42"/>
          <p:cNvCxnSpPr>
            <a:endCxn id="29" idx="0"/>
          </p:cNvCxnSpPr>
          <p:nvPr/>
        </p:nvCxnSpPr>
        <p:spPr>
          <a:xfrm>
            <a:off x="4783031" y="1589088"/>
            <a:ext cx="2796534" cy="13560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584946" y="1609000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26%</a:t>
            </a:r>
            <a:endParaRPr lang="en-US" sz="1200" dirty="0"/>
          </a:p>
        </p:txBody>
      </p:sp>
      <p:sp>
        <p:nvSpPr>
          <p:cNvPr id="45" name="TextBox 44"/>
          <p:cNvSpPr txBox="1"/>
          <p:nvPr/>
        </p:nvSpPr>
        <p:spPr>
          <a:xfrm>
            <a:off x="8115300" y="2048617"/>
            <a:ext cx="4058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7%</a:t>
            </a:r>
            <a:endParaRPr lang="en-US" sz="1200" dirty="0"/>
          </a:p>
        </p:txBody>
      </p:sp>
      <p:sp>
        <p:nvSpPr>
          <p:cNvPr id="46" name="TextBox 45"/>
          <p:cNvSpPr txBox="1"/>
          <p:nvPr/>
        </p:nvSpPr>
        <p:spPr>
          <a:xfrm>
            <a:off x="4360999" y="1600211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39%</a:t>
            </a:r>
            <a:endParaRPr lang="en-US" sz="1200" dirty="0"/>
          </a:p>
        </p:txBody>
      </p:sp>
      <p:sp>
        <p:nvSpPr>
          <p:cNvPr id="47" name="TextBox 46"/>
          <p:cNvSpPr txBox="1"/>
          <p:nvPr/>
        </p:nvSpPr>
        <p:spPr>
          <a:xfrm>
            <a:off x="923203" y="1600210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28%</a:t>
            </a:r>
            <a:endParaRPr lang="en-US" sz="1200" dirty="0"/>
          </a:p>
        </p:txBody>
      </p:sp>
      <p:sp>
        <p:nvSpPr>
          <p:cNvPr id="53" name="TextBox 52"/>
          <p:cNvSpPr txBox="1"/>
          <p:nvPr/>
        </p:nvSpPr>
        <p:spPr>
          <a:xfrm>
            <a:off x="6092526" y="1354021"/>
            <a:ext cx="16433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50% ( but w/firewalls)</a:t>
            </a:r>
            <a:endParaRPr lang="en-US" sz="1200" dirty="0"/>
          </a:p>
        </p:txBody>
      </p:sp>
      <p:sp>
        <p:nvSpPr>
          <p:cNvPr id="57" name="TextBox 56"/>
          <p:cNvSpPr txBox="1"/>
          <p:nvPr/>
        </p:nvSpPr>
        <p:spPr>
          <a:xfrm>
            <a:off x="6304086" y="5250374"/>
            <a:ext cx="20599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Had option exercisable at the end of 2013 to acquire in 2016 Constellation’s 50% share in Crown Imports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5489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HHI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A241CF-2A9D-4F7C-9199-B1435F5AB990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7345" y="1618408"/>
            <a:ext cx="5064105" cy="3714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780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5</TotalTime>
  <Words>72</Words>
  <Application>Microsoft Office PowerPoint</Application>
  <PresentationFormat>On-screen Show (4:3)</PresentationFormat>
  <Paragraphs>27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Edge</vt:lpstr>
      <vt:lpstr>U.S. Beer Landscape Premerger</vt:lpstr>
      <vt:lpstr>HHI</vt:lpstr>
    </vt:vector>
  </TitlesOfParts>
  <Company>Shearman &amp; Sterling LLP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Proving Conspiracy</dc:title>
  <dc:creator>Dale</dc:creator>
  <cp:lastModifiedBy>Dale</cp:lastModifiedBy>
  <cp:revision>852</cp:revision>
  <cp:lastPrinted>2017-04-18T19:53:13Z</cp:lastPrinted>
  <dcterms:created xsi:type="dcterms:W3CDTF">2010-03-05T16:25:53Z</dcterms:created>
  <dcterms:modified xsi:type="dcterms:W3CDTF">2017-11-02T16:04:27Z</dcterms:modified>
</cp:coreProperties>
</file>